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2" r:id="rId2"/>
    <p:sldId id="348" r:id="rId3"/>
    <p:sldId id="399" r:id="rId4"/>
    <p:sldId id="299" r:id="rId5"/>
    <p:sldId id="373" r:id="rId6"/>
    <p:sldId id="417" r:id="rId7"/>
    <p:sldId id="412" r:id="rId8"/>
    <p:sldId id="414" r:id="rId9"/>
    <p:sldId id="415" r:id="rId10"/>
    <p:sldId id="333" r:id="rId11"/>
    <p:sldId id="394" r:id="rId12"/>
    <p:sldId id="416" r:id="rId13"/>
    <p:sldId id="336" r:id="rId14"/>
    <p:sldId id="385" r:id="rId15"/>
    <p:sldId id="390" r:id="rId16"/>
    <p:sldId id="338" r:id="rId17"/>
    <p:sldId id="418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72856C-06C1-4E37-9657-2224264670C6}" v="628" dt="2026-06-11T19:13:30.2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86384" autoAdjust="0"/>
  </p:normalViewPr>
  <p:slideViewPr>
    <p:cSldViewPr>
      <p:cViewPr>
        <p:scale>
          <a:sx n="92" d="100"/>
          <a:sy n="92" d="100"/>
        </p:scale>
        <p:origin x="1123" y="-3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kela, Pertti A. (GSFC-671.0)[CATHOLIC UNIV OF AMERICA]" userId="a58b9a4a-b80f-42dd-9fe7-9b771e09ac19" providerId="ADAL" clId="{ACAA3561-F0C1-4A62-ACEB-75B43F4246DA}"/>
    <pc:docChg chg="undo custSel addSld delSld modSld sldOrd">
      <pc:chgData name="Makela, Pertti A. (GSFC-671.0)[CATHOLIC UNIV OF AMERICA]" userId="a58b9a4a-b80f-42dd-9fe7-9b771e09ac19" providerId="ADAL" clId="{ACAA3561-F0C1-4A62-ACEB-75B43F4246DA}" dt="2026-06-11T19:13:30.278" v="1222"/>
      <pc:docMkLst>
        <pc:docMk/>
      </pc:docMkLst>
      <pc:sldChg chg="del">
        <pc:chgData name="Makela, Pertti A. (GSFC-671.0)[CATHOLIC UNIV OF AMERICA]" userId="a58b9a4a-b80f-42dd-9fe7-9b771e09ac19" providerId="ADAL" clId="{ACAA3561-F0C1-4A62-ACEB-75B43F4246DA}" dt="2026-06-11T01:24:16.996" v="79" actId="47"/>
        <pc:sldMkLst>
          <pc:docMk/>
          <pc:sldMk cId="1317851994" sldId="260"/>
        </pc:sldMkLst>
      </pc:sldChg>
      <pc:sldChg chg="del">
        <pc:chgData name="Makela, Pertti A. (GSFC-671.0)[CATHOLIC UNIV OF AMERICA]" userId="a58b9a4a-b80f-42dd-9fe7-9b771e09ac19" providerId="ADAL" clId="{ACAA3561-F0C1-4A62-ACEB-75B43F4246DA}" dt="2026-06-11T01:24:17.411" v="80" actId="47"/>
        <pc:sldMkLst>
          <pc:docMk/>
          <pc:sldMk cId="1737311086" sldId="280"/>
        </pc:sldMkLst>
      </pc:sldChg>
      <pc:sldChg chg="del">
        <pc:chgData name="Makela, Pertti A. (GSFC-671.0)[CATHOLIC UNIV OF AMERICA]" userId="a58b9a4a-b80f-42dd-9fe7-9b771e09ac19" providerId="ADAL" clId="{ACAA3561-F0C1-4A62-ACEB-75B43F4246DA}" dt="2026-06-11T01:24:11.020" v="73" actId="47"/>
        <pc:sldMkLst>
          <pc:docMk/>
          <pc:sldMk cId="1574789874" sldId="281"/>
        </pc:sldMkLst>
      </pc:sldChg>
      <pc:sldChg chg="delSp mod">
        <pc:chgData name="Makela, Pertti A. (GSFC-671.0)[CATHOLIC UNIV OF AMERICA]" userId="a58b9a4a-b80f-42dd-9fe7-9b771e09ac19" providerId="ADAL" clId="{ACAA3561-F0C1-4A62-ACEB-75B43F4246DA}" dt="2026-06-11T01:22:56.024" v="52" actId="478"/>
        <pc:sldMkLst>
          <pc:docMk/>
          <pc:sldMk cId="1820436318" sldId="282"/>
        </pc:sldMkLst>
        <pc:spChg chg="del">
          <ac:chgData name="Makela, Pertti A. (GSFC-671.0)[CATHOLIC UNIV OF AMERICA]" userId="a58b9a4a-b80f-42dd-9fe7-9b771e09ac19" providerId="ADAL" clId="{ACAA3561-F0C1-4A62-ACEB-75B43F4246DA}" dt="2026-06-11T01:22:56.024" v="52" actId="478"/>
          <ac:spMkLst>
            <pc:docMk/>
            <pc:sldMk cId="1820436318" sldId="282"/>
            <ac:spMk id="2" creationId="{00000000-0000-0000-0000-000000000000}"/>
          </ac:spMkLst>
        </pc:spChg>
      </pc:sldChg>
      <pc:sldChg chg="ord">
        <pc:chgData name="Makela, Pertti A. (GSFC-671.0)[CATHOLIC UNIV OF AMERICA]" userId="a58b9a4a-b80f-42dd-9fe7-9b771e09ac19" providerId="ADAL" clId="{ACAA3561-F0C1-4A62-ACEB-75B43F4246DA}" dt="2026-06-11T01:16:35.253" v="5"/>
        <pc:sldMkLst>
          <pc:docMk/>
          <pc:sldMk cId="4284477599" sldId="299"/>
        </pc:sldMkLst>
      </pc:sldChg>
      <pc:sldChg chg="del">
        <pc:chgData name="Makela, Pertti A. (GSFC-671.0)[CATHOLIC UNIV OF AMERICA]" userId="a58b9a4a-b80f-42dd-9fe7-9b771e09ac19" providerId="ADAL" clId="{ACAA3561-F0C1-4A62-ACEB-75B43F4246DA}" dt="2026-06-11T01:24:12.917" v="75" actId="47"/>
        <pc:sldMkLst>
          <pc:docMk/>
          <pc:sldMk cId="4133695808" sldId="321"/>
        </pc:sldMkLst>
      </pc:sldChg>
      <pc:sldChg chg="modSp mod ord">
        <pc:chgData name="Makela, Pertti A. (GSFC-671.0)[CATHOLIC UNIV OF AMERICA]" userId="a58b9a4a-b80f-42dd-9fe7-9b771e09ac19" providerId="ADAL" clId="{ACAA3561-F0C1-4A62-ACEB-75B43F4246DA}" dt="2026-06-11T19:11:56.653" v="1221" actId="20577"/>
        <pc:sldMkLst>
          <pc:docMk/>
          <pc:sldMk cId="2838160888" sldId="333"/>
        </pc:sldMkLst>
        <pc:spChg chg="mod">
          <ac:chgData name="Makela, Pertti A. (GSFC-671.0)[CATHOLIC UNIV OF AMERICA]" userId="a58b9a4a-b80f-42dd-9fe7-9b771e09ac19" providerId="ADAL" clId="{ACAA3561-F0C1-4A62-ACEB-75B43F4246DA}" dt="2026-06-11T19:11:56.653" v="1221" actId="20577"/>
          <ac:spMkLst>
            <pc:docMk/>
            <pc:sldMk cId="2838160888" sldId="333"/>
            <ac:spMk id="7" creationId="{00000000-0000-0000-0000-000000000000}"/>
          </ac:spMkLst>
        </pc:spChg>
      </pc:sldChg>
      <pc:sldChg chg="ord">
        <pc:chgData name="Makela, Pertti A. (GSFC-671.0)[CATHOLIC UNIV OF AMERICA]" userId="a58b9a4a-b80f-42dd-9fe7-9b771e09ac19" providerId="ADAL" clId="{ACAA3561-F0C1-4A62-ACEB-75B43F4246DA}" dt="2026-06-11T01:21:14.691" v="49"/>
        <pc:sldMkLst>
          <pc:docMk/>
          <pc:sldMk cId="2214997487" sldId="336"/>
        </pc:sldMkLst>
      </pc:sldChg>
      <pc:sldChg chg="ord">
        <pc:chgData name="Makela, Pertti A. (GSFC-671.0)[CATHOLIC UNIV OF AMERICA]" userId="a58b9a4a-b80f-42dd-9fe7-9b771e09ac19" providerId="ADAL" clId="{ACAA3561-F0C1-4A62-ACEB-75B43F4246DA}" dt="2026-06-11T01:17:46.619" v="19"/>
        <pc:sldMkLst>
          <pc:docMk/>
          <pc:sldMk cId="3963701920" sldId="338"/>
        </pc:sldMkLst>
      </pc:sldChg>
      <pc:sldChg chg="addSp modSp mod">
        <pc:chgData name="Makela, Pertti A. (GSFC-671.0)[CATHOLIC UNIV OF AMERICA]" userId="a58b9a4a-b80f-42dd-9fe7-9b771e09ac19" providerId="ADAL" clId="{ACAA3561-F0C1-4A62-ACEB-75B43F4246DA}" dt="2026-06-11T17:39:21.871" v="87" actId="1076"/>
        <pc:sldMkLst>
          <pc:docMk/>
          <pc:sldMk cId="3535070780" sldId="348"/>
        </pc:sldMkLst>
        <pc:spChg chg="add mod">
          <ac:chgData name="Makela, Pertti A. (GSFC-671.0)[CATHOLIC UNIV OF AMERICA]" userId="a58b9a4a-b80f-42dd-9fe7-9b771e09ac19" providerId="ADAL" clId="{ACAA3561-F0C1-4A62-ACEB-75B43F4246DA}" dt="2026-06-11T17:39:21.871" v="87" actId="1076"/>
          <ac:spMkLst>
            <pc:docMk/>
            <pc:sldMk cId="3535070780" sldId="348"/>
            <ac:spMk id="4" creationId="{6D8A361B-D108-034C-A310-440E16E31733}"/>
          </ac:spMkLst>
        </pc:spChg>
      </pc:sldChg>
      <pc:sldChg chg="del">
        <pc:chgData name="Makela, Pertti A. (GSFC-671.0)[CATHOLIC UNIV OF AMERICA]" userId="a58b9a4a-b80f-42dd-9fe7-9b771e09ac19" providerId="ADAL" clId="{ACAA3561-F0C1-4A62-ACEB-75B43F4246DA}" dt="2026-06-11T01:24:04.806" v="66" actId="47"/>
        <pc:sldMkLst>
          <pc:docMk/>
          <pc:sldMk cId="596319517" sldId="350"/>
        </pc:sldMkLst>
      </pc:sldChg>
      <pc:sldChg chg="del">
        <pc:chgData name="Makela, Pertti A. (GSFC-671.0)[CATHOLIC UNIV OF AMERICA]" userId="a58b9a4a-b80f-42dd-9fe7-9b771e09ac19" providerId="ADAL" clId="{ACAA3561-F0C1-4A62-ACEB-75B43F4246DA}" dt="2026-06-11T01:24:07.478" v="69" actId="47"/>
        <pc:sldMkLst>
          <pc:docMk/>
          <pc:sldMk cId="2614765221" sldId="352"/>
        </pc:sldMkLst>
      </pc:sldChg>
      <pc:sldChg chg="del">
        <pc:chgData name="Makela, Pertti A. (GSFC-671.0)[CATHOLIC UNIV OF AMERICA]" userId="a58b9a4a-b80f-42dd-9fe7-9b771e09ac19" providerId="ADAL" clId="{ACAA3561-F0C1-4A62-ACEB-75B43F4246DA}" dt="2026-06-11T01:24:10.464" v="72" actId="47"/>
        <pc:sldMkLst>
          <pc:docMk/>
          <pc:sldMk cId="3330654391" sldId="355"/>
        </pc:sldMkLst>
      </pc:sldChg>
      <pc:sldChg chg="del">
        <pc:chgData name="Makela, Pertti A. (GSFC-671.0)[CATHOLIC UNIV OF AMERICA]" userId="a58b9a4a-b80f-42dd-9fe7-9b771e09ac19" providerId="ADAL" clId="{ACAA3561-F0C1-4A62-ACEB-75B43F4246DA}" dt="2026-06-11T01:24:06.576" v="68" actId="47"/>
        <pc:sldMkLst>
          <pc:docMk/>
          <pc:sldMk cId="3328004978" sldId="365"/>
        </pc:sldMkLst>
      </pc:sldChg>
      <pc:sldChg chg="del">
        <pc:chgData name="Makela, Pertti A. (GSFC-671.0)[CATHOLIC UNIV OF AMERICA]" userId="a58b9a4a-b80f-42dd-9fe7-9b771e09ac19" providerId="ADAL" clId="{ACAA3561-F0C1-4A62-ACEB-75B43F4246DA}" dt="2026-06-11T01:24:05.444" v="67" actId="47"/>
        <pc:sldMkLst>
          <pc:docMk/>
          <pc:sldMk cId="3075735876" sldId="366"/>
        </pc:sldMkLst>
      </pc:sldChg>
      <pc:sldChg chg="del">
        <pc:chgData name="Makela, Pertti A. (GSFC-671.0)[CATHOLIC UNIV OF AMERICA]" userId="a58b9a4a-b80f-42dd-9fe7-9b771e09ac19" providerId="ADAL" clId="{ACAA3561-F0C1-4A62-ACEB-75B43F4246DA}" dt="2026-06-11T01:23:55.068" v="58" actId="47"/>
        <pc:sldMkLst>
          <pc:docMk/>
          <pc:sldMk cId="2650372545" sldId="370"/>
        </pc:sldMkLst>
      </pc:sldChg>
      <pc:sldChg chg="del">
        <pc:chgData name="Makela, Pertti A. (GSFC-671.0)[CATHOLIC UNIV OF AMERICA]" userId="a58b9a4a-b80f-42dd-9fe7-9b771e09ac19" providerId="ADAL" clId="{ACAA3561-F0C1-4A62-ACEB-75B43F4246DA}" dt="2026-06-11T01:24:09.491" v="71" actId="47"/>
        <pc:sldMkLst>
          <pc:docMk/>
          <pc:sldMk cId="2126330470" sldId="372"/>
        </pc:sldMkLst>
      </pc:sldChg>
      <pc:sldChg chg="ord">
        <pc:chgData name="Makela, Pertti A. (GSFC-671.0)[CATHOLIC UNIV OF AMERICA]" userId="a58b9a4a-b80f-42dd-9fe7-9b771e09ac19" providerId="ADAL" clId="{ACAA3561-F0C1-4A62-ACEB-75B43F4246DA}" dt="2026-06-11T01:16:49.205" v="9"/>
        <pc:sldMkLst>
          <pc:docMk/>
          <pc:sldMk cId="3758611579" sldId="373"/>
        </pc:sldMkLst>
      </pc:sldChg>
      <pc:sldChg chg="del">
        <pc:chgData name="Makela, Pertti A. (GSFC-671.0)[CATHOLIC UNIV OF AMERICA]" userId="a58b9a4a-b80f-42dd-9fe7-9b771e09ac19" providerId="ADAL" clId="{ACAA3561-F0C1-4A62-ACEB-75B43F4246DA}" dt="2026-06-11T01:23:56.132" v="59" actId="47"/>
        <pc:sldMkLst>
          <pc:docMk/>
          <pc:sldMk cId="3602081992" sldId="375"/>
        </pc:sldMkLst>
      </pc:sldChg>
      <pc:sldChg chg="del">
        <pc:chgData name="Makela, Pertti A. (GSFC-671.0)[CATHOLIC UNIV OF AMERICA]" userId="a58b9a4a-b80f-42dd-9fe7-9b771e09ac19" providerId="ADAL" clId="{ACAA3561-F0C1-4A62-ACEB-75B43F4246DA}" dt="2026-06-11T01:23:57.614" v="60" actId="47"/>
        <pc:sldMkLst>
          <pc:docMk/>
          <pc:sldMk cId="851437230" sldId="378"/>
        </pc:sldMkLst>
      </pc:sldChg>
      <pc:sldChg chg="del">
        <pc:chgData name="Makela, Pertti A. (GSFC-671.0)[CATHOLIC UNIV OF AMERICA]" userId="a58b9a4a-b80f-42dd-9fe7-9b771e09ac19" providerId="ADAL" clId="{ACAA3561-F0C1-4A62-ACEB-75B43F4246DA}" dt="2026-06-11T01:24:00.134" v="62" actId="47"/>
        <pc:sldMkLst>
          <pc:docMk/>
          <pc:sldMk cId="648495855" sldId="384"/>
        </pc:sldMkLst>
      </pc:sldChg>
      <pc:sldChg chg="ord">
        <pc:chgData name="Makela, Pertti A. (GSFC-671.0)[CATHOLIC UNIV OF AMERICA]" userId="a58b9a4a-b80f-42dd-9fe7-9b771e09ac19" providerId="ADAL" clId="{ACAA3561-F0C1-4A62-ACEB-75B43F4246DA}" dt="2026-06-11T01:18:38.607" v="23"/>
        <pc:sldMkLst>
          <pc:docMk/>
          <pc:sldMk cId="3244190879" sldId="385"/>
        </pc:sldMkLst>
      </pc:sldChg>
      <pc:sldChg chg="del ord">
        <pc:chgData name="Makela, Pertti A. (GSFC-671.0)[CATHOLIC UNIV OF AMERICA]" userId="a58b9a4a-b80f-42dd-9fe7-9b771e09ac19" providerId="ADAL" clId="{ACAA3561-F0C1-4A62-ACEB-75B43F4246DA}" dt="2026-06-11T01:23:52.901" v="56" actId="47"/>
        <pc:sldMkLst>
          <pc:docMk/>
          <pc:sldMk cId="4130056160" sldId="387"/>
        </pc:sldMkLst>
      </pc:sldChg>
      <pc:sldChg chg="modSp mod ord">
        <pc:chgData name="Makela, Pertti A. (GSFC-671.0)[CATHOLIC UNIV OF AMERICA]" userId="a58b9a4a-b80f-42dd-9fe7-9b771e09ac19" providerId="ADAL" clId="{ACAA3561-F0C1-4A62-ACEB-75B43F4246DA}" dt="2026-06-11T01:20:21.965" v="43" actId="20577"/>
        <pc:sldMkLst>
          <pc:docMk/>
          <pc:sldMk cId="1433898122" sldId="390"/>
        </pc:sldMkLst>
        <pc:spChg chg="mod">
          <ac:chgData name="Makela, Pertti A. (GSFC-671.0)[CATHOLIC UNIV OF AMERICA]" userId="a58b9a4a-b80f-42dd-9fe7-9b771e09ac19" providerId="ADAL" clId="{ACAA3561-F0C1-4A62-ACEB-75B43F4246DA}" dt="2026-06-11T01:20:21.965" v="43" actId="20577"/>
          <ac:spMkLst>
            <pc:docMk/>
            <pc:sldMk cId="1433898122" sldId="390"/>
            <ac:spMk id="2" creationId="{00000000-0000-0000-0000-000000000000}"/>
          </ac:spMkLst>
        </pc:spChg>
      </pc:sldChg>
      <pc:sldChg chg="del">
        <pc:chgData name="Makela, Pertti A. (GSFC-671.0)[CATHOLIC UNIV OF AMERICA]" userId="a58b9a4a-b80f-42dd-9fe7-9b771e09ac19" providerId="ADAL" clId="{ACAA3561-F0C1-4A62-ACEB-75B43F4246DA}" dt="2026-06-11T01:24:02.893" v="64" actId="47"/>
        <pc:sldMkLst>
          <pc:docMk/>
          <pc:sldMk cId="3698880922" sldId="391"/>
        </pc:sldMkLst>
      </pc:sldChg>
      <pc:sldChg chg="del">
        <pc:chgData name="Makela, Pertti A. (GSFC-671.0)[CATHOLIC UNIV OF AMERICA]" userId="a58b9a4a-b80f-42dd-9fe7-9b771e09ac19" providerId="ADAL" clId="{ACAA3561-F0C1-4A62-ACEB-75B43F4246DA}" dt="2026-06-11T01:24:04.049" v="65" actId="47"/>
        <pc:sldMkLst>
          <pc:docMk/>
          <pc:sldMk cId="2222329511" sldId="392"/>
        </pc:sldMkLst>
      </pc:sldChg>
      <pc:sldChg chg="del">
        <pc:chgData name="Makela, Pertti A. (GSFC-671.0)[CATHOLIC UNIV OF AMERICA]" userId="a58b9a4a-b80f-42dd-9fe7-9b771e09ac19" providerId="ADAL" clId="{ACAA3561-F0C1-4A62-ACEB-75B43F4246DA}" dt="2026-06-11T01:24:12.104" v="74" actId="47"/>
        <pc:sldMkLst>
          <pc:docMk/>
          <pc:sldMk cId="2495973186" sldId="393"/>
        </pc:sldMkLst>
      </pc:sldChg>
      <pc:sldChg chg="add del">
        <pc:chgData name="Makela, Pertti A. (GSFC-671.0)[CATHOLIC UNIV OF AMERICA]" userId="a58b9a4a-b80f-42dd-9fe7-9b771e09ac19" providerId="ADAL" clId="{ACAA3561-F0C1-4A62-ACEB-75B43F4246DA}" dt="2026-06-11T19:13:30.278" v="1222"/>
        <pc:sldMkLst>
          <pc:docMk/>
          <pc:sldMk cId="825786615" sldId="394"/>
        </pc:sldMkLst>
      </pc:sldChg>
      <pc:sldChg chg="del">
        <pc:chgData name="Makela, Pertti A. (GSFC-671.0)[CATHOLIC UNIV OF AMERICA]" userId="a58b9a4a-b80f-42dd-9fe7-9b771e09ac19" providerId="ADAL" clId="{ACAA3561-F0C1-4A62-ACEB-75B43F4246DA}" dt="2026-06-11T01:24:15.114" v="77" actId="47"/>
        <pc:sldMkLst>
          <pc:docMk/>
          <pc:sldMk cId="2252816646" sldId="396"/>
        </pc:sldMkLst>
      </pc:sldChg>
      <pc:sldChg chg="del">
        <pc:chgData name="Makela, Pertti A. (GSFC-671.0)[CATHOLIC UNIV OF AMERICA]" userId="a58b9a4a-b80f-42dd-9fe7-9b771e09ac19" providerId="ADAL" clId="{ACAA3561-F0C1-4A62-ACEB-75B43F4246DA}" dt="2026-06-11T01:24:13.523" v="76" actId="47"/>
        <pc:sldMkLst>
          <pc:docMk/>
          <pc:sldMk cId="1043577026" sldId="397"/>
        </pc:sldMkLst>
      </pc:sldChg>
      <pc:sldChg chg="del">
        <pc:chgData name="Makela, Pertti A. (GSFC-671.0)[CATHOLIC UNIV OF AMERICA]" userId="a58b9a4a-b80f-42dd-9fe7-9b771e09ac19" providerId="ADAL" clId="{ACAA3561-F0C1-4A62-ACEB-75B43F4246DA}" dt="2026-06-11T01:23:53.955" v="57" actId="47"/>
        <pc:sldMkLst>
          <pc:docMk/>
          <pc:sldMk cId="2470732774" sldId="398"/>
        </pc:sldMkLst>
      </pc:sldChg>
      <pc:sldChg chg="ord">
        <pc:chgData name="Makela, Pertti A. (GSFC-671.0)[CATHOLIC UNIV OF AMERICA]" userId="a58b9a4a-b80f-42dd-9fe7-9b771e09ac19" providerId="ADAL" clId="{ACAA3561-F0C1-4A62-ACEB-75B43F4246DA}" dt="2026-06-11T01:16:40.920" v="7"/>
        <pc:sldMkLst>
          <pc:docMk/>
          <pc:sldMk cId="3719401852" sldId="399"/>
        </pc:sldMkLst>
      </pc:sldChg>
      <pc:sldChg chg="ord">
        <pc:chgData name="Makela, Pertti A. (GSFC-671.0)[CATHOLIC UNIV OF AMERICA]" userId="a58b9a4a-b80f-42dd-9fe7-9b771e09ac19" providerId="ADAL" clId="{ACAA3561-F0C1-4A62-ACEB-75B43F4246DA}" dt="2026-06-11T01:16:14.051" v="1"/>
        <pc:sldMkLst>
          <pc:docMk/>
          <pc:sldMk cId="3712676795" sldId="412"/>
        </pc:sldMkLst>
      </pc:sldChg>
      <pc:sldChg chg="del">
        <pc:chgData name="Makela, Pertti A. (GSFC-671.0)[CATHOLIC UNIV OF AMERICA]" userId="a58b9a4a-b80f-42dd-9fe7-9b771e09ac19" providerId="ADAL" clId="{ACAA3561-F0C1-4A62-ACEB-75B43F4246DA}" dt="2026-06-11T01:27:43.952" v="84" actId="47"/>
        <pc:sldMkLst>
          <pc:docMk/>
          <pc:sldMk cId="2472405523" sldId="413"/>
        </pc:sldMkLst>
      </pc:sldChg>
      <pc:sldChg chg="ord">
        <pc:chgData name="Makela, Pertti A. (GSFC-671.0)[CATHOLIC UNIV OF AMERICA]" userId="a58b9a4a-b80f-42dd-9fe7-9b771e09ac19" providerId="ADAL" clId="{ACAA3561-F0C1-4A62-ACEB-75B43F4246DA}" dt="2026-06-11T01:16:25.396" v="3"/>
        <pc:sldMkLst>
          <pc:docMk/>
          <pc:sldMk cId="3277709059" sldId="414"/>
        </pc:sldMkLst>
      </pc:sldChg>
      <pc:sldChg chg="ord">
        <pc:chgData name="Makela, Pertti A. (GSFC-671.0)[CATHOLIC UNIV OF AMERICA]" userId="a58b9a4a-b80f-42dd-9fe7-9b771e09ac19" providerId="ADAL" clId="{ACAA3561-F0C1-4A62-ACEB-75B43F4246DA}" dt="2026-06-11T19:09:44.974" v="1192"/>
        <pc:sldMkLst>
          <pc:docMk/>
          <pc:sldMk cId="885375172" sldId="415"/>
        </pc:sldMkLst>
      </pc:sldChg>
      <pc:sldChg chg="ord">
        <pc:chgData name="Makela, Pertti A. (GSFC-671.0)[CATHOLIC UNIV OF AMERICA]" userId="a58b9a4a-b80f-42dd-9fe7-9b771e09ac19" providerId="ADAL" clId="{ACAA3561-F0C1-4A62-ACEB-75B43F4246DA}" dt="2026-06-11T01:17:22.428" v="15"/>
        <pc:sldMkLst>
          <pc:docMk/>
          <pc:sldMk cId="4053712509" sldId="416"/>
        </pc:sldMkLst>
      </pc:sldChg>
      <pc:sldChg chg="ord">
        <pc:chgData name="Makela, Pertti A. (GSFC-671.0)[CATHOLIC UNIV OF AMERICA]" userId="a58b9a4a-b80f-42dd-9fe7-9b771e09ac19" providerId="ADAL" clId="{ACAA3561-F0C1-4A62-ACEB-75B43F4246DA}" dt="2026-06-11T01:23:37.834" v="54"/>
        <pc:sldMkLst>
          <pc:docMk/>
          <pc:sldMk cId="1915071738" sldId="417"/>
        </pc:sldMkLst>
      </pc:sldChg>
      <pc:sldChg chg="addSp delSp modSp add mod ord">
        <pc:chgData name="Makela, Pertti A. (GSFC-671.0)[CATHOLIC UNIV OF AMERICA]" userId="a58b9a4a-b80f-42dd-9fe7-9b771e09ac19" providerId="ADAL" clId="{ACAA3561-F0C1-4A62-ACEB-75B43F4246DA}" dt="2026-06-11T19:05:36.486" v="1188" actId="20577"/>
        <pc:sldMkLst>
          <pc:docMk/>
          <pc:sldMk cId="3079421476" sldId="418"/>
        </pc:sldMkLst>
        <pc:spChg chg="mod">
          <ac:chgData name="Makela, Pertti A. (GSFC-671.0)[CATHOLIC UNIV OF AMERICA]" userId="a58b9a4a-b80f-42dd-9fe7-9b771e09ac19" providerId="ADAL" clId="{ACAA3561-F0C1-4A62-ACEB-75B43F4246DA}" dt="2026-06-11T18:39:58.070" v="987" actId="20577"/>
          <ac:spMkLst>
            <pc:docMk/>
            <pc:sldMk cId="3079421476" sldId="418"/>
            <ac:spMk id="2" creationId="{14E3A337-0352-D67C-4E6D-8DA954075C85}"/>
          </ac:spMkLst>
        </pc:spChg>
        <pc:spChg chg="add mod">
          <ac:chgData name="Makela, Pertti A. (GSFC-671.0)[CATHOLIC UNIV OF AMERICA]" userId="a58b9a4a-b80f-42dd-9fe7-9b771e09ac19" providerId="ADAL" clId="{ACAA3561-F0C1-4A62-ACEB-75B43F4246DA}" dt="2026-06-11T19:05:36.486" v="1188" actId="20577"/>
          <ac:spMkLst>
            <pc:docMk/>
            <pc:sldMk cId="3079421476" sldId="418"/>
            <ac:spMk id="3" creationId="{BF5F22B6-84AE-8EB1-D5FF-849EB9F1CD21}"/>
          </ac:spMkLst>
        </pc:spChg>
        <pc:spChg chg="del mod">
          <ac:chgData name="Makela, Pertti A. (GSFC-671.0)[CATHOLIC UNIV OF AMERICA]" userId="a58b9a4a-b80f-42dd-9fe7-9b771e09ac19" providerId="ADAL" clId="{ACAA3561-F0C1-4A62-ACEB-75B43F4246DA}" dt="2026-06-11T18:00:20.479" v="419" actId="478"/>
          <ac:spMkLst>
            <pc:docMk/>
            <pc:sldMk cId="3079421476" sldId="418"/>
            <ac:spMk id="4" creationId="{044A2CAD-62EC-0CB0-E7DD-664B5971FA8D}"/>
          </ac:spMkLst>
        </pc:spChg>
        <pc:spChg chg="add mod">
          <ac:chgData name="Makela, Pertti A. (GSFC-671.0)[CATHOLIC UNIV OF AMERICA]" userId="a58b9a4a-b80f-42dd-9fe7-9b771e09ac19" providerId="ADAL" clId="{ACAA3561-F0C1-4A62-ACEB-75B43F4246DA}" dt="2026-06-11T19:02:16.974" v="1166" actId="21"/>
          <ac:spMkLst>
            <pc:docMk/>
            <pc:sldMk cId="3079421476" sldId="418"/>
            <ac:spMk id="5" creationId="{0387FEED-6F17-1A4A-FBDC-5A95762F7FC4}"/>
          </ac:spMkLst>
        </pc:spChg>
      </pc:sldChg>
      <pc:sldChg chg="del ord">
        <pc:chgData name="Makela, Pertti A. (GSFC-671.0)[CATHOLIC UNIV OF AMERICA]" userId="a58b9a4a-b80f-42dd-9fe7-9b771e09ac19" providerId="ADAL" clId="{ACAA3561-F0C1-4A62-ACEB-75B43F4246DA}" dt="2026-06-11T01:23:50.497" v="55" actId="47"/>
        <pc:sldMkLst>
          <pc:docMk/>
          <pc:sldMk cId="4050218167" sldId="420"/>
        </pc:sldMkLst>
      </pc:sldChg>
      <pc:sldChg chg="del">
        <pc:chgData name="Makela, Pertti A. (GSFC-671.0)[CATHOLIC UNIV OF AMERICA]" userId="a58b9a4a-b80f-42dd-9fe7-9b771e09ac19" providerId="ADAL" clId="{ACAA3561-F0C1-4A62-ACEB-75B43F4246DA}" dt="2026-06-11T01:27:40.598" v="83" actId="47"/>
        <pc:sldMkLst>
          <pc:docMk/>
          <pc:sldMk cId="262244323" sldId="423"/>
        </pc:sldMkLst>
      </pc:sldChg>
      <pc:sldChg chg="del">
        <pc:chgData name="Makela, Pertti A. (GSFC-671.0)[CATHOLIC UNIV OF AMERICA]" userId="a58b9a4a-b80f-42dd-9fe7-9b771e09ac19" providerId="ADAL" clId="{ACAA3561-F0C1-4A62-ACEB-75B43F4246DA}" dt="2026-06-11T01:23:58.710" v="61" actId="47"/>
        <pc:sldMkLst>
          <pc:docMk/>
          <pc:sldMk cId="3530413263" sldId="424"/>
        </pc:sldMkLst>
      </pc:sldChg>
      <pc:sldChg chg="del ord">
        <pc:chgData name="Makela, Pertti A. (GSFC-671.0)[CATHOLIC UNIV OF AMERICA]" userId="a58b9a4a-b80f-42dd-9fe7-9b771e09ac19" providerId="ADAL" clId="{ACAA3561-F0C1-4A62-ACEB-75B43F4246DA}" dt="2026-06-11T01:24:01.637" v="63" actId="47"/>
        <pc:sldMkLst>
          <pc:docMk/>
          <pc:sldMk cId="249366908" sldId="428"/>
        </pc:sldMkLst>
      </pc:sldChg>
      <pc:sldChg chg="del">
        <pc:chgData name="Makela, Pertti A. (GSFC-671.0)[CATHOLIC UNIV OF AMERICA]" userId="a58b9a4a-b80f-42dd-9fe7-9b771e09ac19" providerId="ADAL" clId="{ACAA3561-F0C1-4A62-ACEB-75B43F4246DA}" dt="2026-06-11T01:24:17.721" v="81" actId="47"/>
        <pc:sldMkLst>
          <pc:docMk/>
          <pc:sldMk cId="1682692601" sldId="430"/>
        </pc:sldMkLst>
      </pc:sldChg>
      <pc:sldChg chg="del">
        <pc:chgData name="Makela, Pertti A. (GSFC-671.0)[CATHOLIC UNIV OF AMERICA]" userId="a58b9a4a-b80f-42dd-9fe7-9b771e09ac19" providerId="ADAL" clId="{ACAA3561-F0C1-4A62-ACEB-75B43F4246DA}" dt="2026-06-11T01:24:15.927" v="78" actId="47"/>
        <pc:sldMkLst>
          <pc:docMk/>
          <pc:sldMk cId="1997793990" sldId="431"/>
        </pc:sldMkLst>
      </pc:sldChg>
      <pc:sldChg chg="new del">
        <pc:chgData name="Makela, Pertti A. (GSFC-671.0)[CATHOLIC UNIV OF AMERICA]" userId="a58b9a4a-b80f-42dd-9fe7-9b771e09ac19" providerId="ADAL" clId="{ACAA3561-F0C1-4A62-ACEB-75B43F4246DA}" dt="2026-06-11T01:24:19.560" v="82" actId="47"/>
        <pc:sldMkLst>
          <pc:docMk/>
          <pc:sldMk cId="3327904427" sldId="43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57966BD-CEB0-4C7B-A6C7-B20B49A2B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50F5348-DC35-482F-AD63-B4444123E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23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F5348-DC35-482F-AD63-B4444123E5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92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F5348-DC35-482F-AD63-B4444123E5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03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F5348-DC35-482F-AD63-B4444123E5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61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F5348-DC35-482F-AD63-B4444123E5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11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F5348-DC35-482F-AD63-B4444123E5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97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F5348-DC35-482F-AD63-B4444123E5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13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FA94D-B3F2-55BE-71A9-D7852DD47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58B635-30B7-1635-2AD7-7175BF99FA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ED75B1-6F58-C2F0-10F5-1D07BB92CD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273A6-5541-B9D9-1D37-6B9C3726D1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F5348-DC35-482F-AD63-B4444123E5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15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F5348-DC35-482F-AD63-B4444123E5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66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F5348-DC35-482F-AD63-B4444123E5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88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F5348-DC35-482F-AD63-B4444123E5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18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F5348-DC35-482F-AD63-B4444123E5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62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F5348-DC35-482F-AD63-B4444123E5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22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F5348-DC35-482F-AD63-B4444123E5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97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F5348-DC35-482F-AD63-B4444123E5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17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F5348-DC35-482F-AD63-B4444123E5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39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6196-0269-45A5-AA8B-3B8E73E6C71E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4444-4E22-4867-8E8C-31556565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4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18872"/>
            <a:ext cx="7680960" cy="79552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6196-0269-45A5-AA8B-3B8E73E6C71E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4444-4E22-4867-8E8C-31556565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1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6196-0269-45A5-AA8B-3B8E73E6C71E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4444-4E22-4867-8E8C-31556565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27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22238"/>
            <a:ext cx="7680960" cy="792162"/>
          </a:xfrm>
        </p:spPr>
        <p:txBody>
          <a:bodyPr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6196-0269-45A5-AA8B-3B8E73E6C71E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4444-4E22-4867-8E8C-31556565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7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6196-0269-45A5-AA8B-3B8E73E6C71E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4444-4E22-4867-8E8C-31556565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18872"/>
            <a:ext cx="7680960" cy="79552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6196-0269-45A5-AA8B-3B8E73E6C71E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4444-4E22-4867-8E8C-31556565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9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18872"/>
            <a:ext cx="7680960" cy="79552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6196-0269-45A5-AA8B-3B8E73E6C71E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4444-4E22-4867-8E8C-31556565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86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18872"/>
            <a:ext cx="7680960" cy="79552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6196-0269-45A5-AA8B-3B8E73E6C71E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4444-4E22-4867-8E8C-31556565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0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6196-0269-45A5-AA8B-3B8E73E6C71E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4444-4E22-4867-8E8C-31556565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1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887" y="13525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0"/>
            <a:ext cx="511175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611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6196-0269-45A5-AA8B-3B8E73E6C71E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4444-4E22-4867-8E8C-31556565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1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0066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3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245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6196-0269-45A5-AA8B-3B8E73E6C71E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4444-4E22-4867-8E8C-31556565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9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36196-0269-45A5-AA8B-3B8E73E6C71E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F4444-4E22-4867-8E8C-315565653D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" y="0"/>
            <a:ext cx="9140234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152400"/>
            <a:ext cx="800100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514350" cy="81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5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tp://ftp.swpc.noaa.gov/pub/indices/SPE.tx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daw.gsfc.nasa.gov/CME_list/sepe/" TargetMode="External"/><Relationship Id="rId4" Type="http://schemas.openxmlformats.org/officeDocument/2006/relationships/hyperlink" Target="https://umbra.nascom.nasa.gov/SEP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120775"/>
            <a:ext cx="7772400" cy="1470025"/>
          </a:xfrm>
        </p:spPr>
        <p:txBody>
          <a:bodyPr/>
          <a:lstStyle/>
          <a:p>
            <a:r>
              <a:rPr lang="en-US" dirty="0"/>
              <a:t>Solar Energetic Particles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Pertti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Mäkelä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The Catholic University of America</a:t>
            </a:r>
          </a:p>
          <a:p>
            <a:r>
              <a:rPr lang="en-US" sz="2400" dirty="0">
                <a:solidFill>
                  <a:schemeClr val="tx1"/>
                </a:solidFill>
              </a:rPr>
              <a:t>NASA Goddard Space Flight Center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0DB899-D68B-AF12-3CC0-13D79DD04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34282"/>
            <a:ext cx="1859441" cy="12558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9ACA4F-9053-F105-6CB0-CEBC26292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788" y="121708"/>
            <a:ext cx="1859441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36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Two-Class Paradigm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914400"/>
            <a:ext cx="5143500" cy="2022494"/>
          </a:xfrm>
        </p:spPr>
      </p:pic>
      <p:sp>
        <p:nvSpPr>
          <p:cNvPr id="5" name="TextBox 4"/>
          <p:cNvSpPr txBox="1"/>
          <p:nvPr/>
        </p:nvSpPr>
        <p:spPr>
          <a:xfrm>
            <a:off x="914400" y="2819400"/>
            <a:ext cx="3771900" cy="28315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IMPULSIVE</a:t>
            </a:r>
            <a:r>
              <a:rPr lang="en-US" b="1" dirty="0"/>
              <a:t> (</a:t>
            </a:r>
            <a:r>
              <a:rPr lang="en-US" b="1" dirty="0">
                <a:solidFill>
                  <a:srgbClr val="7030A0"/>
                </a:solidFill>
              </a:rPr>
              <a:t>flare</a:t>
            </a:r>
            <a:r>
              <a:rPr lang="en-US" b="1" dirty="0"/>
              <a:t>) events: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Narrow longitudinal range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Short-duration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Low intensities (small events)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Electron rich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He</a:t>
            </a:r>
            <a:r>
              <a:rPr lang="en-US" sz="1600" b="1" baseline="30000" dirty="0"/>
              <a:t>3</a:t>
            </a:r>
            <a:r>
              <a:rPr lang="en-US" sz="1600" b="1" dirty="0"/>
              <a:t>/He</a:t>
            </a:r>
            <a:r>
              <a:rPr lang="en-US" sz="1600" b="1" baseline="30000" dirty="0"/>
              <a:t>4 </a:t>
            </a:r>
            <a:r>
              <a:rPr lang="en-US" sz="1600" b="1" dirty="0"/>
              <a:t> ~1-10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Fe/O ~1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H/He ~10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err="1"/>
              <a:t>Q</a:t>
            </a:r>
            <a:r>
              <a:rPr lang="en-US" sz="1600" b="1" baseline="-25000" dirty="0" err="1"/>
              <a:t>Fe</a:t>
            </a:r>
            <a:r>
              <a:rPr lang="en-US" sz="1600" b="1" dirty="0"/>
              <a:t> ~ +20 (Temp. ~10 MK)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Type III radio bursts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Flare heated material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0" y="2821900"/>
            <a:ext cx="3733800" cy="2893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GRADUAL</a:t>
            </a:r>
            <a:r>
              <a:rPr lang="en-US" b="1" dirty="0"/>
              <a:t> (</a:t>
            </a:r>
            <a:r>
              <a:rPr lang="en-US" b="1" dirty="0">
                <a:solidFill>
                  <a:srgbClr val="7030A0"/>
                </a:solidFill>
              </a:rPr>
              <a:t>CME shock</a:t>
            </a:r>
            <a:r>
              <a:rPr lang="en-US" b="1" dirty="0"/>
              <a:t>) events: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Wide longitudinal range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Long-duration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High intensities (large events)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Proton rich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He</a:t>
            </a:r>
            <a:r>
              <a:rPr lang="en-US" sz="1600" b="1" baseline="30000" dirty="0"/>
              <a:t>3</a:t>
            </a:r>
            <a:r>
              <a:rPr lang="en-US" sz="1600" b="1" dirty="0"/>
              <a:t>/He</a:t>
            </a:r>
            <a:r>
              <a:rPr lang="en-US" sz="1600" b="1" baseline="30000" dirty="0"/>
              <a:t>4</a:t>
            </a:r>
            <a:r>
              <a:rPr lang="en-US" sz="1600" b="1" dirty="0"/>
              <a:t>  ~10</a:t>
            </a:r>
            <a:r>
              <a:rPr lang="en-US" sz="1600" b="1" baseline="30000" dirty="0"/>
              <a:t>-4</a:t>
            </a:r>
            <a:endParaRPr lang="en-US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Fe/O ~0.1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H/He ~100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err="1"/>
              <a:t>Q</a:t>
            </a:r>
            <a:r>
              <a:rPr lang="en-US" sz="1600" b="1" baseline="-25000" dirty="0" err="1"/>
              <a:t>Fe</a:t>
            </a:r>
            <a:r>
              <a:rPr lang="en-US" sz="1600" b="1" dirty="0"/>
              <a:t>  ~ +14 (Temp. ~1-2 MK)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Type II radio bursts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Coronal or SW material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5638800"/>
            <a:ext cx="906780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SEP events divided into impulsive and gradual events based on the duration of the associated solar flare (Cane et al. 1986) Bimodal distribution of abundances (Reames 1988) </a:t>
            </a:r>
            <a:r>
              <a:rPr lang="en-US" b="1" dirty="0">
                <a:solidFill>
                  <a:srgbClr val="7030A0"/>
                </a:solidFill>
              </a:rPr>
              <a:t>Paradigm revised: gradual events with characteristics typical of impulsive events (mixed composition)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2800" y="2359223"/>
            <a:ext cx="1295400" cy="30777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err="1"/>
              <a:t>Reames</a:t>
            </a:r>
            <a:r>
              <a:rPr lang="en-US" sz="1400" dirty="0"/>
              <a:t> 1999</a:t>
            </a:r>
          </a:p>
        </p:txBody>
      </p:sp>
    </p:spTree>
    <p:extLst>
      <p:ext uri="{BB962C8B-B14F-4D97-AF65-F5344CB8AC3E}">
        <p14:creationId xmlns:p14="http://schemas.microsoft.com/office/powerpoint/2010/main" val="2838160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 Particle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Suggested explanations for mixed composition in gradual SEP events: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shock acceleration of </a:t>
            </a:r>
            <a:r>
              <a:rPr lang="en-US" dirty="0">
                <a:solidFill>
                  <a:srgbClr val="FF0000"/>
                </a:solidFill>
              </a:rPr>
              <a:t>remnant</a:t>
            </a:r>
            <a:r>
              <a:rPr lang="en-US" dirty="0"/>
              <a:t> </a:t>
            </a:r>
            <a:r>
              <a:rPr lang="en-US" dirty="0" err="1"/>
              <a:t>suprathermal</a:t>
            </a:r>
            <a:r>
              <a:rPr lang="en-US" dirty="0"/>
              <a:t> ions from previous impulsive SEP events or particles from associated flare (Mason et al. 1999; </a:t>
            </a:r>
            <a:r>
              <a:rPr lang="en-US" dirty="0" err="1"/>
              <a:t>Tylka</a:t>
            </a:r>
            <a:r>
              <a:rPr lang="en-US" dirty="0"/>
              <a:t> et al. 2005; </a:t>
            </a:r>
            <a:r>
              <a:rPr lang="en-US" dirty="0" err="1"/>
              <a:t>Mewaldt</a:t>
            </a:r>
            <a:r>
              <a:rPr lang="en-US" dirty="0"/>
              <a:t> et al. 2003; </a:t>
            </a:r>
            <a:r>
              <a:rPr lang="en-US" dirty="0" err="1"/>
              <a:t>Tylka</a:t>
            </a:r>
            <a:r>
              <a:rPr lang="en-US" dirty="0"/>
              <a:t> and Lee 2006)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Mixture of </a:t>
            </a:r>
            <a:r>
              <a:rPr lang="en-US" dirty="0">
                <a:solidFill>
                  <a:srgbClr val="FF0000"/>
                </a:solidFill>
              </a:rPr>
              <a:t>flare-accelerated</a:t>
            </a:r>
            <a:r>
              <a:rPr lang="en-US" dirty="0"/>
              <a:t> particles and CME </a:t>
            </a:r>
            <a:r>
              <a:rPr lang="en-US" dirty="0">
                <a:solidFill>
                  <a:srgbClr val="FF0000"/>
                </a:solidFill>
              </a:rPr>
              <a:t>shock-accelerated</a:t>
            </a:r>
            <a:r>
              <a:rPr lang="en-US" dirty="0"/>
              <a:t> particles (Cane et al. 2003, 2006)</a:t>
            </a:r>
          </a:p>
        </p:txBody>
      </p:sp>
    </p:spTree>
    <p:extLst>
      <p:ext uri="{BB962C8B-B14F-4D97-AF65-F5344CB8AC3E}">
        <p14:creationId xmlns:p14="http://schemas.microsoft.com/office/powerpoint/2010/main" val="825786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aseline="30000" dirty="0"/>
              <a:t>Particle Acceleration Mechanisms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69342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Diffusive shock acceleration (DSA): </a:t>
            </a:r>
          </a:p>
          <a:p>
            <a:pPr marL="457200" lvl="1" indent="0">
              <a:buNone/>
            </a:pPr>
            <a:r>
              <a:rPr lang="en-US" sz="1600" dirty="0"/>
              <a:t>Quasi-parallel shock (</a:t>
            </a:r>
            <a:r>
              <a:rPr lang="el-GR" sz="1600" dirty="0"/>
              <a:t>θ</a:t>
            </a:r>
            <a:r>
              <a:rPr lang="en-US" sz="1600" baseline="-25000" dirty="0"/>
              <a:t>BN</a:t>
            </a:r>
            <a:r>
              <a:rPr lang="en-US" sz="1600" dirty="0"/>
              <a:t>≤45°)</a:t>
            </a:r>
          </a:p>
          <a:p>
            <a:pPr marL="457200" lvl="1" indent="0">
              <a:buNone/>
            </a:pPr>
            <a:r>
              <a:rPr lang="en-US" sz="1600" dirty="0"/>
              <a:t>particles scattering between up- and downstream magnetic fluctuations (1</a:t>
            </a:r>
            <a:r>
              <a:rPr lang="en-US" sz="1600" baseline="30000" dirty="0"/>
              <a:t>st</a:t>
            </a:r>
            <a:r>
              <a:rPr lang="en-US" sz="1600" dirty="0"/>
              <a:t> order Fermi acceleration)</a:t>
            </a:r>
          </a:p>
          <a:p>
            <a:pPr marL="457200" lvl="1" indent="0">
              <a:buNone/>
            </a:pPr>
            <a:r>
              <a:rPr lang="en-US" sz="1600" dirty="0"/>
              <a:t>Slower acceleration rate</a:t>
            </a:r>
          </a:p>
          <a:p>
            <a:pPr marL="457200" lvl="1" indent="0">
              <a:buNone/>
            </a:pPr>
            <a:r>
              <a:rPr lang="en-US" sz="1600" dirty="0"/>
              <a:t>Efficient scattering requires enhanced level of turbulence/waves</a:t>
            </a:r>
          </a:p>
          <a:p>
            <a:pPr marL="0" indent="0">
              <a:buNone/>
            </a:pPr>
            <a:endParaRPr lang="en-US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Shock drift acceleration (SDA)</a:t>
            </a:r>
            <a:r>
              <a:rPr lang="en-US" sz="2000" dirty="0"/>
              <a:t>:</a:t>
            </a:r>
          </a:p>
          <a:p>
            <a:pPr marL="457200" lvl="1" indent="0">
              <a:buNone/>
            </a:pPr>
            <a:r>
              <a:rPr lang="en-US" sz="1600" dirty="0"/>
              <a:t>Quasi-perpendicular shock (</a:t>
            </a:r>
            <a:r>
              <a:rPr lang="el-GR" sz="1600" dirty="0"/>
              <a:t>θ</a:t>
            </a:r>
            <a:r>
              <a:rPr lang="en-US" sz="1600" baseline="-25000" dirty="0"/>
              <a:t>BN</a:t>
            </a:r>
            <a:r>
              <a:rPr lang="en-US" sz="1600" dirty="0"/>
              <a:t>≥45°)</a:t>
            </a:r>
          </a:p>
          <a:p>
            <a:pPr marL="457200" lvl="1" indent="0">
              <a:buNone/>
            </a:pPr>
            <a:r>
              <a:rPr lang="en-US" sz="1600" dirty="0"/>
              <a:t>Induced electric field </a:t>
            </a:r>
            <a:r>
              <a:rPr lang="en-US" sz="1600" b="1" dirty="0"/>
              <a:t>E</a:t>
            </a:r>
            <a:r>
              <a:rPr lang="en-US" sz="1600" dirty="0"/>
              <a:t>=-</a:t>
            </a:r>
            <a:r>
              <a:rPr lang="en-US" sz="1600" b="1" dirty="0">
                <a:sym typeface="Symbol"/>
              </a:rPr>
              <a:t>V</a:t>
            </a:r>
            <a:r>
              <a:rPr lang="en-US" sz="1600" b="1" dirty="0"/>
              <a:t>B</a:t>
            </a:r>
            <a:r>
              <a:rPr lang="en-US" sz="1600" dirty="0"/>
              <a:t> at shock front</a:t>
            </a:r>
          </a:p>
          <a:p>
            <a:pPr marL="457200" lvl="1" indent="0">
              <a:buNone/>
            </a:pPr>
            <a:r>
              <a:rPr lang="en-US" sz="1600" dirty="0"/>
              <a:t>Fast acceleration rate</a:t>
            </a:r>
            <a:endParaRPr lang="en-US" dirty="0"/>
          </a:p>
          <a:p>
            <a:pPr marL="457200" lvl="1" indent="0">
              <a:buNone/>
            </a:pPr>
            <a:r>
              <a:rPr lang="en-US" sz="1600" dirty="0"/>
              <a:t>Higher maximum energy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962" y="3556188"/>
            <a:ext cx="3358839" cy="2539812"/>
          </a:xfrm>
        </p:spPr>
      </p:pic>
      <p:sp>
        <p:nvSpPr>
          <p:cNvPr id="6" name="TextBox 5"/>
          <p:cNvSpPr txBox="1"/>
          <p:nvPr/>
        </p:nvSpPr>
        <p:spPr>
          <a:xfrm>
            <a:off x="7199971" y="5955103"/>
            <a:ext cx="1295400" cy="30777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Decker 1988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5681126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i="1" dirty="0"/>
              <a:t>θ</a:t>
            </a:r>
            <a:r>
              <a:rPr lang="en-US" sz="1600" b="1" i="1" baseline="-25000" dirty="0"/>
              <a:t>BN</a:t>
            </a:r>
            <a:r>
              <a:rPr lang="en-US" sz="1600" b="1" i="1" dirty="0"/>
              <a:t> is the angle between the shock normal and the direction of the upstream magnetic field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585D9F-74E5-4C3D-9A43-E44005A6DF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218" y="1066800"/>
            <a:ext cx="2723494" cy="17462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1AAE94-DFA0-48AA-8D05-8C3670B6441D}"/>
              </a:ext>
            </a:extLst>
          </p:cNvPr>
          <p:cNvSpPr txBox="1"/>
          <p:nvPr/>
        </p:nvSpPr>
        <p:spPr>
          <a:xfrm>
            <a:off x="7462962" y="3049650"/>
            <a:ext cx="1828800" cy="30777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err="1"/>
              <a:t>Kallenrode</a:t>
            </a:r>
            <a:r>
              <a:rPr lang="en-US" sz="1400" dirty="0"/>
              <a:t> 2004</a:t>
            </a:r>
          </a:p>
        </p:txBody>
      </p:sp>
    </p:spTree>
    <p:extLst>
      <p:ext uri="{BB962C8B-B14F-4D97-AF65-F5344CB8AC3E}">
        <p14:creationId xmlns:p14="http://schemas.microsoft.com/office/powerpoint/2010/main" val="4053712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Acceleration in Shocks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81000" y="1447800"/>
                <a:ext cx="8534400" cy="38100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FF0000"/>
                    </a:solidFill>
                  </a:rPr>
                  <a:t>Power-law energy spectrum </a:t>
                </a:r>
                <a:r>
                  <a:rPr lang="en-US" sz="2000" b="1" dirty="0"/>
                  <a:t>in downstream region 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(</a:t>
                </a:r>
                <a:r>
                  <a:rPr lang="en-US" sz="2000" b="1" dirty="0" err="1"/>
                  <a:t>Axford</a:t>
                </a:r>
                <a:r>
                  <a:rPr lang="en-US" sz="2000" b="1" dirty="0"/>
                  <a:t> et al. 1977; Blandford &amp; </a:t>
                </a:r>
                <a:r>
                  <a:rPr lang="en-US" sz="2000" b="1" dirty="0" err="1"/>
                  <a:t>Ostriker</a:t>
                </a:r>
                <a:r>
                  <a:rPr lang="en-US" sz="2000" b="1" dirty="0"/>
                  <a:t> 1978; Bell 1978; Lee 1983): 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𝒅𝑱</m:t>
                          </m:r>
                        </m:num>
                        <m:den>
                          <m:r>
                            <a:rPr lang="en-US" sz="26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𝒅𝑬</m:t>
                          </m:r>
                        </m:den>
                      </m:f>
                      <m:r>
                        <a:rPr lang="en-US" sz="2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en-US" sz="2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p>
                          <m:r>
                            <a:rPr lang="en-US" sz="2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6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𝜸</m:t>
                          </m:r>
                        </m:sup>
                      </m:sSup>
                    </m:oMath>
                  </m:oMathPara>
                </a14:m>
                <a:endParaRPr lang="en-US" sz="30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b="1" dirty="0"/>
                  <a:t>Simple shock acceleration predicts independence of charge-to-mass ratio (Q/A)</a:t>
                </a:r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b="1" dirty="0"/>
                  <a:t>Shock lifetime and size limit the maximum energy of particles</a:t>
                </a:r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b="1" dirty="0"/>
                  <a:t>Dominant in large gradual SEP events where fast and wide CMEs drive strong shocks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447800"/>
                <a:ext cx="8534400" cy="3810000"/>
              </a:xfrm>
              <a:blipFill>
                <a:blip r:embed="rId3"/>
                <a:stretch>
                  <a:fillRect l="-714" t="-1600" b="-1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4997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Energy Spectra in Gradual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145456" y="838200"/>
                <a:ext cx="4998544" cy="60198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400" b="1" dirty="0"/>
                  <a:t>Power law + exponential rollover at high energies, where E</a:t>
                </a:r>
                <a:r>
                  <a:rPr lang="en-US" sz="1400" b="1" baseline="-25000" dirty="0"/>
                  <a:t>0</a:t>
                </a:r>
                <a:r>
                  <a:rPr lang="en-US" sz="1400" b="1" dirty="0"/>
                  <a:t>due to limit</a:t>
                </a:r>
              </a:p>
              <a:p>
                <a:pPr marL="0" indent="0">
                  <a:buNone/>
                </a:pPr>
                <a:endParaRPr lang="en-US" sz="14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latin typeface="Cambria Math"/>
                            </a:rPr>
                            <m:t>𝒅𝑱</m:t>
                          </m:r>
                        </m:num>
                        <m:den>
                          <m:r>
                            <a:rPr lang="en-US" sz="1400" b="1" i="1" smtClean="0">
                              <a:latin typeface="Cambria Math"/>
                            </a:rPr>
                            <m:t>𝒅𝑬</m:t>
                          </m:r>
                        </m:den>
                      </m:f>
                      <m:r>
                        <a:rPr lang="en-US" sz="1400" b="1" i="1"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𝑬</m:t>
                          </m:r>
                        </m:e>
                        <m:sup>
                          <m:r>
                            <a:rPr lang="en-US" sz="1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𝜸</m:t>
                          </m:r>
                        </m:sup>
                      </m:sSup>
                      <m:r>
                        <a:rPr lang="en-US" sz="1400" b="1" i="1" smtClean="0">
                          <a:latin typeface="Cambria Math"/>
                        </a:rPr>
                        <m:t>𝒆𝒙𝒑</m:t>
                      </m:r>
                      <m:r>
                        <a:rPr lang="en-US" sz="1400" b="1" i="1" smtClean="0">
                          <a:latin typeface="Cambria Math"/>
                        </a:rPr>
                        <m:t>(</m:t>
                      </m:r>
                      <m:f>
                        <m:fPr>
                          <m:type m:val="skw"/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𝑬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en-US" sz="14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400" b="1" dirty="0"/>
              </a:p>
              <a:p>
                <a:pPr marL="0" indent="0">
                  <a:buNone/>
                </a:pPr>
                <a:endParaRPr lang="en-US" sz="1400" b="1" dirty="0"/>
              </a:p>
              <a:p>
                <a:pPr marL="0" indent="0">
                  <a:buNone/>
                </a:pPr>
                <a:r>
                  <a:rPr lang="en-US" sz="1400" b="1" dirty="0"/>
                  <a:t>The largest SEP events (GLEs) are better fit with double power-law. They have two spectral break. </a:t>
                </a:r>
              </a:p>
              <a:p>
                <a:pPr marL="0" indent="0">
                  <a:buNone/>
                </a:pPr>
                <a:endParaRPr lang="en-US" sz="1400" b="1" i="1" dirty="0"/>
              </a:p>
              <a:p>
                <a:pPr marL="0" indent="0">
                  <a:buNone/>
                </a:pPr>
                <a:r>
                  <a:rPr lang="en-US" sz="1400" b="1" dirty="0"/>
                  <a:t>GLEs are the most energetic SEP events that produce a particle enhancement measurable at detectors on ground</a:t>
                </a:r>
              </a:p>
              <a:p>
                <a:pPr marL="0" indent="0">
                  <a:buNone/>
                </a:pPr>
                <a:endParaRPr lang="en-US" sz="1400" b="1" i="1" dirty="0"/>
              </a:p>
              <a:p>
                <a:pPr marL="0" indent="0">
                  <a:buNone/>
                </a:pPr>
                <a:r>
                  <a:rPr lang="en-US" sz="1400" b="1" dirty="0"/>
                  <a:t>Reasonable consistency with observations (</a:t>
                </a:r>
                <a:r>
                  <a:rPr lang="en-US" sz="1400" b="1" dirty="0" err="1"/>
                  <a:t>Mewaldt</a:t>
                </a:r>
                <a:r>
                  <a:rPr lang="en-US" sz="1400" b="1" dirty="0"/>
                  <a:t> et al. 2005). </a:t>
                </a:r>
              </a:p>
              <a:p>
                <a:pPr marL="0" indent="0">
                  <a:buNone/>
                </a:pPr>
                <a:endParaRPr lang="en-US" sz="1400" b="1" dirty="0"/>
              </a:p>
              <a:p>
                <a:pPr marL="0" indent="0">
                  <a:buNone/>
                </a:pPr>
                <a:r>
                  <a:rPr lang="en-US" sz="1400" b="1" dirty="0"/>
                  <a:t>The lower energy spectral break due to rigidity-dependent escape from the CME-driven shock</a:t>
                </a:r>
              </a:p>
              <a:p>
                <a:pPr marL="0" indent="0">
                  <a:buNone/>
                </a:pPr>
                <a:endParaRPr lang="en-US" sz="1400" b="1" i="1" dirty="0"/>
              </a:p>
              <a:p>
                <a:pPr marL="0" indent="0">
                  <a:buNone/>
                </a:pPr>
                <a:r>
                  <a:rPr lang="en-US" sz="1400" b="1" i="1" dirty="0"/>
                  <a:t>E</a:t>
                </a:r>
                <a:r>
                  <a:rPr lang="en-US" sz="1400" b="1" i="1" baseline="-25000" dirty="0"/>
                  <a:t>0</a:t>
                </a:r>
                <a:r>
                  <a:rPr lang="en-US" sz="1400" b="1" dirty="0"/>
                  <a:t> differs between species (e.g. </a:t>
                </a:r>
                <a:r>
                  <a:rPr lang="en-US" sz="1400" b="1" i="1" dirty="0"/>
                  <a:t>E</a:t>
                </a:r>
                <a:r>
                  <a:rPr lang="en-US" sz="1400" b="1" i="1" baseline="-25000" dirty="0"/>
                  <a:t>0,Fe</a:t>
                </a:r>
                <a:r>
                  <a:rPr lang="en-US" sz="1400" b="1" dirty="0"/>
                  <a:t> &lt; </a:t>
                </a:r>
                <a:r>
                  <a:rPr lang="en-US" sz="1400" b="1" i="1" dirty="0"/>
                  <a:t>E</a:t>
                </a:r>
                <a:r>
                  <a:rPr lang="en-US" sz="1400" b="1" i="1" baseline="-25000" dirty="0"/>
                  <a:t>0,O</a:t>
                </a:r>
                <a:r>
                  <a:rPr lang="en-US" sz="1400" b="1" dirty="0"/>
                  <a:t>)</a:t>
                </a:r>
              </a:p>
              <a:p>
                <a:pPr marL="0" indent="0">
                  <a:buNone/>
                </a:pPr>
                <a:endParaRPr lang="en-US" sz="1400" b="1" dirty="0"/>
              </a:p>
              <a:p>
                <a:pPr marL="0" lvl="0" indent="0">
                  <a:buNone/>
                </a:pPr>
                <a:r>
                  <a:rPr lang="en-US" sz="1400" b="1" dirty="0" err="1"/>
                  <a:t>Tylka</a:t>
                </a:r>
                <a:r>
                  <a:rPr lang="en-US" sz="1400" b="1" dirty="0"/>
                  <a:t> et al. (2000)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US" sz="1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1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∝</m:t>
                    </m:r>
                    <m:sSup>
                      <m:sSupPr>
                        <m:ctrlPr>
                          <a:rPr lang="en-US" sz="1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lang="en-US" sz="1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1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400" b="1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400" b="1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𝜹</m:t>
                        </m:r>
                      </m:sup>
                    </m:sSup>
                    <m:r>
                      <a:rPr lang="en-US" sz="1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; </m:t>
                    </m:r>
                  </m:oMath>
                </a14:m>
                <a:r>
                  <a:rPr lang="en-US" sz="1400" b="1" dirty="0"/>
                  <a:t>Li et al. (2005)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US" sz="14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1400" b="1" i="1" smtClean="0">
                        <a:latin typeface="Cambria Math"/>
                        <a:ea typeface="Cambria Math"/>
                      </a:rPr>
                      <m:t>∝</m:t>
                    </m:r>
                    <m:sSup>
                      <m:sSupPr>
                        <m:ctrlPr>
                          <a:rPr lang="en-US" sz="14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1400" b="1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400" b="1" i="1" smtClean="0">
                                    <a:latin typeface="Cambria Math"/>
                                    <a:ea typeface="Cambria Math"/>
                                  </a:rPr>
                                  <m:t>𝑸</m:t>
                                </m:r>
                              </m:num>
                              <m:den>
                                <m:r>
                                  <a:rPr lang="en-US" sz="1400" b="1" i="1" smtClean="0">
                                    <a:latin typeface="Cambria Math"/>
                                    <a:ea typeface="Cambria Math"/>
                                  </a:rPr>
                                  <m:t>𝑨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4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400" b="1" dirty="0">
                    <a:ea typeface="Cambria Math"/>
                  </a:rPr>
                  <a:t>(quasi-parallel)</a:t>
                </a: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145456" y="838200"/>
                <a:ext cx="4998544" cy="6019800"/>
              </a:xfrm>
              <a:blipFill rotWithShape="1">
                <a:blip r:embed="rId3"/>
                <a:stretch>
                  <a:fillRect l="-244" t="-101" r="-610" b="-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038600"/>
            <a:ext cx="4069256" cy="2058287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0"/>
            <a:ext cx="3979704" cy="1981200"/>
          </a:xfrm>
        </p:spPr>
      </p:pic>
      <p:sp>
        <p:nvSpPr>
          <p:cNvPr id="12" name="TextBox 11"/>
          <p:cNvSpPr txBox="1"/>
          <p:nvPr/>
        </p:nvSpPr>
        <p:spPr>
          <a:xfrm>
            <a:off x="76200" y="6169223"/>
            <a:ext cx="1752600" cy="30777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err="1"/>
              <a:t>Mewaldt</a:t>
            </a:r>
            <a:r>
              <a:rPr lang="en-US" sz="1400" dirty="0"/>
              <a:t> et al. 2005</a:t>
            </a:r>
          </a:p>
        </p:txBody>
      </p:sp>
    </p:spTree>
    <p:extLst>
      <p:ext uri="{BB962C8B-B14F-4D97-AF65-F5344CB8AC3E}">
        <p14:creationId xmlns:p14="http://schemas.microsoft.com/office/powerpoint/2010/main" val="3244190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Interplanetary (IP)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During propagation from the source to observer particles experience: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convection with solar wind (low-energy particles)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interactions with the turbulent IP magnetic field (pitch angle scattering)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focusing in large-scale magnetic field (diverting Archimedean spiral field)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Adiabatic energy change</a:t>
            </a:r>
          </a:p>
          <a:p>
            <a:pPr marL="0" indent="0">
              <a:buNone/>
            </a:pPr>
            <a:r>
              <a:rPr lang="en-US" dirty="0"/>
              <a:t>Transport effects change observed in-situ distributions of accelerated particles</a:t>
            </a:r>
          </a:p>
          <a:p>
            <a:pPr marL="0" indent="0">
              <a:buNone/>
            </a:pPr>
            <a:r>
              <a:rPr lang="en-US" dirty="0"/>
              <a:t>    Harder to resolve original acceleration processes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8600" y="5791200"/>
            <a:ext cx="5334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898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Connection to Observer</a:t>
            </a: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47" y="838200"/>
            <a:ext cx="7174353" cy="4114800"/>
          </a:xfrm>
        </p:spPr>
      </p:pic>
      <p:sp>
        <p:nvSpPr>
          <p:cNvPr id="9" name="TextBox 8"/>
          <p:cNvSpPr txBox="1"/>
          <p:nvPr/>
        </p:nvSpPr>
        <p:spPr>
          <a:xfrm>
            <a:off x="5943600" y="4264223"/>
            <a:ext cx="1600200" cy="30777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Cane et al. 1988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95127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SEP time profiles are organized by the longitude of the solar source: </a:t>
            </a:r>
            <a:r>
              <a:rPr lang="en-US" b="1" dirty="0">
                <a:solidFill>
                  <a:srgbClr val="FF0000"/>
                </a:solidFill>
              </a:rPr>
              <a:t>depends on where the observer’s magnetic field line connects at the shock and how the connection point moves along the shock front (IP magnetic field lines follow     Parker spiral). </a:t>
            </a:r>
            <a:r>
              <a:rPr lang="en-US" b="1" dirty="0"/>
              <a:t>Nominal solar wind: Earth connected to the longitude ~W60°.</a:t>
            </a:r>
          </a:p>
          <a:p>
            <a:endParaRPr lang="en-US" b="1" dirty="0"/>
          </a:p>
          <a:p>
            <a:r>
              <a:rPr lang="en-US" b="1" dirty="0"/>
              <a:t>Acceleration most efficient at the shock nose, decreases towards flanks.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00953" y="94666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east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08163" y="94666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743200"/>
            <a:ext cx="1066800" cy="38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W45°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4200" y="4265712"/>
            <a:ext cx="1066800" cy="38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E15°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9800" y="2667000"/>
            <a:ext cx="1066800" cy="38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E45°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24600" y="914400"/>
            <a:ext cx="1066800" cy="38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E90°</a:t>
            </a:r>
          </a:p>
        </p:txBody>
      </p:sp>
    </p:spTree>
    <p:extLst>
      <p:ext uri="{BB962C8B-B14F-4D97-AF65-F5344CB8AC3E}">
        <p14:creationId xmlns:p14="http://schemas.microsoft.com/office/powerpoint/2010/main" val="3963701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04604-8735-77E2-2C46-3FC2071EF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3A337-0352-D67C-4E6D-8DA954075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Relativistic kinetic energy E</a:t>
            </a:r>
            <a:r>
              <a:rPr lang="en-US" baseline="-25000" dirty="0"/>
              <a:t>kin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5F22B6-84AE-8EB1-D5FF-849EB9F1CD21}"/>
                  </a:ext>
                </a:extLst>
              </p:cNvPr>
              <p:cNvSpPr txBox="1"/>
              <p:nvPr/>
            </p:nvSpPr>
            <p:spPr>
              <a:xfrm>
                <a:off x="914400" y="928255"/>
                <a:ext cx="7611787" cy="47366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, rest energy of a particle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m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particle rest mass</a:t>
                </a: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, total energy of a relativistic particle</a:t>
                </a:r>
              </a:p>
              <a:p>
                <a:pPr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type m:val="skw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</a:rPr>
                  <a:t>, Lorentz factor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type m:val="skw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𝑟𝑒𝑠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𝑘𝑖𝑛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𝑟𝑒𝑠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𝑘𝑖𝑛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𝑟𝑒𝑠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US" b="0" dirty="0"/>
              </a:p>
              <a:p>
                <a:pPr/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5F22B6-84AE-8EB1-D5FF-849EB9F1C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928255"/>
                <a:ext cx="7611787" cy="4736681"/>
              </a:xfrm>
              <a:prstGeom prst="rect">
                <a:avLst/>
              </a:prstGeom>
              <a:blipFill>
                <a:blip r:embed="rId3"/>
                <a:stretch>
                  <a:fillRect l="-1041" t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87FEED-6F17-1A4A-FBDC-5A95762F7FC4}"/>
                  </a:ext>
                </a:extLst>
              </p:cNvPr>
              <p:cNvSpPr txBox="1"/>
              <p:nvPr/>
            </p:nvSpPr>
            <p:spPr>
              <a:xfrm>
                <a:off x="1143000" y="5468080"/>
                <a:ext cx="680357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proton rest energy: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 ≈ 938.27 MeV</a:t>
                </a:r>
                <a:endParaRPr lang="en-US" sz="1600" baseline="30000" dirty="0"/>
              </a:p>
              <a:p>
                <a:r>
                  <a:rPr lang="en-US" sz="1600" dirty="0"/>
                  <a:t>c = speed of light = 299 792 458 m/s</a:t>
                </a:r>
              </a:p>
              <a:p>
                <a:r>
                  <a:rPr lang="en-US" sz="1600" dirty="0"/>
                  <a:t>v = particle speed in m/s</a:t>
                </a:r>
              </a:p>
              <a:p>
                <a:r>
                  <a:rPr lang="en-US" sz="1600" dirty="0"/>
                  <a:t>E</a:t>
                </a:r>
                <a:r>
                  <a:rPr lang="en-US" sz="1600" baseline="-25000" dirty="0"/>
                  <a:t>kin</a:t>
                </a:r>
                <a:r>
                  <a:rPr lang="en-US" sz="1600" dirty="0"/>
                  <a:t>=kinetic energy of a particle in MeV</a:t>
                </a:r>
                <a:endParaRPr lang="en-US" sz="1600" baseline="30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87FEED-6F17-1A4A-FBDC-5A95762F7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468080"/>
                <a:ext cx="6803572" cy="1077218"/>
              </a:xfrm>
              <a:prstGeom prst="rect">
                <a:avLst/>
              </a:prstGeom>
              <a:blipFill>
                <a:blip r:embed="rId4"/>
                <a:stretch>
                  <a:fillRect l="-538" t="-1695" b="-6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42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Solar </a:t>
            </a:r>
            <a:r>
              <a:rPr lang="en-US"/>
              <a:t>Energetic Particles </a:t>
            </a:r>
            <a:r>
              <a:rPr lang="en-US" dirty="0"/>
              <a:t>(SEPs)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990600"/>
            <a:ext cx="3810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Kinetic energy of SEPs range from few  tens of </a:t>
            </a:r>
            <a:r>
              <a:rPr lang="en-US" b="1" dirty="0" err="1"/>
              <a:t>keV</a:t>
            </a:r>
            <a:r>
              <a:rPr lang="en-US" b="1" dirty="0"/>
              <a:t>/nucleon to over GeV/nucleon, so the fastest SEPs arrive at Earth in ~ 10-30 mins</a:t>
            </a:r>
          </a:p>
          <a:p>
            <a:endParaRPr lang="en-US" b="1" dirty="0"/>
          </a:p>
          <a:p>
            <a:r>
              <a:rPr lang="en-US" b="1" dirty="0"/>
              <a:t>Mostly protons and </a:t>
            </a:r>
            <a:r>
              <a:rPr lang="el-GR" b="1" dirty="0">
                <a:cs typeface="Calibri"/>
              </a:rPr>
              <a:t>α</a:t>
            </a:r>
            <a:r>
              <a:rPr lang="en-US" b="1" dirty="0">
                <a:cs typeface="Calibri"/>
              </a:rPr>
              <a:t>-particles</a:t>
            </a:r>
            <a:r>
              <a:rPr lang="en-US" b="1" dirty="0"/>
              <a:t> (~1 % heavy ions Z&gt;2)</a:t>
            </a:r>
          </a:p>
          <a:p>
            <a:endParaRPr lang="en-US" b="1" dirty="0"/>
          </a:p>
          <a:p>
            <a:r>
              <a:rPr lang="en-US" b="1" dirty="0"/>
              <a:t>Particles are fully or partially ionized</a:t>
            </a:r>
          </a:p>
          <a:p>
            <a:endParaRPr lang="en-US" b="1" dirty="0"/>
          </a:p>
          <a:p>
            <a:r>
              <a:rPr lang="en-US" b="1" dirty="0"/>
              <a:t>Acceleration region(s) near the Sun</a:t>
            </a:r>
          </a:p>
          <a:p>
            <a:endParaRPr lang="en-US" b="1" dirty="0"/>
          </a:p>
          <a:p>
            <a:r>
              <a:rPr lang="en-US" b="1" dirty="0"/>
              <a:t>Durations of SEP events extend from hours to days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81190A-D9F0-4604-A1DA-F72F70D74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24" y="990600"/>
            <a:ext cx="4768576" cy="539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357B69-9C53-425B-9A1A-13F38B77C99B}"/>
              </a:ext>
            </a:extLst>
          </p:cNvPr>
          <p:cNvSpPr/>
          <p:nvPr/>
        </p:nvSpPr>
        <p:spPr>
          <a:xfrm>
            <a:off x="990600" y="64124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131413"/>
                </a:solidFill>
                <a:latin typeface="DjmnknTimes-Roman"/>
              </a:rPr>
              <a:t>adapted from </a:t>
            </a:r>
            <a:r>
              <a:rPr lang="en-US" dirty="0" err="1">
                <a:solidFill>
                  <a:srgbClr val="131413"/>
                </a:solidFill>
                <a:latin typeface="DjmnknTimes-Roman"/>
              </a:rPr>
              <a:t>Mewaldt</a:t>
            </a:r>
            <a:r>
              <a:rPr lang="en-US" dirty="0">
                <a:solidFill>
                  <a:srgbClr val="131413"/>
                </a:solidFill>
                <a:latin typeface="DjmnknTimes-Roman"/>
              </a:rPr>
              <a:t> et al. 2001</a:t>
            </a:r>
            <a:endParaRPr lang="en-US" dirty="0">
              <a:solidFill>
                <a:srgbClr val="0000FF"/>
              </a:solidFill>
              <a:latin typeface="DjmnknTimes-Roman"/>
            </a:endParaRPr>
          </a:p>
        </p:txBody>
      </p:sp>
    </p:spTree>
    <p:extLst>
      <p:ext uri="{BB962C8B-B14F-4D97-AF65-F5344CB8AC3E}">
        <p14:creationId xmlns:p14="http://schemas.microsoft.com/office/powerpoint/2010/main" val="3535070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Solar </a:t>
            </a:r>
            <a:r>
              <a:rPr lang="en-US"/>
              <a:t>Energetic Particles </a:t>
            </a:r>
            <a:r>
              <a:rPr lang="en-US" dirty="0"/>
              <a:t>(SEPs)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979691"/>
            <a:ext cx="8686800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Large event-to-event variability in intensity, elemental/isotopic composition, charge states, energy spectra…</a:t>
            </a:r>
          </a:p>
          <a:p>
            <a:endParaRPr lang="en-US" b="1" dirty="0"/>
          </a:p>
          <a:p>
            <a:r>
              <a:rPr lang="en-US" b="1" dirty="0"/>
              <a:t>SEP event characteristics are also energy dependent.</a:t>
            </a:r>
          </a:p>
          <a:p>
            <a:endParaRPr lang="en-US" sz="1050" dirty="0"/>
          </a:p>
          <a:p>
            <a:r>
              <a:rPr lang="en-US" b="1" dirty="0">
                <a:solidFill>
                  <a:srgbClr val="FF0000"/>
                </a:solidFill>
              </a:rPr>
              <a:t>Differences reflect variability in source particle population, in particle acceleration mechanisms and interplanetary (IP) particle transport conditions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048000"/>
            <a:ext cx="4053879" cy="30250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47315" y="6135507"/>
            <a:ext cx="1996685" cy="30777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err="1"/>
              <a:t>Torsti</a:t>
            </a:r>
            <a:r>
              <a:rPr lang="en-US" sz="1400" dirty="0"/>
              <a:t> et al.2000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8FB866-4551-4B93-A858-B91BBC201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971800"/>
            <a:ext cx="3716833" cy="35584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C57308-2AB5-445F-ABA6-9D65492842E6}"/>
              </a:ext>
            </a:extLst>
          </p:cNvPr>
          <p:cNvSpPr txBox="1"/>
          <p:nvPr/>
        </p:nvSpPr>
        <p:spPr>
          <a:xfrm>
            <a:off x="4114800" y="6019800"/>
            <a:ext cx="1996685" cy="738664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1400" dirty="0"/>
              <a:t>adapted from, Tylka et al. 2005; Desai et al. 2006a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19401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36133"/>
            <a:ext cx="5867400" cy="5659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Scott </a:t>
            </a:r>
            <a:r>
              <a:rPr lang="en-US" sz="1800" b="1" dirty="0" err="1"/>
              <a:t>Forbush</a:t>
            </a:r>
            <a:r>
              <a:rPr lang="en-US" sz="1800" b="1" dirty="0"/>
              <a:t> (1946) first to report an enhancement of cosmic-ray counting rates of ionization chamber at ground (Ground Level Enhancement=GLE)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Enhancement of heavy ion SEPs (</a:t>
            </a:r>
            <a:r>
              <a:rPr lang="en-US" sz="1800" b="1" dirty="0" err="1"/>
              <a:t>Fichtel</a:t>
            </a:r>
            <a:r>
              <a:rPr lang="en-US" sz="1800" b="1" dirty="0"/>
              <a:t> &amp; </a:t>
            </a:r>
            <a:r>
              <a:rPr lang="en-US" sz="1800" b="1" dirty="0" err="1"/>
              <a:t>Guss</a:t>
            </a:r>
            <a:r>
              <a:rPr lang="en-US" sz="1800" b="1" dirty="0"/>
              <a:t> 1961, nuclear emulsion on a sounding rocket)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Enhancement of </a:t>
            </a:r>
            <a:r>
              <a:rPr lang="en-US" sz="1800" b="1" baseline="30000" dirty="0"/>
              <a:t>3</a:t>
            </a:r>
            <a:r>
              <a:rPr lang="en-US" sz="1800" b="1" dirty="0"/>
              <a:t>He-isotope using aluminum and lead pieces of Discoverer 17 satellite flown during a flare of November  12, 1960 (</a:t>
            </a:r>
            <a:r>
              <a:rPr lang="en-US" sz="1800" b="1" dirty="0" err="1"/>
              <a:t>Shaeffer</a:t>
            </a:r>
            <a:r>
              <a:rPr lang="en-US" sz="1800" b="1" dirty="0"/>
              <a:t> &amp; </a:t>
            </a:r>
            <a:r>
              <a:rPr lang="en-US" sz="1800" b="1" dirty="0" err="1"/>
              <a:t>Zäringer</a:t>
            </a:r>
            <a:r>
              <a:rPr lang="en-US" sz="1800" b="1" dirty="0"/>
              <a:t> 1962)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Enhancements of Fe ions (</a:t>
            </a:r>
            <a:r>
              <a:rPr lang="en-US" sz="1800" b="1" dirty="0" err="1"/>
              <a:t>Bertsch</a:t>
            </a:r>
            <a:r>
              <a:rPr lang="en-US" sz="1800" b="1" dirty="0"/>
              <a:t> et al. 1969, nuclear emulsion on a sounding rocket)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The source of SEP enhancements assumed to be a solar flare</a:t>
            </a:r>
            <a:endParaRPr lang="en-US" sz="1800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107626" y="533400"/>
            <a:ext cx="2960174" cy="3156576"/>
            <a:chOff x="5194889" y="1488140"/>
            <a:chExt cx="2026920" cy="33753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4889" y="1488140"/>
              <a:ext cx="2026920" cy="297350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853638" y="4541198"/>
              <a:ext cx="1367190" cy="322270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err="1"/>
                <a:t>Forbush</a:t>
              </a:r>
              <a:r>
                <a:rPr lang="en-US" sz="1400" dirty="0"/>
                <a:t> 1946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0" y="3733800"/>
            <a:ext cx="2362200" cy="2961620"/>
            <a:chOff x="6858000" y="3657600"/>
            <a:chExt cx="2362200" cy="296162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245" y="3657600"/>
              <a:ext cx="2002155" cy="250897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858000" y="6096000"/>
              <a:ext cx="2362200" cy="523220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err="1"/>
                <a:t>Serlemitsos</a:t>
              </a:r>
              <a:r>
                <a:rPr lang="en-US" sz="1400" dirty="0"/>
                <a:t> &amp; </a:t>
              </a:r>
              <a:r>
                <a:rPr lang="en-US" sz="1400" dirty="0" err="1"/>
                <a:t>Balasubrahmanyan</a:t>
              </a:r>
              <a:r>
                <a:rPr lang="en-US" sz="1400" dirty="0"/>
                <a:t> 1975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4477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CMEs, Type IIs and SEPs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199"/>
            <a:ext cx="5638800" cy="58314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Prompt SEP events associated with coronal mass ejections (CMEs; Kahler et al. 1978)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Modest correlation between CME speed and maximum intensity of SEPs (</a:t>
            </a:r>
            <a:r>
              <a:rPr lang="en-US" sz="1800" b="1" dirty="0" err="1"/>
              <a:t>Kahler</a:t>
            </a:r>
            <a:r>
              <a:rPr lang="en-US" sz="1800" b="1" dirty="0"/>
              <a:t> et al. 1984)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Proton events associated with metric type II radio burst (Lin 1970)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Large SEP events associated with IP shocks (Cane et al. 1988) and with DH type IIs (</a:t>
            </a:r>
            <a:r>
              <a:rPr lang="en-US" sz="1800" b="1" dirty="0" err="1"/>
              <a:t>Gopalswamy</a:t>
            </a:r>
            <a:r>
              <a:rPr lang="en-US" sz="1800" b="1" dirty="0"/>
              <a:t> et al. 2002)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Fast CMEs interacting are more likely to produce an SEP event (</a:t>
            </a:r>
            <a:r>
              <a:rPr lang="en-US" sz="1800" b="1" dirty="0" err="1"/>
              <a:t>Gopalswamy</a:t>
            </a:r>
            <a:r>
              <a:rPr lang="en-US" sz="1800" b="1" dirty="0"/>
              <a:t> et al. 2002)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A CME-driven shock is assumed to be the source of SEPs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8" y="897673"/>
            <a:ext cx="3220644" cy="26920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72400" y="609600"/>
            <a:ext cx="1219200" cy="30777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err="1"/>
              <a:t>Kahler</a:t>
            </a:r>
            <a:r>
              <a:rPr lang="en-US" sz="1400" dirty="0"/>
              <a:t> 2001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851" y="3657600"/>
            <a:ext cx="3302749" cy="30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11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47472"/>
            <a:ext cx="7680960" cy="795528"/>
          </a:xfrm>
        </p:spPr>
        <p:txBody>
          <a:bodyPr>
            <a:normAutofit fontScale="90000"/>
          </a:bodyPr>
          <a:lstStyle/>
          <a:p>
            <a:r>
              <a:rPr lang="en-US" dirty="0"/>
              <a:t>Energetic Storm Particle (ESP) Events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BFD4A3-CFF5-4E25-9C2D-65631EF8213A}"/>
              </a:ext>
            </a:extLst>
          </p:cNvPr>
          <p:cNvSpPr txBox="1"/>
          <p:nvPr/>
        </p:nvSpPr>
        <p:spPr>
          <a:xfrm>
            <a:off x="152400" y="1724085"/>
            <a:ext cx="388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Energetic particle intensities increase near the vicinity of a shock (Bryant et al.,1962)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Local shock acceleration, particle trapping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ESP events can produce very high particle intensities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Time profiles vary from event to event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A16724-3697-43F2-824D-9FFACEF09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038350"/>
            <a:ext cx="5105400" cy="382905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288E64-A5DA-4393-A90E-FEA110B0F929}"/>
              </a:ext>
            </a:extLst>
          </p:cNvPr>
          <p:cNvCxnSpPr>
            <a:cxnSpLocks/>
          </p:cNvCxnSpPr>
          <p:nvPr/>
        </p:nvCxnSpPr>
        <p:spPr>
          <a:xfrm>
            <a:off x="7010400" y="745236"/>
            <a:ext cx="381000" cy="1293114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071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We Measure?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8700" y="1371600"/>
            <a:ext cx="7086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Flux</a:t>
            </a:r>
            <a:r>
              <a:rPr lang="en-US" dirty="0"/>
              <a:t> = the rate at which particles pass through unit area [particles/(cm</a:t>
            </a:r>
            <a:r>
              <a:rPr lang="en-US" baseline="30000" dirty="0"/>
              <a:t>2</a:t>
            </a:r>
            <a:r>
              <a:rPr lang="en-US" dirty="0"/>
              <a:t> s)]</a:t>
            </a:r>
          </a:p>
          <a:p>
            <a:endParaRPr lang="en-US" dirty="0"/>
          </a:p>
          <a:p>
            <a:r>
              <a:rPr lang="en-US" b="1" dirty="0"/>
              <a:t>Fluence </a:t>
            </a:r>
            <a:r>
              <a:rPr lang="en-US" dirty="0"/>
              <a:t>= the time integral of flux (usually over event duration), the number of particles passing through a unit area over a specified time</a:t>
            </a:r>
          </a:p>
          <a:p>
            <a:endParaRPr lang="en-US" dirty="0"/>
          </a:p>
          <a:p>
            <a:r>
              <a:rPr lang="en-US" b="1" dirty="0"/>
              <a:t>Differential  (in energy) flux j(</a:t>
            </a:r>
            <a:r>
              <a:rPr lang="en-US" b="1" dirty="0" err="1"/>
              <a:t>r,Ω,E,t</a:t>
            </a:r>
            <a:r>
              <a:rPr lang="en-US" b="1" dirty="0"/>
              <a:t>)</a:t>
            </a:r>
            <a:r>
              <a:rPr lang="en-US" dirty="0"/>
              <a:t> = the number of particles cm</a:t>
            </a:r>
            <a:r>
              <a:rPr lang="en-US" baseline="30000" dirty="0"/>
              <a:t>-2</a:t>
            </a:r>
            <a:r>
              <a:rPr lang="en-US" dirty="0"/>
              <a:t> sec -1 with energy in </a:t>
            </a:r>
            <a:r>
              <a:rPr lang="en-US" dirty="0" err="1"/>
              <a:t>dE</a:t>
            </a:r>
            <a:r>
              <a:rPr lang="en-US" dirty="0"/>
              <a:t> about E with direction </a:t>
            </a:r>
            <a:r>
              <a:rPr lang="en-US" dirty="0" err="1"/>
              <a:t>dΩ</a:t>
            </a:r>
            <a:r>
              <a:rPr lang="en-US" dirty="0"/>
              <a:t> about Ω that passes through the unit area perpendicular to the direction of Ω. [particles/cm</a:t>
            </a:r>
            <a:r>
              <a:rPr lang="en-US" baseline="30000" dirty="0"/>
              <a:t>2</a:t>
            </a:r>
            <a:r>
              <a:rPr lang="en-US" dirty="0"/>
              <a:t>/sec/MeV/</a:t>
            </a:r>
            <a:r>
              <a:rPr lang="en-US" dirty="0" err="1"/>
              <a:t>sr</a:t>
            </a:r>
            <a:r>
              <a:rPr lang="en-US" dirty="0"/>
              <a:t>]</a:t>
            </a:r>
          </a:p>
          <a:p>
            <a:endParaRPr lang="en-US" dirty="0"/>
          </a:p>
          <a:p>
            <a:r>
              <a:rPr lang="en-US" b="1" dirty="0"/>
              <a:t>Integral (over energy) flux j(</a:t>
            </a:r>
            <a:r>
              <a:rPr lang="en-US" b="1" dirty="0" err="1"/>
              <a:t>r,Ω,t</a:t>
            </a:r>
            <a:r>
              <a:rPr lang="en-US" b="1" dirty="0"/>
              <a:t>)</a:t>
            </a:r>
            <a:r>
              <a:rPr lang="en-US" dirty="0"/>
              <a:t> = the number of particles cm-2 sec -1 above a threshold energy E</a:t>
            </a:r>
            <a:r>
              <a:rPr lang="en-US" baseline="-25000" dirty="0"/>
              <a:t>0</a:t>
            </a:r>
            <a:r>
              <a:rPr lang="en-US" dirty="0"/>
              <a:t> with direction </a:t>
            </a:r>
            <a:r>
              <a:rPr lang="en-US" dirty="0" err="1"/>
              <a:t>dΩ</a:t>
            </a:r>
            <a:r>
              <a:rPr lang="en-US" dirty="0"/>
              <a:t> about Ω that passes through the unit area perpendicular to the direction of Ω. [particles/cm</a:t>
            </a:r>
            <a:r>
              <a:rPr lang="en-US" baseline="30000" dirty="0"/>
              <a:t>2</a:t>
            </a:r>
            <a:r>
              <a:rPr lang="en-US" dirty="0"/>
              <a:t>/sec/</a:t>
            </a:r>
            <a:r>
              <a:rPr lang="en-US" dirty="0" err="1"/>
              <a:t>sr</a:t>
            </a:r>
            <a:r>
              <a:rPr lang="en-US" dirty="0"/>
              <a:t>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676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NOAA Major SEP Event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391483"/>
            <a:ext cx="8686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Definition:</a:t>
            </a:r>
            <a:r>
              <a:rPr lang="en-US" dirty="0"/>
              <a:t> A major proton event starts when the first of 3 consecutive data points of the 5-minute averaged proton fluxes in the integral &gt;10 MeV energy channel measured by the GOES spacecraft at geosynchronous orbit are </a:t>
            </a:r>
            <a:r>
              <a:rPr lang="en-US" dirty="0">
                <a:solidFill>
                  <a:srgbClr val="FF0000"/>
                </a:solidFill>
              </a:rPr>
              <a:t>greater than or equal to 10 particle flux units</a:t>
            </a:r>
            <a:r>
              <a:rPr lang="en-US" dirty="0"/>
              <a:t> (pfu).</a:t>
            </a:r>
          </a:p>
          <a:p>
            <a:endParaRPr lang="en-US" dirty="0"/>
          </a:p>
          <a:p>
            <a:r>
              <a:rPr lang="en-US" b="1" dirty="0"/>
              <a:t>particle flux unit (pfu), 1 pfu = 1 p cm</a:t>
            </a:r>
            <a:r>
              <a:rPr lang="en-US" b="1" baseline="30000" dirty="0"/>
              <a:t>-2</a:t>
            </a:r>
            <a:r>
              <a:rPr lang="en-US" b="1" dirty="0"/>
              <a:t> sr</a:t>
            </a:r>
            <a:r>
              <a:rPr lang="en-US" b="1" baseline="30000" dirty="0"/>
              <a:t>-1</a:t>
            </a:r>
            <a:r>
              <a:rPr lang="en-US" b="1" dirty="0"/>
              <a:t> s</a:t>
            </a:r>
            <a:r>
              <a:rPr lang="en-US" b="1" baseline="30000" dirty="0"/>
              <a:t>-1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Proton event time is the last time the flux was greater than or equal to 10 pfu. </a:t>
            </a:r>
          </a:p>
          <a:p>
            <a:endParaRPr lang="en-US" dirty="0"/>
          </a:p>
          <a:p>
            <a:r>
              <a:rPr lang="en-US" dirty="0"/>
              <a:t>This definition allows multiple proton flares and/or interplanetary shock proton increases to occur within one SESC proton event.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ftp://ftp.swpc.noaa.gov/pub/indices/SPE.txt</a:t>
            </a:r>
            <a:endParaRPr lang="en-US" dirty="0"/>
          </a:p>
          <a:p>
            <a:r>
              <a:rPr lang="en-US" dirty="0">
                <a:hlinkClick r:id="rId4"/>
              </a:rPr>
              <a:t>https://umbra.nascom.nasa.gov/SEP/</a:t>
            </a:r>
            <a:endParaRPr lang="en-US" dirty="0"/>
          </a:p>
          <a:p>
            <a:endParaRPr lang="en-US" dirty="0"/>
          </a:p>
          <a:p>
            <a:r>
              <a:rPr lang="en-US" dirty="0"/>
              <a:t>CDAW major SEP events list, where individual SEP events are resolved.</a:t>
            </a:r>
          </a:p>
          <a:p>
            <a:r>
              <a:rPr lang="en-US" dirty="0">
                <a:hlinkClick r:id="rId5"/>
              </a:rPr>
              <a:t>https://cdaw.gsfc.nasa.gov/CME_list/sepe/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709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" y="3884474"/>
            <a:ext cx="2590800" cy="17543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Does CME shock accelerate flare particles? </a:t>
            </a:r>
            <a:r>
              <a:rPr lang="en-US" b="1" dirty="0"/>
              <a:t>Flare occurs low in the corona: </a:t>
            </a:r>
            <a:r>
              <a:rPr lang="en-US" b="1" dirty="0">
                <a:solidFill>
                  <a:srgbClr val="0070C0"/>
                </a:solidFill>
              </a:rPr>
              <a:t>How particles escape to IP space?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72200" y="3059668"/>
            <a:ext cx="28194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CME shock acceleration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86200" y="28295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IP space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00400" y="2830057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8800" y="6324600"/>
            <a:ext cx="3200400" cy="30777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Adapted from </a:t>
            </a:r>
            <a:r>
              <a:rPr lang="en-US" sz="1400" dirty="0" err="1"/>
              <a:t>Kallenrode</a:t>
            </a:r>
            <a:r>
              <a:rPr lang="en-US" sz="1400" dirty="0"/>
              <a:t> 2004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9600" y="5802868"/>
            <a:ext cx="22098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Flare acceleration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" y="762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Major question in SEP research has been the relative contributions of the flare-accelerated and CME-shock accelerated particles in the observed SEP events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200" y="1342072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SEP events are mostly observed at 1 AU and particle acceleration occurs close to the Sun, so the processes particles experience during the transport to observer make it difficult to identify the acceleration source.</a:t>
            </a:r>
          </a:p>
          <a:p>
            <a:endParaRPr lang="en-US" b="1" dirty="0"/>
          </a:p>
          <a:p>
            <a:r>
              <a:rPr lang="en-US" b="1" dirty="0"/>
              <a:t>Flares and CMEs both are associated with large SEP events and occur concurrently.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ED3266-C8B6-4664-9CE9-69A128C2D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163" y="3838832"/>
            <a:ext cx="2480437" cy="2942968"/>
          </a:xfrm>
          <a:prstGeom prst="rect">
            <a:avLst/>
          </a:prstGeom>
        </p:spPr>
      </p:pic>
      <p:sp>
        <p:nvSpPr>
          <p:cNvPr id="24" name="Curved Left Arrow 23"/>
          <p:cNvSpPr/>
          <p:nvPr/>
        </p:nvSpPr>
        <p:spPr>
          <a:xfrm>
            <a:off x="3505200" y="3855425"/>
            <a:ext cx="381000" cy="2011975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urved Left Arrow 25"/>
          <p:cNvSpPr/>
          <p:nvPr/>
        </p:nvSpPr>
        <p:spPr>
          <a:xfrm>
            <a:off x="3276600" y="3124200"/>
            <a:ext cx="457200" cy="2743200"/>
          </a:xfrm>
          <a:prstGeom prst="curved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9000" y="3499993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D201E2-7599-43B6-9BF7-BAC803B4EDF5}"/>
              </a:ext>
            </a:extLst>
          </p:cNvPr>
          <p:cNvSpPr txBox="1"/>
          <p:nvPr/>
        </p:nvSpPr>
        <p:spPr>
          <a:xfrm>
            <a:off x="4876801" y="3379114"/>
            <a:ext cx="1371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Energetic Particles</a:t>
            </a: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II Radio Bursts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EFA83E8-2368-4627-AEAE-CAED5671AFCE}"/>
              </a:ext>
            </a:extLst>
          </p:cNvPr>
          <p:cNvCxnSpPr>
            <a:cxnSpLocks/>
            <a:stCxn id="4" idx="1"/>
            <a:endCxn id="3" idx="0"/>
          </p:cNvCxnSpPr>
          <p:nvPr/>
        </p:nvCxnSpPr>
        <p:spPr>
          <a:xfrm flipH="1">
            <a:off x="4322382" y="3586863"/>
            <a:ext cx="554419" cy="2519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2EB7908-F7FA-4C36-9438-D5DAA70D8BCC}"/>
              </a:ext>
            </a:extLst>
          </p:cNvPr>
          <p:cNvSpPr txBox="1"/>
          <p:nvPr/>
        </p:nvSpPr>
        <p:spPr>
          <a:xfrm>
            <a:off x="4876800" y="4232702"/>
            <a:ext cx="91440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IV </a:t>
            </a: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 Bursts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0" y="4191000"/>
            <a:ext cx="3124200" cy="17543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Where and when the shock forms? Is there enough time for the shock to form and accelerate particles to explained the first observed IP particles?</a:t>
            </a:r>
          </a:p>
        </p:txBody>
      </p:sp>
    </p:spTree>
    <p:extLst>
      <p:ext uri="{BB962C8B-B14F-4D97-AF65-F5344CB8AC3E}">
        <p14:creationId xmlns:p14="http://schemas.microsoft.com/office/powerpoint/2010/main" val="885375172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9492</TotalTime>
  <Words>1701</Words>
  <Application>Microsoft Office PowerPoint</Application>
  <PresentationFormat>On-screen Show (4:3)</PresentationFormat>
  <Paragraphs>210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Cambria Math</vt:lpstr>
      <vt:lpstr>DjmnknTimes-Roman</vt:lpstr>
      <vt:lpstr>Symbol</vt:lpstr>
      <vt:lpstr>Times New Roman</vt:lpstr>
      <vt:lpstr>Slide_template</vt:lpstr>
      <vt:lpstr>Solar Energetic Particles</vt:lpstr>
      <vt:lpstr>Solar Energetic Particles (SEPs)</vt:lpstr>
      <vt:lpstr>Solar Energetic Particles (SEPs)</vt:lpstr>
      <vt:lpstr>History</vt:lpstr>
      <vt:lpstr>CMEs, Type IIs and SEPs</vt:lpstr>
      <vt:lpstr>Energetic Storm Particle (ESP) Events</vt:lpstr>
      <vt:lpstr>What We Measure?</vt:lpstr>
      <vt:lpstr>NOAA Major SEP Event</vt:lpstr>
      <vt:lpstr>PowerPoint Presentation</vt:lpstr>
      <vt:lpstr>Two-Class Paradigm</vt:lpstr>
      <vt:lpstr>Seed Particle Population</vt:lpstr>
      <vt:lpstr>Particle Acceleration Mechanisms</vt:lpstr>
      <vt:lpstr>Particle Acceleration in Shocks</vt:lpstr>
      <vt:lpstr>Energy Spectra in Gradual Events</vt:lpstr>
      <vt:lpstr>Interplanetary (IP) Transport</vt:lpstr>
      <vt:lpstr>Magnetic Connection to Observer</vt:lpstr>
      <vt:lpstr>Relativistic kinetic energy Ekin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makela</dc:creator>
  <cp:lastModifiedBy>Makela, Pertti A. (GSFC-671.0)[CATHOLIC UNIV OF AMERICA]</cp:lastModifiedBy>
  <cp:revision>816</cp:revision>
  <cp:lastPrinted>2016-11-10T21:46:14Z</cp:lastPrinted>
  <dcterms:created xsi:type="dcterms:W3CDTF">2012-07-25T14:38:42Z</dcterms:created>
  <dcterms:modified xsi:type="dcterms:W3CDTF">2026-06-11T19:13:33Z</dcterms:modified>
</cp:coreProperties>
</file>