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45"/>
  </p:notesMasterIdLst>
  <p:sldIdLst>
    <p:sldId id="256" r:id="rId2"/>
    <p:sldId id="348" r:id="rId3"/>
    <p:sldId id="414" r:id="rId4"/>
    <p:sldId id="438" r:id="rId5"/>
    <p:sldId id="410" r:id="rId6"/>
    <p:sldId id="409" r:id="rId7"/>
    <p:sldId id="404" r:id="rId8"/>
    <p:sldId id="407" r:id="rId9"/>
    <p:sldId id="299" r:id="rId10"/>
    <p:sldId id="373" r:id="rId11"/>
    <p:sldId id="338" r:id="rId12"/>
    <p:sldId id="333" r:id="rId13"/>
    <p:sldId id="430" r:id="rId14"/>
    <p:sldId id="437" r:id="rId15"/>
    <p:sldId id="390" r:id="rId16"/>
    <p:sldId id="391" r:id="rId17"/>
    <p:sldId id="392" r:id="rId18"/>
    <p:sldId id="436" r:id="rId19"/>
    <p:sldId id="435" r:id="rId20"/>
    <p:sldId id="432" r:id="rId21"/>
    <p:sldId id="434" r:id="rId22"/>
    <p:sldId id="428" r:id="rId23"/>
    <p:sldId id="429" r:id="rId24"/>
    <p:sldId id="385" r:id="rId25"/>
    <p:sldId id="350" r:id="rId26"/>
    <p:sldId id="372" r:id="rId27"/>
    <p:sldId id="355" r:id="rId28"/>
    <p:sldId id="419" r:id="rId29"/>
    <p:sldId id="365" r:id="rId30"/>
    <p:sldId id="420" r:id="rId31"/>
    <p:sldId id="394" r:id="rId32"/>
    <p:sldId id="281" r:id="rId33"/>
    <p:sldId id="415" r:id="rId34"/>
    <p:sldId id="397" r:id="rId35"/>
    <p:sldId id="396" r:id="rId36"/>
    <p:sldId id="433" r:id="rId37"/>
    <p:sldId id="425" r:id="rId38"/>
    <p:sldId id="421" r:id="rId39"/>
    <p:sldId id="422" r:id="rId40"/>
    <p:sldId id="423" r:id="rId41"/>
    <p:sldId id="424" r:id="rId42"/>
    <p:sldId id="349" r:id="rId43"/>
    <p:sldId id="35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34136-276E-4C82-A943-3170EE762EFC}" v="1" dt="2022-06-28T15:22:15.833"/>
    <p1510:client id="{9042D4DC-83AE-4B5E-A3FD-82F6E8599C75}" v="230" dt="2022-06-28T13:33:28.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6" d="100"/>
          <a:sy n="56" d="100"/>
        </p:scale>
        <p:origin x="106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BF724-A43A-45E9-AABD-7AE4E73E26E5}"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E006D-99F7-4F64-9D44-1ED4F0BFC033}" type="slidenum">
              <a:rPr lang="en-US" smtClean="0"/>
              <a:t>‹#›</a:t>
            </a:fld>
            <a:endParaRPr lang="en-US"/>
          </a:p>
        </p:txBody>
      </p:sp>
    </p:spTree>
    <p:extLst>
      <p:ext uri="{BB962C8B-B14F-4D97-AF65-F5344CB8AC3E}">
        <p14:creationId xmlns:p14="http://schemas.microsoft.com/office/powerpoint/2010/main" val="22933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2</a:t>
            </a:fld>
            <a:endParaRPr lang="en-US"/>
          </a:p>
        </p:txBody>
      </p:sp>
    </p:spTree>
    <p:extLst>
      <p:ext uri="{BB962C8B-B14F-4D97-AF65-F5344CB8AC3E}">
        <p14:creationId xmlns:p14="http://schemas.microsoft.com/office/powerpoint/2010/main" val="252126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F5348-DC35-482F-AD63-B4444123E5A2}" type="slidenum">
              <a:rPr lang="en-US" smtClean="0"/>
              <a:t>16</a:t>
            </a:fld>
            <a:endParaRPr lang="en-US"/>
          </a:p>
        </p:txBody>
      </p:sp>
    </p:spTree>
    <p:extLst>
      <p:ext uri="{BB962C8B-B14F-4D97-AF65-F5344CB8AC3E}">
        <p14:creationId xmlns:p14="http://schemas.microsoft.com/office/powerpoint/2010/main" val="340272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17</a:t>
            </a:fld>
            <a:endParaRPr lang="en-US"/>
          </a:p>
        </p:txBody>
      </p:sp>
    </p:spTree>
    <p:extLst>
      <p:ext uri="{BB962C8B-B14F-4D97-AF65-F5344CB8AC3E}">
        <p14:creationId xmlns:p14="http://schemas.microsoft.com/office/powerpoint/2010/main" val="308347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18</a:t>
            </a:fld>
            <a:endParaRPr lang="en-US"/>
          </a:p>
        </p:txBody>
      </p:sp>
    </p:spTree>
    <p:extLst>
      <p:ext uri="{BB962C8B-B14F-4D97-AF65-F5344CB8AC3E}">
        <p14:creationId xmlns:p14="http://schemas.microsoft.com/office/powerpoint/2010/main" val="352134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19</a:t>
            </a:fld>
            <a:endParaRPr lang="en-US"/>
          </a:p>
        </p:txBody>
      </p:sp>
    </p:spTree>
    <p:extLst>
      <p:ext uri="{BB962C8B-B14F-4D97-AF65-F5344CB8AC3E}">
        <p14:creationId xmlns:p14="http://schemas.microsoft.com/office/powerpoint/2010/main" val="241478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Highest-E particles should escape first leading spectrum steepening, which is not observed (assumes energy dependent diffusion which is uncertain)</a:t>
            </a:r>
          </a:p>
        </p:txBody>
      </p:sp>
      <p:sp>
        <p:nvSpPr>
          <p:cNvPr id="4" name="Slide Number Placeholder 3"/>
          <p:cNvSpPr>
            <a:spLocks noGrp="1"/>
          </p:cNvSpPr>
          <p:nvPr>
            <p:ph type="sldNum" sz="quarter" idx="5"/>
          </p:nvPr>
        </p:nvSpPr>
        <p:spPr/>
        <p:txBody>
          <a:bodyPr/>
          <a:lstStyle/>
          <a:p>
            <a:fld id="{22DE006D-99F7-4F64-9D44-1ED4F0BFC033}" type="slidenum">
              <a:rPr lang="en-US" smtClean="0"/>
              <a:t>21</a:t>
            </a:fld>
            <a:endParaRPr lang="en-US"/>
          </a:p>
        </p:txBody>
      </p:sp>
    </p:spTree>
    <p:extLst>
      <p:ext uri="{BB962C8B-B14F-4D97-AF65-F5344CB8AC3E}">
        <p14:creationId xmlns:p14="http://schemas.microsoft.com/office/powerpoint/2010/main" val="57012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OTab62ddd13"/>
              </a:rPr>
              <a:t>pattern of  enhancement vs. </a:t>
            </a:r>
            <a:r>
              <a:rPr lang="en-US" sz="1800" b="0" i="0" u="none" strike="noStrike" baseline="0" dirty="0">
                <a:solidFill>
                  <a:srgbClr val="000000"/>
                </a:solidFill>
                <a:latin typeface="AdvOTc0286d31.I3"/>
              </a:rPr>
              <a:t>A/Q</a:t>
            </a:r>
            <a:r>
              <a:rPr lang="en-US" sz="1800" b="0" i="0" u="none" strike="noStrike" baseline="0" dirty="0">
                <a:solidFill>
                  <a:srgbClr val="000000"/>
                </a:solidFill>
                <a:latin typeface="AdvOTab62ddd13"/>
              </a:rPr>
              <a:t> determine the source-plasma temperature</a:t>
            </a:r>
            <a:endParaRPr lang="en-US" dirty="0"/>
          </a:p>
        </p:txBody>
      </p:sp>
      <p:sp>
        <p:nvSpPr>
          <p:cNvPr id="4" name="Slide Number Placeholder 3"/>
          <p:cNvSpPr>
            <a:spLocks noGrp="1"/>
          </p:cNvSpPr>
          <p:nvPr>
            <p:ph type="sldNum" sz="quarter" idx="5"/>
          </p:nvPr>
        </p:nvSpPr>
        <p:spPr/>
        <p:txBody>
          <a:bodyPr/>
          <a:lstStyle/>
          <a:p>
            <a:fld id="{22DE006D-99F7-4F64-9D44-1ED4F0BFC033}" type="slidenum">
              <a:rPr lang="en-US" smtClean="0"/>
              <a:t>23</a:t>
            </a:fld>
            <a:endParaRPr lang="en-US"/>
          </a:p>
        </p:txBody>
      </p:sp>
    </p:spTree>
    <p:extLst>
      <p:ext uri="{BB962C8B-B14F-4D97-AF65-F5344CB8AC3E}">
        <p14:creationId xmlns:p14="http://schemas.microsoft.com/office/powerpoint/2010/main" val="311909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f9433e2d+fb"/>
              </a:rPr>
              <a:t>High-E rollover: fi</a:t>
            </a:r>
            <a:r>
              <a:rPr lang="en-US" sz="1800" b="0" i="0" u="none" strike="noStrike" baseline="0" dirty="0">
                <a:latin typeface="AdvOTf9433e2d"/>
              </a:rPr>
              <a:t>nite shock size, limited acceleration time, shock geometry, and adiabatic cooling</a:t>
            </a:r>
            <a:endParaRPr lang="en-US" dirty="0"/>
          </a:p>
        </p:txBody>
      </p:sp>
      <p:sp>
        <p:nvSpPr>
          <p:cNvPr id="4" name="Slide Number Placeholder 3"/>
          <p:cNvSpPr>
            <a:spLocks noGrp="1"/>
          </p:cNvSpPr>
          <p:nvPr>
            <p:ph type="sldNum" sz="quarter" idx="10"/>
          </p:nvPr>
        </p:nvSpPr>
        <p:spPr/>
        <p:txBody>
          <a:bodyPr/>
          <a:lstStyle/>
          <a:p>
            <a:fld id="{850F5348-DC35-482F-AD63-B4444123E5A2}" type="slidenum">
              <a:rPr lang="en-US" smtClean="0"/>
              <a:t>24</a:t>
            </a:fld>
            <a:endParaRPr lang="en-US"/>
          </a:p>
        </p:txBody>
      </p:sp>
    </p:spTree>
    <p:extLst>
      <p:ext uri="{BB962C8B-B14F-4D97-AF65-F5344CB8AC3E}">
        <p14:creationId xmlns:p14="http://schemas.microsoft.com/office/powerpoint/2010/main" val="141051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27</a:t>
            </a:fld>
            <a:endParaRPr lang="en-US"/>
          </a:p>
        </p:txBody>
      </p:sp>
    </p:spTree>
    <p:extLst>
      <p:ext uri="{BB962C8B-B14F-4D97-AF65-F5344CB8AC3E}">
        <p14:creationId xmlns:p14="http://schemas.microsoft.com/office/powerpoint/2010/main" val="45496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28</a:t>
            </a:fld>
            <a:endParaRPr lang="en-US"/>
          </a:p>
        </p:txBody>
      </p:sp>
    </p:spTree>
    <p:extLst>
      <p:ext uri="{BB962C8B-B14F-4D97-AF65-F5344CB8AC3E}">
        <p14:creationId xmlns:p14="http://schemas.microsoft.com/office/powerpoint/2010/main" val="402304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29</a:t>
            </a:fld>
            <a:endParaRPr lang="en-US"/>
          </a:p>
        </p:txBody>
      </p:sp>
    </p:spTree>
    <p:extLst>
      <p:ext uri="{BB962C8B-B14F-4D97-AF65-F5344CB8AC3E}">
        <p14:creationId xmlns:p14="http://schemas.microsoft.com/office/powerpoint/2010/main" val="183412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3</a:t>
            </a:fld>
            <a:endParaRPr lang="en-US"/>
          </a:p>
        </p:txBody>
      </p:sp>
    </p:spTree>
    <p:extLst>
      <p:ext uri="{BB962C8B-B14F-4D97-AF65-F5344CB8AC3E}">
        <p14:creationId xmlns:p14="http://schemas.microsoft.com/office/powerpoint/2010/main" val="728022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Systematic M/Q-dependent enhancements in LSEP events are an inherent property of a highly variable </a:t>
            </a:r>
            <a:r>
              <a:rPr lang="en-US" dirty="0" err="1">
                <a:effectLst/>
                <a:latin typeface="Times New Roman" panose="02020603050405020304" pitchFamily="18" charset="0"/>
              </a:rPr>
              <a:t>suprathermal</a:t>
            </a:r>
            <a:r>
              <a:rPr lang="en-US" dirty="0">
                <a:effectLst/>
                <a:latin typeface="Times New Roman" panose="02020603050405020304" pitchFamily="18" charset="0"/>
              </a:rPr>
              <a:t> seed population, most of which</a:t>
            </a:r>
            <a:br>
              <a:rPr lang="en-US" dirty="0"/>
            </a:br>
            <a:r>
              <a:rPr lang="en-US" dirty="0">
                <a:effectLst/>
                <a:latin typeface="Times New Roman" panose="02020603050405020304" pitchFamily="18" charset="0"/>
              </a:rPr>
              <a:t>is accelerated by mechanisms that produce heavy-ion abundances similar to those observed in impulsive SEP events. heavy-ion-enriched material accelerated at CME-driven shocks near the Sun by processes in which ions with higher M/Q ratios are accelerated less efficiently, thus causing the Fe/O ratios to decrease with increasing energy</a:t>
            </a:r>
            <a:endParaRPr lang="en-US" dirty="0"/>
          </a:p>
        </p:txBody>
      </p:sp>
      <p:sp>
        <p:nvSpPr>
          <p:cNvPr id="4" name="Slide Number Placeholder 3"/>
          <p:cNvSpPr>
            <a:spLocks noGrp="1"/>
          </p:cNvSpPr>
          <p:nvPr>
            <p:ph type="sldNum" sz="quarter" idx="5"/>
          </p:nvPr>
        </p:nvSpPr>
        <p:spPr/>
        <p:txBody>
          <a:bodyPr/>
          <a:lstStyle/>
          <a:p>
            <a:fld id="{22DE006D-99F7-4F64-9D44-1ED4F0BFC033}" type="slidenum">
              <a:rPr lang="en-US" smtClean="0"/>
              <a:t>30</a:t>
            </a:fld>
            <a:endParaRPr lang="en-US"/>
          </a:p>
        </p:txBody>
      </p:sp>
    </p:spTree>
    <p:extLst>
      <p:ext uri="{BB962C8B-B14F-4D97-AF65-F5344CB8AC3E}">
        <p14:creationId xmlns:p14="http://schemas.microsoft.com/office/powerpoint/2010/main" val="2687138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31</a:t>
            </a:fld>
            <a:endParaRPr lang="en-US"/>
          </a:p>
        </p:txBody>
      </p:sp>
    </p:spTree>
    <p:extLst>
      <p:ext uri="{BB962C8B-B14F-4D97-AF65-F5344CB8AC3E}">
        <p14:creationId xmlns:p14="http://schemas.microsoft.com/office/powerpoint/2010/main" val="1880039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32</a:t>
            </a:fld>
            <a:endParaRPr lang="en-US"/>
          </a:p>
        </p:txBody>
      </p:sp>
    </p:spTree>
    <p:extLst>
      <p:ext uri="{BB962C8B-B14F-4D97-AF65-F5344CB8AC3E}">
        <p14:creationId xmlns:p14="http://schemas.microsoft.com/office/powerpoint/2010/main" val="92704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4</a:t>
            </a:fld>
            <a:endParaRPr lang="en-US"/>
          </a:p>
        </p:txBody>
      </p:sp>
    </p:spTree>
    <p:extLst>
      <p:ext uri="{BB962C8B-B14F-4D97-AF65-F5344CB8AC3E}">
        <p14:creationId xmlns:p14="http://schemas.microsoft.com/office/powerpoint/2010/main" val="328961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PAMELA 2006-2016 and AMS on International Space Station, astrophysics missions with large particle detectors</a:t>
            </a:r>
          </a:p>
        </p:txBody>
      </p:sp>
      <p:sp>
        <p:nvSpPr>
          <p:cNvPr id="4" name="Slide Number Placeholder 3"/>
          <p:cNvSpPr>
            <a:spLocks noGrp="1"/>
          </p:cNvSpPr>
          <p:nvPr>
            <p:ph type="sldNum" sz="quarter" idx="10"/>
          </p:nvPr>
        </p:nvSpPr>
        <p:spPr/>
        <p:txBody>
          <a:bodyPr/>
          <a:lstStyle/>
          <a:p>
            <a:fld id="{850F5348-DC35-482F-AD63-B4444123E5A2}" type="slidenum">
              <a:rPr lang="en-US" smtClean="0"/>
              <a:t>5</a:t>
            </a:fld>
            <a:endParaRPr lang="en-US"/>
          </a:p>
        </p:txBody>
      </p:sp>
    </p:spTree>
    <p:extLst>
      <p:ext uri="{BB962C8B-B14F-4D97-AF65-F5344CB8AC3E}">
        <p14:creationId xmlns:p14="http://schemas.microsoft.com/office/powerpoint/2010/main" val="252126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9</a:t>
            </a:fld>
            <a:endParaRPr lang="en-US"/>
          </a:p>
        </p:txBody>
      </p:sp>
    </p:spTree>
    <p:extLst>
      <p:ext uri="{BB962C8B-B14F-4D97-AF65-F5344CB8AC3E}">
        <p14:creationId xmlns:p14="http://schemas.microsoft.com/office/powerpoint/2010/main" val="213061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11</a:t>
            </a:fld>
            <a:endParaRPr lang="en-US"/>
          </a:p>
        </p:txBody>
      </p:sp>
    </p:spTree>
    <p:extLst>
      <p:ext uri="{BB962C8B-B14F-4D97-AF65-F5344CB8AC3E}">
        <p14:creationId xmlns:p14="http://schemas.microsoft.com/office/powerpoint/2010/main" val="309071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12</a:t>
            </a:fld>
            <a:endParaRPr lang="en-US"/>
          </a:p>
        </p:txBody>
      </p:sp>
    </p:spTree>
    <p:extLst>
      <p:ext uri="{BB962C8B-B14F-4D97-AF65-F5344CB8AC3E}">
        <p14:creationId xmlns:p14="http://schemas.microsoft.com/office/powerpoint/2010/main" val="251141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13</a:t>
            </a:fld>
            <a:endParaRPr lang="en-US"/>
          </a:p>
        </p:txBody>
      </p:sp>
    </p:spTree>
    <p:extLst>
      <p:ext uri="{BB962C8B-B14F-4D97-AF65-F5344CB8AC3E}">
        <p14:creationId xmlns:p14="http://schemas.microsoft.com/office/powerpoint/2010/main" val="413090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F5348-DC35-482F-AD63-B4444123E5A2}" type="slidenum">
              <a:rPr lang="en-US" smtClean="0"/>
              <a:t>15</a:t>
            </a:fld>
            <a:endParaRPr lang="en-US"/>
          </a:p>
        </p:txBody>
      </p:sp>
    </p:spTree>
    <p:extLst>
      <p:ext uri="{BB962C8B-B14F-4D97-AF65-F5344CB8AC3E}">
        <p14:creationId xmlns:p14="http://schemas.microsoft.com/office/powerpoint/2010/main" val="132499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BEF0E6B-7E35-487C-8A95-DD79313B83C8}" type="datetime1">
              <a:rPr lang="en-US" smtClean="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1465418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4ABFAC-8584-47C1-AF82-598B58F3BE37}"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840903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70E216-85FC-49E3-BDA5-AA442EBC74FD}"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350266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804CAF-D026-493E-A12D-58C529DC58A9}"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BA121-8EF8-4107-B595-DD28933C7F9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4553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77E703-D346-4713-8222-2D40157E019A}"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1766449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03DEF7B-CF9F-49FC-90E2-BE6F9D0A217E}" type="datetime1">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150425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6219F2A-3D73-4E31-8295-79270FAB7072}" type="datetime1">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406157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F7932-4D9C-4D8D-870A-36452B7A7E57}"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3410151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24B16-916D-4DE0-98FC-B69F59C79480}"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1768232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bg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effectLst/>
        </p:spPr>
        <p:txBody>
          <a:bodyPr/>
          <a:lstStyle>
            <a:lvl1pPr>
              <a:defRPr>
                <a:solidFill>
                  <a:schemeClr val="bg1">
                    <a:lumMod val="75000"/>
                    <a:lumOff val="25000"/>
                  </a:schemeClr>
                </a:solidFill>
                <a:effectLst/>
              </a:defRPr>
            </a:lvl1pPr>
            <a:lvl2pPr>
              <a:defRPr>
                <a:solidFill>
                  <a:schemeClr val="bg1">
                    <a:lumMod val="75000"/>
                    <a:lumOff val="25000"/>
                  </a:schemeClr>
                </a:solidFill>
                <a:effectLst/>
              </a:defRPr>
            </a:lvl2pPr>
            <a:lvl3pPr>
              <a:defRPr>
                <a:solidFill>
                  <a:schemeClr val="bg1">
                    <a:lumMod val="75000"/>
                    <a:lumOff val="25000"/>
                  </a:schemeClr>
                </a:solidFill>
                <a:effectLst/>
              </a:defRPr>
            </a:lvl3pPr>
            <a:lvl4pPr>
              <a:defRPr>
                <a:solidFill>
                  <a:schemeClr val="bg1">
                    <a:lumMod val="75000"/>
                    <a:lumOff val="25000"/>
                  </a:schemeClr>
                </a:solidFill>
                <a:effectLst/>
              </a:defRPr>
            </a:lvl4pPr>
            <a:lvl5pPr>
              <a:defRPr>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D29D76-B1EB-4CED-952D-F4861391C58A}"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1077140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9ED2013-5A4B-4B1C-A448-42FFF1E66EC2}"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89920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EAD40B-95C4-40EC-A2F4-126F6D4AB25E}"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423110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0EDE5F-B8A8-4BCC-B7EC-29A0E21D85C9}" type="datetime1">
              <a:rPr lang="en-US" smtClean="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808940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453F43-2686-4988-A9F2-353EA1FDEED1}" type="datetime1">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1949671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B4DB8-6C64-4987-A9E3-0BD3BDF25339}" type="datetime1">
              <a:rPr lang="en-US" smtClean="0"/>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3394073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F3C890-8A3C-403E-A096-C8B6872EC7F2}"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3253215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9DA323-F838-4307-8367-9573D4013064}"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BA121-8EF8-4107-B595-DD28933C7F97}" type="slidenum">
              <a:rPr lang="en-US" smtClean="0"/>
              <a:t>‹#›</a:t>
            </a:fld>
            <a:endParaRPr lang="en-US"/>
          </a:p>
        </p:txBody>
      </p:sp>
    </p:spTree>
    <p:extLst>
      <p:ext uri="{BB962C8B-B14F-4D97-AF65-F5344CB8AC3E}">
        <p14:creationId xmlns:p14="http://schemas.microsoft.com/office/powerpoint/2010/main" val="2816731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accent1">
                <a:shade val="45000"/>
                <a:satMod val="135000"/>
              </a:schemeClr>
              <a:prstClr val="white"/>
            </a:duotone>
            <a:extLst>
              <a:ext uri="{BEBA8EAE-BF5A-486C-A8C5-ECC9F3942E4B}">
                <a14:imgProps xmlns:a14="http://schemas.microsoft.com/office/drawing/2010/main">
                  <a14:imgLayer r:embed="rId20">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92F1CB7-A0FB-4DBC-80EA-8766CC274E3B}" type="datetime1">
              <a:rPr lang="en-US" smtClean="0"/>
              <a:t>6/28/2022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3FBA121-8EF8-4107-B595-DD28933C7F97}" type="slidenum">
              <a:rPr lang="en-US" smtClean="0"/>
              <a:t>‹#›</a:t>
            </a:fld>
            <a:endParaRPr lang="en-US"/>
          </a:p>
        </p:txBody>
      </p:sp>
    </p:spTree>
    <p:extLst>
      <p:ext uri="{BB962C8B-B14F-4D97-AF65-F5344CB8AC3E}">
        <p14:creationId xmlns:p14="http://schemas.microsoft.com/office/powerpoint/2010/main" val="2414646890"/>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2.gi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3.gif"/><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gif"/><Relationship Id="rId4" Type="http://schemas.openxmlformats.org/officeDocument/2006/relationships/image" Target="../media/image36.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3" Type="http://schemas.openxmlformats.org/officeDocument/2006/relationships/hyperlink" Target="https://umbra.nascom.nasa.gov/SEP/"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cdaw.gsfc.nasa.gov/CME_list/sep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7.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gif"/><Relationship Id="rId5" Type="http://schemas.openxmlformats.org/officeDocument/2006/relationships/image" Target="../media/image50.png"/><Relationship Id="rId4" Type="http://schemas.openxmlformats.org/officeDocument/2006/relationships/image" Target="../media/image49.gi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3.png"/><Relationship Id="rId5" Type="http://schemas.openxmlformats.org/officeDocument/2006/relationships/image" Target="../media/image52.gif"/><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nmdb.eu/"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D6DE82-2C69-4A6C-9281-D19E59986E50}"/>
              </a:ext>
            </a:extLst>
          </p:cNvPr>
          <p:cNvSpPr>
            <a:spLocks noGrp="1"/>
          </p:cNvSpPr>
          <p:nvPr>
            <p:ph type="title"/>
          </p:nvPr>
        </p:nvSpPr>
        <p:spPr>
          <a:xfrm>
            <a:off x="838200" y="985520"/>
            <a:ext cx="10515600" cy="1325563"/>
          </a:xfrm>
        </p:spPr>
        <p:txBody>
          <a:bodyPr>
            <a:noAutofit/>
          </a:bodyPr>
          <a:lstStyle/>
          <a:p>
            <a:pPr algn="ctr"/>
            <a:r>
              <a:rPr lang="en-US" b="1" dirty="0"/>
              <a:t>Large (Gradual)</a:t>
            </a:r>
            <a:r>
              <a:rPr lang="en-US" sz="5400" b="1" dirty="0">
                <a:solidFill>
                  <a:schemeClr val="bg1">
                    <a:lumMod val="75000"/>
                    <a:lumOff val="25000"/>
                  </a:schemeClr>
                </a:solidFill>
              </a:rPr>
              <a:t> Solar </a:t>
            </a:r>
            <a:br>
              <a:rPr lang="en-US" sz="5400" b="1" dirty="0">
                <a:solidFill>
                  <a:schemeClr val="bg1">
                    <a:lumMod val="75000"/>
                    <a:lumOff val="25000"/>
                  </a:schemeClr>
                </a:solidFill>
              </a:rPr>
            </a:br>
            <a:r>
              <a:rPr lang="en-US" sz="5400" b="1" dirty="0">
                <a:solidFill>
                  <a:schemeClr val="bg1">
                    <a:lumMod val="75000"/>
                    <a:lumOff val="25000"/>
                  </a:schemeClr>
                </a:solidFill>
              </a:rPr>
              <a:t>Energetic </a:t>
            </a:r>
            <a:r>
              <a:rPr lang="en-US" sz="5400" b="1" dirty="0">
                <a:solidFill>
                  <a:schemeClr val="bg1">
                    <a:lumMod val="75000"/>
                    <a:lumOff val="25000"/>
                  </a:schemeClr>
                </a:solidFill>
                <a:effectLst>
                  <a:outerShdw sx="1000" sy="1000" rotWithShape="0">
                    <a:prstClr val="black"/>
                  </a:outerShdw>
                </a:effectLst>
              </a:rPr>
              <a:t>Particle</a:t>
            </a:r>
            <a:r>
              <a:rPr lang="en-US" sz="5400" b="1" dirty="0">
                <a:solidFill>
                  <a:schemeClr val="bg1">
                    <a:lumMod val="75000"/>
                    <a:lumOff val="25000"/>
                  </a:schemeClr>
                </a:solidFill>
              </a:rPr>
              <a:t> Events</a:t>
            </a:r>
            <a:endParaRPr lang="en-US" sz="5400" b="1" dirty="0"/>
          </a:p>
        </p:txBody>
      </p:sp>
      <p:sp>
        <p:nvSpPr>
          <p:cNvPr id="3" name="Subtitle 2">
            <a:extLst>
              <a:ext uri="{FF2B5EF4-FFF2-40B4-BE49-F238E27FC236}">
                <a16:creationId xmlns:a16="http://schemas.microsoft.com/office/drawing/2014/main" id="{EDC1F1E7-59D9-4E42-A390-8C8E01EA75FB}"/>
              </a:ext>
            </a:extLst>
          </p:cNvPr>
          <p:cNvSpPr>
            <a:spLocks noGrp="1"/>
          </p:cNvSpPr>
          <p:nvPr>
            <p:ph idx="1"/>
          </p:nvPr>
        </p:nvSpPr>
        <p:spPr>
          <a:xfrm>
            <a:off x="1065460" y="2500660"/>
            <a:ext cx="10233800" cy="2289175"/>
          </a:xfrm>
          <a:effectLst/>
        </p:spPr>
        <p:txBody>
          <a:bodyPr>
            <a:normAutofit fontScale="92500"/>
          </a:bodyPr>
          <a:lstStyle/>
          <a:p>
            <a:pPr marL="0" indent="0" algn="ctr">
              <a:buNone/>
            </a:pPr>
            <a:r>
              <a:rPr lang="en-US" sz="3600" dirty="0">
                <a:solidFill>
                  <a:schemeClr val="bg1">
                    <a:lumMod val="65000"/>
                    <a:lumOff val="35000"/>
                  </a:schemeClr>
                </a:solidFill>
                <a:effectLst/>
              </a:rPr>
              <a:t>Pertti </a:t>
            </a:r>
            <a:r>
              <a:rPr lang="en-US" sz="3600" dirty="0" err="1">
                <a:solidFill>
                  <a:schemeClr val="bg1">
                    <a:lumMod val="65000"/>
                    <a:lumOff val="35000"/>
                  </a:schemeClr>
                </a:solidFill>
                <a:effectLst/>
              </a:rPr>
              <a:t>Mäkel</a:t>
            </a:r>
            <a:r>
              <a:rPr lang="fi-FI" sz="3600" dirty="0">
                <a:solidFill>
                  <a:schemeClr val="bg1">
                    <a:lumMod val="65000"/>
                    <a:lumOff val="35000"/>
                  </a:schemeClr>
                </a:solidFill>
              </a:rPr>
              <a:t>ä</a:t>
            </a:r>
            <a:r>
              <a:rPr lang="en-US" sz="3600" baseline="30000" dirty="0">
                <a:solidFill>
                  <a:schemeClr val="bg1">
                    <a:lumMod val="65000"/>
                    <a:lumOff val="35000"/>
                  </a:schemeClr>
                </a:solidFill>
                <a:effectLst/>
              </a:rPr>
              <a:t>1,2</a:t>
            </a:r>
          </a:p>
          <a:p>
            <a:pPr marL="0" indent="0" algn="ctr">
              <a:buNone/>
            </a:pPr>
            <a:r>
              <a:rPr lang="en-US" sz="2400" baseline="30000" dirty="0">
                <a:solidFill>
                  <a:schemeClr val="bg1">
                    <a:lumMod val="65000"/>
                    <a:lumOff val="35000"/>
                  </a:schemeClr>
                </a:solidFill>
                <a:effectLst/>
              </a:rPr>
              <a:t>1</a:t>
            </a:r>
            <a:r>
              <a:rPr lang="en-US" sz="2400" dirty="0">
                <a:solidFill>
                  <a:schemeClr val="bg1">
                    <a:lumMod val="65000"/>
                    <a:lumOff val="35000"/>
                  </a:schemeClr>
                </a:solidFill>
                <a:effectLst/>
              </a:rPr>
              <a:t>The Catholic University of America, USA</a:t>
            </a:r>
          </a:p>
          <a:p>
            <a:pPr marL="0" indent="0" algn="ctr">
              <a:buNone/>
            </a:pPr>
            <a:r>
              <a:rPr lang="en-US" sz="2400" baseline="30000" dirty="0">
                <a:solidFill>
                  <a:schemeClr val="bg1">
                    <a:lumMod val="65000"/>
                    <a:lumOff val="35000"/>
                  </a:schemeClr>
                </a:solidFill>
                <a:effectLst/>
              </a:rPr>
              <a:t>2</a:t>
            </a:r>
            <a:r>
              <a:rPr lang="en-US" sz="2400" dirty="0">
                <a:solidFill>
                  <a:schemeClr val="bg1">
                    <a:lumMod val="65000"/>
                    <a:lumOff val="35000"/>
                  </a:schemeClr>
                </a:solidFill>
                <a:effectLst/>
              </a:rPr>
              <a:t>NASA, Goddard Space Flight Center, USA</a:t>
            </a:r>
          </a:p>
          <a:p>
            <a:pPr marL="0" indent="0" algn="ctr">
              <a:buNone/>
            </a:pPr>
            <a:r>
              <a:rPr lang="en-US" sz="2400" dirty="0">
                <a:solidFill>
                  <a:schemeClr val="bg1">
                    <a:lumMod val="65000"/>
                    <a:lumOff val="35000"/>
                  </a:schemeClr>
                </a:solidFill>
              </a:rPr>
              <a:t>Collaborators:</a:t>
            </a:r>
          </a:p>
          <a:p>
            <a:pPr marL="0" indent="0" algn="ctr">
              <a:buNone/>
            </a:pPr>
            <a:r>
              <a:rPr lang="en-US" sz="2400">
                <a:solidFill>
                  <a:schemeClr val="bg1">
                    <a:lumMod val="65000"/>
                    <a:lumOff val="35000"/>
                  </a:schemeClr>
                </a:solidFill>
                <a:effectLst/>
              </a:rPr>
              <a:t>Nat Gopalswamy</a:t>
            </a:r>
            <a:r>
              <a:rPr lang="en-US" sz="2400" baseline="30000">
                <a:solidFill>
                  <a:schemeClr val="bg1">
                    <a:lumMod val="65000"/>
                    <a:lumOff val="35000"/>
                  </a:schemeClr>
                </a:solidFill>
                <a:effectLst/>
              </a:rPr>
              <a:t>2</a:t>
            </a:r>
            <a:r>
              <a:rPr lang="en-US" sz="2400">
                <a:solidFill>
                  <a:schemeClr val="bg1">
                    <a:lumMod val="65000"/>
                    <a:lumOff val="35000"/>
                  </a:schemeClr>
                </a:solidFill>
                <a:effectLst/>
              </a:rPr>
              <a:t>, </a:t>
            </a:r>
            <a:r>
              <a:rPr lang="en-US" sz="2400" dirty="0">
                <a:solidFill>
                  <a:schemeClr val="bg1">
                    <a:lumMod val="65000"/>
                    <a:lumOff val="35000"/>
                  </a:schemeClr>
                </a:solidFill>
                <a:effectLst/>
              </a:rPr>
              <a:t>Seiji Yashiro</a:t>
            </a:r>
            <a:r>
              <a:rPr lang="en-US" sz="2400" baseline="30000" dirty="0">
                <a:solidFill>
                  <a:schemeClr val="bg1">
                    <a:lumMod val="65000"/>
                    <a:lumOff val="35000"/>
                  </a:schemeClr>
                </a:solidFill>
                <a:effectLst/>
              </a:rPr>
              <a:t>1,2</a:t>
            </a:r>
            <a:r>
              <a:rPr lang="en-US" sz="2400" dirty="0">
                <a:solidFill>
                  <a:schemeClr val="bg1">
                    <a:lumMod val="65000"/>
                    <a:lumOff val="35000"/>
                  </a:schemeClr>
                </a:solidFill>
                <a:effectLst/>
              </a:rPr>
              <a:t>, Hong Xie</a:t>
            </a:r>
            <a:r>
              <a:rPr lang="en-US" sz="2400" baseline="30000" dirty="0">
                <a:solidFill>
                  <a:schemeClr val="bg1">
                    <a:lumMod val="65000"/>
                    <a:lumOff val="35000"/>
                  </a:schemeClr>
                </a:solidFill>
                <a:effectLst/>
              </a:rPr>
              <a:t>1,2</a:t>
            </a:r>
            <a:r>
              <a:rPr lang="en-US" sz="2400" dirty="0">
                <a:solidFill>
                  <a:schemeClr val="bg1">
                    <a:lumMod val="65000"/>
                    <a:lumOff val="35000"/>
                  </a:schemeClr>
                </a:solidFill>
                <a:effectLst/>
              </a:rPr>
              <a:t>, Sachiko Akiyama</a:t>
            </a:r>
            <a:r>
              <a:rPr lang="en-US" sz="2400" baseline="30000" dirty="0">
                <a:solidFill>
                  <a:schemeClr val="bg1">
                    <a:lumMod val="65000"/>
                    <a:lumOff val="35000"/>
                  </a:schemeClr>
                </a:solidFill>
                <a:effectLst/>
              </a:rPr>
              <a:t>1,2</a:t>
            </a:r>
            <a:r>
              <a:rPr lang="en-US" sz="2400" dirty="0">
                <a:solidFill>
                  <a:schemeClr val="bg1">
                    <a:lumMod val="65000"/>
                    <a:lumOff val="35000"/>
                  </a:schemeClr>
                </a:solidFill>
                <a:effectLst/>
              </a:rPr>
              <a:t>, Neeharika Thakur</a:t>
            </a:r>
            <a:r>
              <a:rPr lang="en-US" sz="2400" baseline="30000" dirty="0">
                <a:solidFill>
                  <a:schemeClr val="bg1">
                    <a:lumMod val="65000"/>
                    <a:lumOff val="35000"/>
                  </a:schemeClr>
                </a:solidFill>
                <a:effectLst/>
              </a:rPr>
              <a:t>1,2</a:t>
            </a:r>
          </a:p>
        </p:txBody>
      </p:sp>
      <p:pic>
        <p:nvPicPr>
          <p:cNvPr id="5" name="Audio 4">
            <a:hlinkClick r:id="" action="ppaction://media"/>
            <a:extLst>
              <a:ext uri="{FF2B5EF4-FFF2-40B4-BE49-F238E27FC236}">
                <a16:creationId xmlns:a16="http://schemas.microsoft.com/office/drawing/2014/main" id="{DA6EF47F-B6F1-45EE-8F21-D44BDB09BC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
        <p:nvSpPr>
          <p:cNvPr id="2" name="TextBox 1">
            <a:extLst>
              <a:ext uri="{FF2B5EF4-FFF2-40B4-BE49-F238E27FC236}">
                <a16:creationId xmlns:a16="http://schemas.microsoft.com/office/drawing/2014/main" id="{501BB282-CF2C-4E67-A254-76E3CCB38E60}"/>
              </a:ext>
            </a:extLst>
          </p:cNvPr>
          <p:cNvSpPr txBox="1"/>
          <p:nvPr/>
        </p:nvSpPr>
        <p:spPr>
          <a:xfrm>
            <a:off x="3840480" y="6187440"/>
            <a:ext cx="4683760" cy="400110"/>
          </a:xfrm>
          <a:prstGeom prst="rect">
            <a:avLst/>
          </a:prstGeom>
          <a:noFill/>
        </p:spPr>
        <p:txBody>
          <a:bodyPr wrap="square" rtlCol="0">
            <a:spAutoFit/>
          </a:bodyPr>
          <a:lstStyle/>
          <a:p>
            <a:pPr algn="ctr"/>
            <a:r>
              <a:rPr lang="en-US" sz="2000" b="1" dirty="0">
                <a:solidFill>
                  <a:schemeClr val="bg1"/>
                </a:solidFill>
              </a:rPr>
              <a:t>ISWI Webinar 2022</a:t>
            </a:r>
          </a:p>
        </p:txBody>
      </p:sp>
      <p:pic>
        <p:nvPicPr>
          <p:cNvPr id="6" name="Picture 5" descr="Text&#10;&#10;Description automatically generated">
            <a:extLst>
              <a:ext uri="{FF2B5EF4-FFF2-40B4-BE49-F238E27FC236}">
                <a16:creationId xmlns:a16="http://schemas.microsoft.com/office/drawing/2014/main" id="{F8CC06AB-B761-456E-B13A-1DAAAD204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946" y="4979413"/>
            <a:ext cx="2569274" cy="1608137"/>
          </a:xfrm>
          <a:prstGeom prst="rect">
            <a:avLst/>
          </a:prstGeom>
        </p:spPr>
      </p:pic>
      <p:pic>
        <p:nvPicPr>
          <p:cNvPr id="9" name="Picture 8" descr="Icon&#10;&#10;Description automatically generated">
            <a:extLst>
              <a:ext uri="{FF2B5EF4-FFF2-40B4-BE49-F238E27FC236}">
                <a16:creationId xmlns:a16="http://schemas.microsoft.com/office/drawing/2014/main" id="{1825CAC5-3F27-46BF-A056-B243E9486C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1256" y="4783036"/>
            <a:ext cx="3381260" cy="1690630"/>
          </a:xfrm>
          <a:prstGeom prst="rect">
            <a:avLst/>
          </a:prstGeom>
        </p:spPr>
      </p:pic>
      <p:sp>
        <p:nvSpPr>
          <p:cNvPr id="8" name="Slide Number Placeholder 7">
            <a:extLst>
              <a:ext uri="{FF2B5EF4-FFF2-40B4-BE49-F238E27FC236}">
                <a16:creationId xmlns:a16="http://schemas.microsoft.com/office/drawing/2014/main" id="{FD69ECDA-72A8-DAA7-C6D6-301004D116F8}"/>
              </a:ext>
            </a:extLst>
          </p:cNvPr>
          <p:cNvSpPr>
            <a:spLocks noGrp="1"/>
          </p:cNvSpPr>
          <p:nvPr>
            <p:ph type="sldNum" sz="quarter" idx="12"/>
          </p:nvPr>
        </p:nvSpPr>
        <p:spPr/>
        <p:txBody>
          <a:bodyPr/>
          <a:lstStyle/>
          <a:p>
            <a:fld id="{F3FBA121-8EF8-4107-B595-DD28933C7F97}" type="slidenum">
              <a:rPr lang="en-US" smtClean="0"/>
              <a:t>1</a:t>
            </a:fld>
            <a:endParaRPr lang="en-US"/>
          </a:p>
        </p:txBody>
      </p:sp>
    </p:spTree>
    <p:extLst>
      <p:ext uri="{BB962C8B-B14F-4D97-AF65-F5344CB8AC3E}">
        <p14:creationId xmlns:p14="http://schemas.microsoft.com/office/powerpoint/2010/main" val="1075961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2" y="203911"/>
            <a:ext cx="10515600" cy="1325563"/>
          </a:xfrm>
        </p:spPr>
        <p:txBody>
          <a:bodyPr/>
          <a:lstStyle/>
          <a:p>
            <a:r>
              <a:rPr lang="en-US" dirty="0">
                <a:solidFill>
                  <a:schemeClr val="bg1"/>
                </a:solidFill>
              </a:rPr>
              <a:t>CMEs, Type IIs and SEPs</a:t>
            </a:r>
          </a:p>
        </p:txBody>
      </p:sp>
      <p:sp>
        <p:nvSpPr>
          <p:cNvPr id="3" name="Content Placeholder 2"/>
          <p:cNvSpPr>
            <a:spLocks noGrp="1"/>
          </p:cNvSpPr>
          <p:nvPr>
            <p:ph sz="half" idx="1"/>
          </p:nvPr>
        </p:nvSpPr>
        <p:spPr>
          <a:xfrm>
            <a:off x="425301" y="1837661"/>
            <a:ext cx="7868093" cy="4816428"/>
          </a:xfrm>
        </p:spPr>
        <p:txBody>
          <a:bodyPr>
            <a:noAutofit/>
          </a:bodyPr>
          <a:lstStyle/>
          <a:p>
            <a:pPr marL="0" indent="0">
              <a:spcBef>
                <a:spcPts val="0"/>
              </a:spcBef>
              <a:spcAft>
                <a:spcPts val="1200"/>
              </a:spcAft>
              <a:buNone/>
            </a:pPr>
            <a:r>
              <a:rPr lang="en-US" sz="2000" dirty="0">
                <a:solidFill>
                  <a:schemeClr val="bg1"/>
                </a:solidFill>
              </a:rPr>
              <a:t>Prompt SEP events associated with coronal mass ejections (CMEs; Kahler+ 1978)</a:t>
            </a:r>
          </a:p>
          <a:p>
            <a:pPr marL="0" indent="0">
              <a:spcBef>
                <a:spcPts val="0"/>
              </a:spcBef>
              <a:spcAft>
                <a:spcPts val="1200"/>
              </a:spcAft>
              <a:buNone/>
            </a:pPr>
            <a:r>
              <a:rPr lang="en-US" sz="2000" dirty="0">
                <a:solidFill>
                  <a:schemeClr val="bg1"/>
                </a:solidFill>
              </a:rPr>
              <a:t>Modest correlation between CME speed and maximum intensity of SEPs (Kahler+ 1984)</a:t>
            </a:r>
          </a:p>
          <a:p>
            <a:pPr marL="0" indent="0">
              <a:spcBef>
                <a:spcPts val="0"/>
              </a:spcBef>
              <a:spcAft>
                <a:spcPts val="1200"/>
              </a:spcAft>
              <a:buNone/>
            </a:pPr>
            <a:r>
              <a:rPr lang="en-US" sz="2000" dirty="0">
                <a:solidFill>
                  <a:schemeClr val="bg1"/>
                </a:solidFill>
              </a:rPr>
              <a:t>Proton events associated with metric type II solar radio burst (Lin 1970)</a:t>
            </a:r>
          </a:p>
          <a:p>
            <a:pPr marL="0" indent="0">
              <a:spcBef>
                <a:spcPts val="0"/>
              </a:spcBef>
              <a:spcAft>
                <a:spcPts val="1200"/>
              </a:spcAft>
              <a:buNone/>
            </a:pPr>
            <a:r>
              <a:rPr lang="en-US" sz="2000" dirty="0">
                <a:solidFill>
                  <a:schemeClr val="bg1"/>
                </a:solidFill>
              </a:rPr>
              <a:t>Large SEP events associated with IP shocks (Cane+ 1988) and with DH type IIs (Gopalswamy+ 2002)</a:t>
            </a:r>
          </a:p>
          <a:p>
            <a:pPr marL="0" indent="0">
              <a:spcBef>
                <a:spcPts val="0"/>
              </a:spcBef>
              <a:spcAft>
                <a:spcPts val="1200"/>
              </a:spcAft>
              <a:buNone/>
            </a:pPr>
            <a:r>
              <a:rPr lang="en-US" sz="2000" dirty="0">
                <a:solidFill>
                  <a:schemeClr val="bg1"/>
                </a:solidFill>
              </a:rPr>
              <a:t>In general, fast (V≥900 km/s and wide (W≥60°) CMEs associated with SEP events. (Gopalswamy+ 2008, Kahler+ 2019)</a:t>
            </a:r>
          </a:p>
          <a:p>
            <a:pPr marL="0" indent="0">
              <a:spcBef>
                <a:spcPts val="0"/>
              </a:spcBef>
              <a:spcAft>
                <a:spcPts val="1200"/>
              </a:spcAft>
              <a:buNone/>
            </a:pPr>
            <a:r>
              <a:rPr lang="en-US" sz="2000" dirty="0">
                <a:solidFill>
                  <a:schemeClr val="bg1"/>
                </a:solidFill>
              </a:rPr>
              <a:t>Fast and wide CMEs without &gt;20 MeV increase are on average narrower, less massive and less energetic than CMEs associated with SEPs (Lario+ 2020)</a:t>
            </a:r>
          </a:p>
          <a:p>
            <a:pPr marL="0" indent="0">
              <a:spcBef>
                <a:spcPts val="0"/>
              </a:spcBef>
              <a:spcAft>
                <a:spcPts val="1200"/>
              </a:spcAft>
              <a:buNone/>
            </a:pPr>
            <a:r>
              <a:rPr lang="en-US" sz="2000" b="1" dirty="0">
                <a:solidFill>
                  <a:srgbClr val="FF0000"/>
                </a:solidFill>
              </a:rPr>
              <a:t>A CME-driven shock is assumed to be the source of large SEP events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7106" y="917378"/>
            <a:ext cx="3220644" cy="2692014"/>
          </a:xfrm>
          <a:prstGeom prst="rect">
            <a:avLst/>
          </a:prstGeom>
        </p:spPr>
      </p:pic>
      <p:sp>
        <p:nvSpPr>
          <p:cNvPr id="9" name="TextBox 8"/>
          <p:cNvSpPr txBox="1"/>
          <p:nvPr/>
        </p:nvSpPr>
        <p:spPr>
          <a:xfrm>
            <a:off x="9751974" y="462628"/>
            <a:ext cx="1518537"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Kahler</a:t>
            </a:r>
            <a:r>
              <a:rPr lang="en-US" dirty="0"/>
              <a:t> 2001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4216" y="3642046"/>
            <a:ext cx="3302749" cy="3012043"/>
          </a:xfrm>
          <a:prstGeom prst="rect">
            <a:avLst/>
          </a:prstGeom>
        </p:spPr>
      </p:pic>
      <p:sp>
        <p:nvSpPr>
          <p:cNvPr id="6" name="Slide Number Placeholder 5">
            <a:extLst>
              <a:ext uri="{FF2B5EF4-FFF2-40B4-BE49-F238E27FC236}">
                <a16:creationId xmlns:a16="http://schemas.microsoft.com/office/drawing/2014/main" id="{E12EA9EC-119C-0A04-A184-4CA9C5459541}"/>
              </a:ext>
            </a:extLst>
          </p:cNvPr>
          <p:cNvSpPr>
            <a:spLocks noGrp="1"/>
          </p:cNvSpPr>
          <p:nvPr>
            <p:ph type="sldNum" sz="quarter" idx="12"/>
          </p:nvPr>
        </p:nvSpPr>
        <p:spPr/>
        <p:txBody>
          <a:bodyPr/>
          <a:lstStyle/>
          <a:p>
            <a:fld id="{F3FBA121-8EF8-4107-B595-DD28933C7F97}" type="slidenum">
              <a:rPr lang="en-US" smtClean="0"/>
              <a:t>10</a:t>
            </a:fld>
            <a:endParaRPr lang="en-US"/>
          </a:p>
        </p:txBody>
      </p:sp>
    </p:spTree>
    <p:extLst>
      <p:ext uri="{BB962C8B-B14F-4D97-AF65-F5344CB8AC3E}">
        <p14:creationId xmlns:p14="http://schemas.microsoft.com/office/powerpoint/2010/main" val="3758611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49" y="-47494"/>
            <a:ext cx="11868660" cy="1325563"/>
          </a:xfrm>
        </p:spPr>
        <p:txBody>
          <a:bodyPr>
            <a:noAutofit/>
          </a:bodyPr>
          <a:lstStyle/>
          <a:p>
            <a:pPr algn="ctr"/>
            <a:r>
              <a:rPr lang="en-US" sz="4400" dirty="0"/>
              <a:t>Longitudinal Magnetic Connection to Observer</a:t>
            </a:r>
          </a:p>
        </p:txBody>
      </p:sp>
      <p:pic>
        <p:nvPicPr>
          <p:cNvPr id="13" name="Picture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949" y="1342523"/>
            <a:ext cx="5227708" cy="2998315"/>
          </a:xfrm>
        </p:spPr>
      </p:pic>
      <p:sp>
        <p:nvSpPr>
          <p:cNvPr id="9" name="TextBox 8"/>
          <p:cNvSpPr txBox="1"/>
          <p:nvPr/>
        </p:nvSpPr>
        <p:spPr>
          <a:xfrm>
            <a:off x="3931922" y="3890889"/>
            <a:ext cx="1759689"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Cane+ 1988</a:t>
            </a:r>
          </a:p>
        </p:txBody>
      </p:sp>
      <p:sp>
        <p:nvSpPr>
          <p:cNvPr id="3" name="TextBox 2"/>
          <p:cNvSpPr txBox="1"/>
          <p:nvPr/>
        </p:nvSpPr>
        <p:spPr>
          <a:xfrm>
            <a:off x="178949" y="4693440"/>
            <a:ext cx="8805031" cy="1785104"/>
          </a:xfrm>
          <a:prstGeom prst="rect">
            <a:avLst/>
          </a:prstGeom>
          <a:noFill/>
        </p:spPr>
        <p:txBody>
          <a:bodyPr wrap="square" rtlCol="0">
            <a:spAutoFit/>
          </a:bodyPr>
          <a:lstStyle/>
          <a:p>
            <a:pPr>
              <a:spcAft>
                <a:spcPts val="1200"/>
              </a:spcAft>
            </a:pPr>
            <a:r>
              <a:rPr lang="en-US" b="1" dirty="0">
                <a:solidFill>
                  <a:schemeClr val="bg1"/>
                </a:solidFill>
              </a:rPr>
              <a:t>SEP time profiles are organized by the longitude of the solar source </a:t>
            </a:r>
            <a:r>
              <a:rPr lang="en-US" b="1" dirty="0">
                <a:solidFill>
                  <a:srgbClr val="FF0000"/>
                </a:solidFill>
              </a:rPr>
              <a:t>depends on where the observer’s magnetic field line connects at the shock and how the connection point moves along the shock front (IP magnetic field lines follow Parker spiral).</a:t>
            </a:r>
            <a:r>
              <a:rPr lang="en-US" b="1" dirty="0">
                <a:solidFill>
                  <a:schemeClr val="bg1"/>
                </a:solidFill>
              </a:rPr>
              <a:t> </a:t>
            </a:r>
          </a:p>
          <a:p>
            <a:pPr>
              <a:spcAft>
                <a:spcPts val="1200"/>
              </a:spcAft>
            </a:pPr>
            <a:r>
              <a:rPr lang="en-US" b="1" dirty="0">
                <a:solidFill>
                  <a:schemeClr val="bg1"/>
                </a:solidFill>
              </a:rPr>
              <a:t>Nominal solar wind speed: Earth connected to the longitude ~W60° at the Sun.</a:t>
            </a:r>
          </a:p>
          <a:p>
            <a:pPr>
              <a:spcAft>
                <a:spcPts val="1200"/>
              </a:spcAft>
            </a:pPr>
            <a:r>
              <a:rPr lang="en-US" b="1" dirty="0">
                <a:solidFill>
                  <a:schemeClr val="bg1"/>
                </a:solidFill>
              </a:rPr>
              <a:t>Acceleration most efficient at the shock nose, decreases towards flanks. </a:t>
            </a:r>
          </a:p>
        </p:txBody>
      </p:sp>
      <p:grpSp>
        <p:nvGrpSpPr>
          <p:cNvPr id="6" name="Group 5">
            <a:extLst>
              <a:ext uri="{FF2B5EF4-FFF2-40B4-BE49-F238E27FC236}">
                <a16:creationId xmlns:a16="http://schemas.microsoft.com/office/drawing/2014/main" id="{ADADC0F9-7B0F-3054-F067-29486E76CC6E}"/>
              </a:ext>
            </a:extLst>
          </p:cNvPr>
          <p:cNvGrpSpPr/>
          <p:nvPr/>
        </p:nvGrpSpPr>
        <p:grpSpPr>
          <a:xfrm>
            <a:off x="402231" y="1310620"/>
            <a:ext cx="5085763" cy="2890805"/>
            <a:chOff x="-150662" y="1299272"/>
            <a:chExt cx="5085763" cy="2890805"/>
          </a:xfrm>
        </p:grpSpPr>
        <p:sp>
          <p:nvSpPr>
            <p:cNvPr id="4" name="TextBox 3"/>
            <p:cNvSpPr txBox="1"/>
            <p:nvPr/>
          </p:nvSpPr>
          <p:spPr>
            <a:xfrm>
              <a:off x="1325703" y="1331175"/>
              <a:ext cx="762000" cy="369332"/>
            </a:xfrm>
            <a:prstGeom prst="rect">
              <a:avLst/>
            </a:prstGeom>
            <a:noFill/>
          </p:spPr>
          <p:txBody>
            <a:bodyPr wrap="square" rtlCol="0">
              <a:spAutoFit/>
            </a:bodyPr>
            <a:lstStyle/>
            <a:p>
              <a:r>
                <a:rPr lang="en-US" b="1" dirty="0">
                  <a:solidFill>
                    <a:schemeClr val="bg1"/>
                  </a:solidFill>
                </a:rPr>
                <a:t>east</a:t>
              </a:r>
            </a:p>
          </p:txBody>
        </p:sp>
        <p:sp>
          <p:nvSpPr>
            <p:cNvPr id="11" name="TextBox 10"/>
            <p:cNvSpPr txBox="1"/>
            <p:nvPr/>
          </p:nvSpPr>
          <p:spPr>
            <a:xfrm>
              <a:off x="2688144" y="1331175"/>
              <a:ext cx="762000" cy="369332"/>
            </a:xfrm>
            <a:prstGeom prst="rect">
              <a:avLst/>
            </a:prstGeom>
            <a:noFill/>
          </p:spPr>
          <p:txBody>
            <a:bodyPr wrap="square" rtlCol="0">
              <a:spAutoFit/>
            </a:bodyPr>
            <a:lstStyle/>
            <a:p>
              <a:r>
                <a:rPr lang="en-US" b="1" dirty="0">
                  <a:solidFill>
                    <a:schemeClr val="bg1"/>
                  </a:solidFill>
                </a:rPr>
                <a:t>west</a:t>
              </a:r>
            </a:p>
          </p:txBody>
        </p:sp>
        <p:sp>
          <p:nvSpPr>
            <p:cNvPr id="5" name="TextBox 4"/>
            <p:cNvSpPr txBox="1"/>
            <p:nvPr/>
          </p:nvSpPr>
          <p:spPr>
            <a:xfrm>
              <a:off x="-150662" y="2585253"/>
              <a:ext cx="1066800" cy="382488"/>
            </a:xfrm>
            <a:prstGeom prst="rect">
              <a:avLst/>
            </a:prstGeom>
            <a:noFill/>
          </p:spPr>
          <p:txBody>
            <a:bodyPr wrap="square" rtlCol="0">
              <a:spAutoFit/>
            </a:bodyPr>
            <a:lstStyle/>
            <a:p>
              <a:r>
                <a:rPr lang="en-US" b="1" dirty="0">
                  <a:solidFill>
                    <a:schemeClr val="bg1"/>
                  </a:solidFill>
                </a:rPr>
                <a:t>W45°</a:t>
              </a:r>
            </a:p>
          </p:txBody>
        </p:sp>
        <p:sp>
          <p:nvSpPr>
            <p:cNvPr id="12" name="TextBox 11"/>
            <p:cNvSpPr txBox="1"/>
            <p:nvPr/>
          </p:nvSpPr>
          <p:spPr>
            <a:xfrm>
              <a:off x="1457366" y="3807589"/>
              <a:ext cx="1066800" cy="382488"/>
            </a:xfrm>
            <a:prstGeom prst="rect">
              <a:avLst/>
            </a:prstGeom>
            <a:noFill/>
          </p:spPr>
          <p:txBody>
            <a:bodyPr wrap="square" rtlCol="0">
              <a:spAutoFit/>
            </a:bodyPr>
            <a:lstStyle/>
            <a:p>
              <a:r>
                <a:rPr lang="en-US" b="1" dirty="0">
                  <a:solidFill>
                    <a:schemeClr val="bg1"/>
                  </a:solidFill>
                </a:rPr>
                <a:t>E15°</a:t>
              </a:r>
            </a:p>
          </p:txBody>
        </p:sp>
        <p:sp>
          <p:nvSpPr>
            <p:cNvPr id="14" name="TextBox 13"/>
            <p:cNvSpPr txBox="1"/>
            <p:nvPr/>
          </p:nvSpPr>
          <p:spPr>
            <a:xfrm>
              <a:off x="3570855" y="2526422"/>
              <a:ext cx="1066800" cy="382488"/>
            </a:xfrm>
            <a:prstGeom prst="rect">
              <a:avLst/>
            </a:prstGeom>
            <a:noFill/>
          </p:spPr>
          <p:txBody>
            <a:bodyPr wrap="square" rtlCol="0">
              <a:spAutoFit/>
            </a:bodyPr>
            <a:lstStyle/>
            <a:p>
              <a:r>
                <a:rPr lang="en-US" b="1" dirty="0">
                  <a:solidFill>
                    <a:schemeClr val="bg1"/>
                  </a:solidFill>
                </a:rPr>
                <a:t>E45°</a:t>
              </a:r>
            </a:p>
          </p:txBody>
        </p:sp>
        <p:sp>
          <p:nvSpPr>
            <p:cNvPr id="15" name="TextBox 14"/>
            <p:cNvSpPr txBox="1"/>
            <p:nvPr/>
          </p:nvSpPr>
          <p:spPr>
            <a:xfrm>
              <a:off x="3868301" y="1299272"/>
              <a:ext cx="1066800" cy="382488"/>
            </a:xfrm>
            <a:prstGeom prst="rect">
              <a:avLst/>
            </a:prstGeom>
            <a:noFill/>
          </p:spPr>
          <p:txBody>
            <a:bodyPr wrap="square" rtlCol="0">
              <a:spAutoFit/>
            </a:bodyPr>
            <a:lstStyle/>
            <a:p>
              <a:r>
                <a:rPr lang="en-US" b="1" dirty="0">
                  <a:solidFill>
                    <a:schemeClr val="bg1"/>
                  </a:solidFill>
                </a:rPr>
                <a:t>E90°</a:t>
              </a:r>
            </a:p>
          </p:txBody>
        </p:sp>
      </p:grpSp>
      <p:sp>
        <p:nvSpPr>
          <p:cNvPr id="8" name="Slide Number Placeholder 7">
            <a:extLst>
              <a:ext uri="{FF2B5EF4-FFF2-40B4-BE49-F238E27FC236}">
                <a16:creationId xmlns:a16="http://schemas.microsoft.com/office/drawing/2014/main" id="{2C5D8D3D-3677-37CA-530E-A64EBB1ABB53}"/>
              </a:ext>
            </a:extLst>
          </p:cNvPr>
          <p:cNvSpPr>
            <a:spLocks noGrp="1"/>
          </p:cNvSpPr>
          <p:nvPr>
            <p:ph type="sldNum" sz="quarter" idx="12"/>
          </p:nvPr>
        </p:nvSpPr>
        <p:spPr/>
        <p:txBody>
          <a:bodyPr/>
          <a:lstStyle/>
          <a:p>
            <a:fld id="{F3FBA121-8EF8-4107-B595-DD28933C7F97}" type="slidenum">
              <a:rPr lang="en-US" smtClean="0"/>
              <a:t>11</a:t>
            </a:fld>
            <a:endParaRPr lang="en-US"/>
          </a:p>
        </p:txBody>
      </p:sp>
      <p:grpSp>
        <p:nvGrpSpPr>
          <p:cNvPr id="16" name="Group 15">
            <a:extLst>
              <a:ext uri="{FF2B5EF4-FFF2-40B4-BE49-F238E27FC236}">
                <a16:creationId xmlns:a16="http://schemas.microsoft.com/office/drawing/2014/main" id="{162B60A2-72C3-700F-FEFA-39B838F1548B}"/>
              </a:ext>
            </a:extLst>
          </p:cNvPr>
          <p:cNvGrpSpPr/>
          <p:nvPr/>
        </p:nvGrpSpPr>
        <p:grpSpPr>
          <a:xfrm>
            <a:off x="6153062" y="1161315"/>
            <a:ext cx="5309045" cy="3294778"/>
            <a:chOff x="366752" y="584790"/>
            <a:chExt cx="7977477" cy="5344559"/>
          </a:xfrm>
        </p:grpSpPr>
        <p:pic>
          <p:nvPicPr>
            <p:cNvPr id="17" name="Picture 16">
              <a:extLst>
                <a:ext uri="{FF2B5EF4-FFF2-40B4-BE49-F238E27FC236}">
                  <a16:creationId xmlns:a16="http://schemas.microsoft.com/office/drawing/2014/main" id="{5A8C1E13-06AC-A63B-A4CE-15868FB018AB}"/>
                </a:ext>
              </a:extLst>
            </p:cNvPr>
            <p:cNvPicPr>
              <a:picLocks noChangeAspect="1"/>
            </p:cNvPicPr>
            <p:nvPr/>
          </p:nvPicPr>
          <p:blipFill>
            <a:blip r:embed="rId4"/>
            <a:stretch>
              <a:fillRect/>
            </a:stretch>
          </p:blipFill>
          <p:spPr>
            <a:xfrm>
              <a:off x="366752" y="584790"/>
              <a:ext cx="7513690" cy="5344559"/>
            </a:xfrm>
            <a:prstGeom prst="rect">
              <a:avLst/>
            </a:prstGeom>
          </p:spPr>
        </p:pic>
        <p:sp>
          <p:nvSpPr>
            <p:cNvPr id="18" name="TextBox 17">
              <a:extLst>
                <a:ext uri="{FF2B5EF4-FFF2-40B4-BE49-F238E27FC236}">
                  <a16:creationId xmlns:a16="http://schemas.microsoft.com/office/drawing/2014/main" id="{4F6A4C57-8331-E0C4-C617-9D7BAAF4E111}"/>
                </a:ext>
              </a:extLst>
            </p:cNvPr>
            <p:cNvSpPr txBox="1"/>
            <p:nvPr/>
          </p:nvSpPr>
          <p:spPr>
            <a:xfrm>
              <a:off x="5328301" y="1137205"/>
              <a:ext cx="3015928" cy="979364"/>
            </a:xfrm>
            <a:prstGeom prst="rect">
              <a:avLst/>
            </a:prstGeom>
            <a:noFill/>
          </p:spPr>
          <p:txBody>
            <a:bodyPr wrap="square" rtlCol="0">
              <a:spAutoFit/>
            </a:bodyPr>
            <a:lstStyle/>
            <a:p>
              <a:r>
                <a:rPr lang="en-US" dirty="0">
                  <a:solidFill>
                    <a:srgbClr val="FF0000"/>
                  </a:solidFill>
                </a:rPr>
                <a:t>IP magnetic field</a:t>
              </a:r>
            </a:p>
            <a:p>
              <a:r>
                <a:rPr lang="en-US" dirty="0">
                  <a:solidFill>
                    <a:srgbClr val="FF0000"/>
                  </a:solidFill>
                </a:rPr>
                <a:t>Parker Spiral</a:t>
              </a:r>
            </a:p>
          </p:txBody>
        </p:sp>
        <p:sp>
          <p:nvSpPr>
            <p:cNvPr id="19" name="TextBox 18">
              <a:extLst>
                <a:ext uri="{FF2B5EF4-FFF2-40B4-BE49-F238E27FC236}">
                  <a16:creationId xmlns:a16="http://schemas.microsoft.com/office/drawing/2014/main" id="{B4E8D42E-6B82-ECC8-D9B6-2A973BCBC254}"/>
                </a:ext>
              </a:extLst>
            </p:cNvPr>
            <p:cNvSpPr txBox="1"/>
            <p:nvPr/>
          </p:nvSpPr>
          <p:spPr>
            <a:xfrm>
              <a:off x="1159907" y="4139610"/>
              <a:ext cx="1409517" cy="369332"/>
            </a:xfrm>
            <a:prstGeom prst="rect">
              <a:avLst/>
            </a:prstGeom>
            <a:noFill/>
          </p:spPr>
          <p:txBody>
            <a:bodyPr wrap="square" rtlCol="0">
              <a:spAutoFit/>
            </a:bodyPr>
            <a:lstStyle/>
            <a:p>
              <a:r>
                <a:rPr lang="en-US" dirty="0">
                  <a:solidFill>
                    <a:srgbClr val="FF0000"/>
                  </a:solidFill>
                </a:rPr>
                <a:t>Flare</a:t>
              </a:r>
            </a:p>
          </p:txBody>
        </p:sp>
        <p:cxnSp>
          <p:nvCxnSpPr>
            <p:cNvPr id="20" name="Straight Arrow Connector 19">
              <a:extLst>
                <a:ext uri="{FF2B5EF4-FFF2-40B4-BE49-F238E27FC236}">
                  <a16:creationId xmlns:a16="http://schemas.microsoft.com/office/drawing/2014/main" id="{70DA8E18-9EDE-E07E-AC6A-3D0A3ABB49AD}"/>
                </a:ext>
              </a:extLst>
            </p:cNvPr>
            <p:cNvCxnSpPr>
              <a:cxnSpLocks/>
            </p:cNvCxnSpPr>
            <p:nvPr/>
          </p:nvCxnSpPr>
          <p:spPr>
            <a:xfrm>
              <a:off x="6405120" y="2135531"/>
              <a:ext cx="261494" cy="41628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C56E2831-3435-87F1-E989-41FAB4E4AA37}"/>
                </a:ext>
              </a:extLst>
            </p:cNvPr>
            <p:cNvCxnSpPr>
              <a:cxnSpLocks/>
            </p:cNvCxnSpPr>
            <p:nvPr/>
          </p:nvCxnSpPr>
          <p:spPr>
            <a:xfrm flipH="1" flipV="1">
              <a:off x="956930" y="3943314"/>
              <a:ext cx="275465" cy="29449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AFA1423-E689-9881-184E-462F5C894E6D}"/>
                </a:ext>
              </a:extLst>
            </p:cNvPr>
            <p:cNvSpPr txBox="1"/>
            <p:nvPr/>
          </p:nvSpPr>
          <p:spPr>
            <a:xfrm>
              <a:off x="366752" y="596531"/>
              <a:ext cx="1914400" cy="559637"/>
            </a:xfrm>
            <a:prstGeom prst="rect">
              <a:avLst/>
            </a:prstGeom>
            <a:noFill/>
          </p:spPr>
          <p:txBody>
            <a:bodyPr wrap="square" rtlCol="0">
              <a:spAutoFit/>
            </a:bodyPr>
            <a:lstStyle/>
            <a:p>
              <a:r>
                <a:rPr lang="en-US" dirty="0">
                  <a:solidFill>
                    <a:srgbClr val="FF0000"/>
                  </a:solidFill>
                </a:rPr>
                <a:t>Turbulence</a:t>
              </a:r>
            </a:p>
          </p:txBody>
        </p:sp>
        <p:cxnSp>
          <p:nvCxnSpPr>
            <p:cNvPr id="23" name="Straight Arrow Connector 22">
              <a:extLst>
                <a:ext uri="{FF2B5EF4-FFF2-40B4-BE49-F238E27FC236}">
                  <a16:creationId xmlns:a16="http://schemas.microsoft.com/office/drawing/2014/main" id="{DCA07378-126E-29D8-4CFE-18C9D5A06A5A}"/>
                </a:ext>
              </a:extLst>
            </p:cNvPr>
            <p:cNvCxnSpPr>
              <a:cxnSpLocks/>
            </p:cNvCxnSpPr>
            <p:nvPr/>
          </p:nvCxnSpPr>
          <p:spPr>
            <a:xfrm>
              <a:off x="1266655" y="1160054"/>
              <a:ext cx="670498" cy="49201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pic>
        <p:nvPicPr>
          <p:cNvPr id="24" name="Picture 23" descr="Diagram&#10;&#10;Description automatically generated">
            <a:extLst>
              <a:ext uri="{FF2B5EF4-FFF2-40B4-BE49-F238E27FC236}">
                <a16:creationId xmlns:a16="http://schemas.microsoft.com/office/drawing/2014/main" id="{FA16336D-382F-AEBE-1583-8A3035755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9062" y="3580450"/>
            <a:ext cx="2887979" cy="2821177"/>
          </a:xfrm>
          <a:prstGeom prst="rect">
            <a:avLst/>
          </a:prstGeom>
        </p:spPr>
      </p:pic>
      <p:sp>
        <p:nvSpPr>
          <p:cNvPr id="25" name="TextBox 24">
            <a:extLst>
              <a:ext uri="{FF2B5EF4-FFF2-40B4-BE49-F238E27FC236}">
                <a16:creationId xmlns:a16="http://schemas.microsoft.com/office/drawing/2014/main" id="{F1EAC10B-AD35-1D26-A7A7-36295166BE74}"/>
              </a:ext>
            </a:extLst>
          </p:cNvPr>
          <p:cNvSpPr txBox="1"/>
          <p:nvPr/>
        </p:nvSpPr>
        <p:spPr>
          <a:xfrm>
            <a:off x="6182102" y="3922833"/>
            <a:ext cx="3444240" cy="369332"/>
          </a:xfrm>
          <a:prstGeom prst="rect">
            <a:avLst/>
          </a:prstGeom>
          <a:noFill/>
        </p:spPr>
        <p:txBody>
          <a:bodyPr wrap="square" rtlCol="0">
            <a:spAutoFit/>
          </a:bodyPr>
          <a:lstStyle/>
          <a:p>
            <a:r>
              <a:rPr lang="en-US" dirty="0">
                <a:solidFill>
                  <a:schemeClr val="bg1"/>
                </a:solidFill>
              </a:rPr>
              <a:t>Lee 2005</a:t>
            </a:r>
          </a:p>
        </p:txBody>
      </p:sp>
    </p:spTree>
    <p:extLst>
      <p:ext uri="{BB962C8B-B14F-4D97-AF65-F5344CB8AC3E}">
        <p14:creationId xmlns:p14="http://schemas.microsoft.com/office/powerpoint/2010/main" val="3963701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9911"/>
            <a:ext cx="10515600" cy="1325563"/>
          </a:xfrm>
        </p:spPr>
        <p:txBody>
          <a:bodyPr/>
          <a:lstStyle/>
          <a:p>
            <a:pPr algn="ctr"/>
            <a:r>
              <a:rPr lang="en-US" dirty="0"/>
              <a:t>Two-Class Paradigm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3300" y="1663461"/>
            <a:ext cx="5143500" cy="2022494"/>
          </a:xfrm>
        </p:spPr>
      </p:pic>
      <p:sp>
        <p:nvSpPr>
          <p:cNvPr id="5" name="TextBox 4"/>
          <p:cNvSpPr txBox="1"/>
          <p:nvPr/>
        </p:nvSpPr>
        <p:spPr>
          <a:xfrm>
            <a:off x="172336" y="3246372"/>
            <a:ext cx="3258436" cy="28315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rgbClr val="FF0000"/>
                </a:solidFill>
              </a:rPr>
              <a:t>IMPULSIVE</a:t>
            </a:r>
            <a:r>
              <a:rPr lang="en-US" b="1" dirty="0"/>
              <a:t> (</a:t>
            </a:r>
            <a:r>
              <a:rPr lang="en-US" b="1" dirty="0">
                <a:solidFill>
                  <a:srgbClr val="7030A0"/>
                </a:solidFill>
              </a:rPr>
              <a:t>flare</a:t>
            </a:r>
            <a:r>
              <a:rPr lang="en-US" b="1" dirty="0"/>
              <a:t>) events:</a:t>
            </a:r>
          </a:p>
          <a:p>
            <a:pPr marL="285750" indent="-285750">
              <a:buFont typeface="Arial" pitchFamily="34" charset="0"/>
              <a:buChar char="•"/>
            </a:pPr>
            <a:r>
              <a:rPr lang="en-US" sz="1600" b="1" dirty="0"/>
              <a:t>Narrow longitudinal range</a:t>
            </a:r>
          </a:p>
          <a:p>
            <a:pPr marL="285750" indent="-285750">
              <a:buFont typeface="Arial" pitchFamily="34" charset="0"/>
              <a:buChar char="•"/>
            </a:pPr>
            <a:r>
              <a:rPr lang="en-US" sz="1600" b="1" dirty="0"/>
              <a:t>Short-duration</a:t>
            </a:r>
          </a:p>
          <a:p>
            <a:pPr marL="285750" indent="-285750">
              <a:buFont typeface="Arial" pitchFamily="34" charset="0"/>
              <a:buChar char="•"/>
            </a:pPr>
            <a:r>
              <a:rPr lang="en-US" sz="1600" b="1" dirty="0"/>
              <a:t>Low intensities (small events)</a:t>
            </a:r>
          </a:p>
          <a:p>
            <a:pPr marL="285750" indent="-285750">
              <a:buFont typeface="Arial" pitchFamily="34" charset="0"/>
              <a:buChar char="•"/>
            </a:pPr>
            <a:r>
              <a:rPr lang="en-US" sz="1600" b="1" dirty="0"/>
              <a:t>Electron rich</a:t>
            </a:r>
          </a:p>
          <a:p>
            <a:pPr marL="285750" indent="-285750">
              <a:buFont typeface="Arial" pitchFamily="34" charset="0"/>
              <a:buChar char="•"/>
            </a:pPr>
            <a:r>
              <a:rPr lang="en-US" sz="1600" b="1" baseline="30000" dirty="0"/>
              <a:t>3</a:t>
            </a:r>
            <a:r>
              <a:rPr lang="en-US" sz="1600" b="1" dirty="0"/>
              <a:t>He/</a:t>
            </a:r>
            <a:r>
              <a:rPr lang="en-US" sz="1600" b="1" baseline="30000" dirty="0"/>
              <a:t>4</a:t>
            </a:r>
            <a:r>
              <a:rPr lang="en-US" sz="1600" b="1" dirty="0"/>
              <a:t>He</a:t>
            </a:r>
            <a:r>
              <a:rPr lang="en-US" sz="1600" b="1" baseline="30000" dirty="0"/>
              <a:t> </a:t>
            </a:r>
            <a:r>
              <a:rPr lang="en-US" sz="1600" b="1" dirty="0"/>
              <a:t> ~1-10</a:t>
            </a:r>
          </a:p>
          <a:p>
            <a:pPr marL="285750" indent="-285750">
              <a:buFont typeface="Arial" pitchFamily="34" charset="0"/>
              <a:buChar char="•"/>
            </a:pPr>
            <a:r>
              <a:rPr lang="en-US" sz="1600" b="1" dirty="0"/>
              <a:t>Fe/O ~1</a:t>
            </a:r>
          </a:p>
          <a:p>
            <a:pPr marL="285750" indent="-285750">
              <a:buFont typeface="Arial" pitchFamily="34" charset="0"/>
              <a:buChar char="•"/>
            </a:pPr>
            <a:r>
              <a:rPr lang="en-US" sz="1600" b="1" dirty="0"/>
              <a:t>H/He ~10</a:t>
            </a:r>
          </a:p>
          <a:p>
            <a:pPr marL="285750" indent="-285750">
              <a:buFont typeface="Arial" pitchFamily="34" charset="0"/>
              <a:buChar char="•"/>
            </a:pPr>
            <a:r>
              <a:rPr lang="en-US" sz="1600" b="1" dirty="0" err="1"/>
              <a:t>Q</a:t>
            </a:r>
            <a:r>
              <a:rPr lang="en-US" sz="1600" b="1" baseline="-25000" dirty="0" err="1"/>
              <a:t>Fe</a:t>
            </a:r>
            <a:r>
              <a:rPr lang="en-US" sz="1600" b="1" dirty="0"/>
              <a:t> ~ +20 (Temp. ~10 MK)</a:t>
            </a:r>
          </a:p>
          <a:p>
            <a:pPr marL="285750" indent="-285750">
              <a:buFont typeface="Arial" pitchFamily="34" charset="0"/>
              <a:buChar char="•"/>
            </a:pPr>
            <a:r>
              <a:rPr lang="en-US" sz="1600" b="1" dirty="0"/>
              <a:t>Type III radio bursts</a:t>
            </a:r>
          </a:p>
          <a:p>
            <a:pPr marL="285750" indent="-285750">
              <a:buFont typeface="Arial" pitchFamily="34" charset="0"/>
              <a:buChar char="•"/>
            </a:pPr>
            <a:r>
              <a:rPr lang="en-US" sz="1600" b="1" dirty="0"/>
              <a:t>Flare heated material</a:t>
            </a:r>
          </a:p>
        </p:txBody>
      </p:sp>
      <p:sp>
        <p:nvSpPr>
          <p:cNvPr id="6" name="TextBox 5"/>
          <p:cNvSpPr txBox="1"/>
          <p:nvPr/>
        </p:nvSpPr>
        <p:spPr>
          <a:xfrm>
            <a:off x="8799328" y="3246372"/>
            <a:ext cx="3258436" cy="28315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rgbClr val="FF0000"/>
                </a:solidFill>
              </a:rPr>
              <a:t>GRADUAL</a:t>
            </a:r>
            <a:r>
              <a:rPr lang="en-US" b="1" dirty="0"/>
              <a:t> (</a:t>
            </a:r>
            <a:r>
              <a:rPr lang="en-US" b="1" dirty="0">
                <a:solidFill>
                  <a:srgbClr val="7030A0"/>
                </a:solidFill>
              </a:rPr>
              <a:t>CME shock</a:t>
            </a:r>
            <a:r>
              <a:rPr lang="en-US" b="1" dirty="0"/>
              <a:t>) events:</a:t>
            </a:r>
          </a:p>
          <a:p>
            <a:pPr marL="285750" indent="-285750">
              <a:buFont typeface="Arial" pitchFamily="34" charset="0"/>
              <a:buChar char="•"/>
            </a:pPr>
            <a:r>
              <a:rPr lang="en-US" sz="1600" b="1" dirty="0"/>
              <a:t>Wide longitudinal range</a:t>
            </a:r>
          </a:p>
          <a:p>
            <a:pPr marL="285750" indent="-285750">
              <a:buFont typeface="Arial" pitchFamily="34" charset="0"/>
              <a:buChar char="•"/>
            </a:pPr>
            <a:r>
              <a:rPr lang="en-US" sz="1600" b="1" dirty="0"/>
              <a:t>Long-duration</a:t>
            </a:r>
          </a:p>
          <a:p>
            <a:pPr marL="285750" indent="-285750">
              <a:buFont typeface="Arial" pitchFamily="34" charset="0"/>
              <a:buChar char="•"/>
            </a:pPr>
            <a:r>
              <a:rPr lang="en-US" sz="1600" b="1" dirty="0"/>
              <a:t>High intensities (large events)</a:t>
            </a:r>
          </a:p>
          <a:p>
            <a:pPr marL="285750" indent="-285750">
              <a:buFont typeface="Arial" pitchFamily="34" charset="0"/>
              <a:buChar char="•"/>
            </a:pPr>
            <a:r>
              <a:rPr lang="en-US" sz="1600" b="1" dirty="0"/>
              <a:t>Proton rich</a:t>
            </a:r>
          </a:p>
          <a:p>
            <a:pPr marL="285750" indent="-285750">
              <a:buFont typeface="Arial" pitchFamily="34" charset="0"/>
              <a:buChar char="•"/>
            </a:pPr>
            <a:r>
              <a:rPr lang="en-US" sz="1600" b="1" baseline="30000" dirty="0"/>
              <a:t>3</a:t>
            </a:r>
            <a:r>
              <a:rPr lang="en-US" sz="1600" b="1" dirty="0"/>
              <a:t>He/</a:t>
            </a:r>
            <a:r>
              <a:rPr lang="en-US" sz="1600" b="1" baseline="30000" dirty="0"/>
              <a:t>4</a:t>
            </a:r>
            <a:r>
              <a:rPr lang="en-US" sz="1600" b="1" dirty="0"/>
              <a:t>He  ~10</a:t>
            </a:r>
            <a:r>
              <a:rPr lang="en-US" sz="1600" b="1" baseline="30000" dirty="0"/>
              <a:t>-4</a:t>
            </a:r>
            <a:endParaRPr lang="en-US" sz="1600" b="1" dirty="0"/>
          </a:p>
          <a:p>
            <a:pPr marL="285750" indent="-285750">
              <a:buFont typeface="Arial" pitchFamily="34" charset="0"/>
              <a:buChar char="•"/>
            </a:pPr>
            <a:r>
              <a:rPr lang="en-US" sz="1600" b="1" dirty="0"/>
              <a:t>Fe/O ~0.1</a:t>
            </a:r>
          </a:p>
          <a:p>
            <a:pPr marL="285750" indent="-285750">
              <a:buFont typeface="Arial" pitchFamily="34" charset="0"/>
              <a:buChar char="•"/>
            </a:pPr>
            <a:r>
              <a:rPr lang="en-US" sz="1600" b="1" dirty="0"/>
              <a:t>H/He ~100</a:t>
            </a:r>
          </a:p>
          <a:p>
            <a:pPr marL="285750" indent="-285750">
              <a:buFont typeface="Arial" pitchFamily="34" charset="0"/>
              <a:buChar char="•"/>
            </a:pPr>
            <a:r>
              <a:rPr lang="en-US" sz="1600" b="1" dirty="0" err="1"/>
              <a:t>Q</a:t>
            </a:r>
            <a:r>
              <a:rPr lang="en-US" sz="1600" b="1" baseline="-25000" dirty="0" err="1"/>
              <a:t>Fe</a:t>
            </a:r>
            <a:r>
              <a:rPr lang="en-US" sz="1600" b="1" dirty="0"/>
              <a:t>  ~ +14 (Temp. ~1-2 MK)</a:t>
            </a:r>
          </a:p>
          <a:p>
            <a:pPr marL="285750" indent="-285750">
              <a:buFont typeface="Arial" pitchFamily="34" charset="0"/>
              <a:buChar char="•"/>
            </a:pPr>
            <a:r>
              <a:rPr lang="en-US" sz="1600" b="1" dirty="0"/>
              <a:t>Type II radio bursts</a:t>
            </a:r>
          </a:p>
          <a:p>
            <a:pPr marL="285750" indent="-285750">
              <a:buFont typeface="Arial" pitchFamily="34" charset="0"/>
              <a:buChar char="•"/>
            </a:pPr>
            <a:r>
              <a:rPr lang="en-US" sz="1600" b="1" dirty="0"/>
              <a:t>Coronal or SW material</a:t>
            </a:r>
          </a:p>
        </p:txBody>
      </p:sp>
      <p:sp>
        <p:nvSpPr>
          <p:cNvPr id="7" name="TextBox 6"/>
          <p:cNvSpPr txBox="1"/>
          <p:nvPr/>
        </p:nvSpPr>
        <p:spPr>
          <a:xfrm>
            <a:off x="3950881" y="3928528"/>
            <a:ext cx="4290237"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t>SEP events divided into impulsive and gradual events based on the duration of the associated solar flare (Cane+ 1986)</a:t>
            </a:r>
          </a:p>
          <a:p>
            <a:r>
              <a:rPr lang="en-US" b="1" dirty="0"/>
              <a:t>Bimodal distribution of abundances (</a:t>
            </a:r>
            <a:r>
              <a:rPr lang="en-US" b="1" dirty="0" err="1"/>
              <a:t>Reames</a:t>
            </a:r>
            <a:r>
              <a:rPr lang="en-US" b="1" dirty="0"/>
              <a:t> 1988) </a:t>
            </a:r>
          </a:p>
          <a:p>
            <a:r>
              <a:rPr lang="en-US" b="1" dirty="0">
                <a:solidFill>
                  <a:srgbClr val="FF0000"/>
                </a:solidFill>
              </a:rPr>
              <a:t>Paradigm revised: gradual events may have some compositional characteristics typical of impulsive events</a:t>
            </a:r>
          </a:p>
        </p:txBody>
      </p:sp>
      <p:sp>
        <p:nvSpPr>
          <p:cNvPr id="8" name="TextBox 7"/>
          <p:cNvSpPr txBox="1"/>
          <p:nvPr/>
        </p:nvSpPr>
        <p:spPr>
          <a:xfrm>
            <a:off x="8686799" y="2359224"/>
            <a:ext cx="1509823"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Reames</a:t>
            </a:r>
            <a:r>
              <a:rPr lang="en-US" dirty="0"/>
              <a:t> 1999</a:t>
            </a:r>
          </a:p>
        </p:txBody>
      </p:sp>
      <p:cxnSp>
        <p:nvCxnSpPr>
          <p:cNvPr id="9" name="Straight Arrow Connector 8">
            <a:extLst>
              <a:ext uri="{FF2B5EF4-FFF2-40B4-BE49-F238E27FC236}">
                <a16:creationId xmlns:a16="http://schemas.microsoft.com/office/drawing/2014/main" id="{91FA2FCF-F5FC-6934-BFEA-161D09AEB5CB}"/>
              </a:ext>
            </a:extLst>
          </p:cNvPr>
          <p:cNvCxnSpPr>
            <a:cxnSpLocks/>
          </p:cNvCxnSpPr>
          <p:nvPr/>
        </p:nvCxnSpPr>
        <p:spPr>
          <a:xfrm flipV="1">
            <a:off x="2126519" y="2667001"/>
            <a:ext cx="2509276" cy="62519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E1337B-1038-B608-8933-33036B32E440}"/>
              </a:ext>
            </a:extLst>
          </p:cNvPr>
          <p:cNvCxnSpPr>
            <a:cxnSpLocks/>
          </p:cNvCxnSpPr>
          <p:nvPr/>
        </p:nvCxnSpPr>
        <p:spPr>
          <a:xfrm flipH="1" flipV="1">
            <a:off x="8091377" y="2883902"/>
            <a:ext cx="1872578" cy="43633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F1CFEF31-3581-453B-4B39-06D0309C1784}"/>
              </a:ext>
            </a:extLst>
          </p:cNvPr>
          <p:cNvSpPr>
            <a:spLocks noGrp="1"/>
          </p:cNvSpPr>
          <p:nvPr>
            <p:ph type="sldNum" sz="quarter" idx="12"/>
          </p:nvPr>
        </p:nvSpPr>
        <p:spPr/>
        <p:txBody>
          <a:bodyPr/>
          <a:lstStyle/>
          <a:p>
            <a:fld id="{F3FBA121-8EF8-4107-B595-DD28933C7F97}" type="slidenum">
              <a:rPr lang="en-US" smtClean="0"/>
              <a:t>12</a:t>
            </a:fld>
            <a:endParaRPr lang="en-US"/>
          </a:p>
        </p:txBody>
      </p:sp>
    </p:spTree>
    <p:extLst>
      <p:ext uri="{BB962C8B-B14F-4D97-AF65-F5344CB8AC3E}">
        <p14:creationId xmlns:p14="http://schemas.microsoft.com/office/powerpoint/2010/main" val="2838160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39" y="99218"/>
            <a:ext cx="10515600" cy="1325563"/>
          </a:xfrm>
        </p:spPr>
        <p:txBody>
          <a:bodyPr>
            <a:normAutofit/>
          </a:bodyPr>
          <a:lstStyle/>
          <a:p>
            <a:r>
              <a:rPr lang="en-US" sz="6000" baseline="30000" dirty="0">
                <a:solidFill>
                  <a:schemeClr val="bg1"/>
                </a:solidFill>
              </a:rPr>
              <a:t>Particle Acceleration Mechanism</a:t>
            </a:r>
            <a:endParaRPr lang="en-US" sz="6000" dirty="0">
              <a:solidFill>
                <a:schemeClr val="bg1"/>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307354" y="1074420"/>
                <a:ext cx="6470636" cy="5159375"/>
              </a:xfrm>
            </p:spPr>
            <p:txBody>
              <a:bodyPr>
                <a:normAutofit fontScale="92500" lnSpcReduction="20000"/>
              </a:bodyPr>
              <a:lstStyle/>
              <a:p>
                <a:pPr marL="0" indent="0">
                  <a:buNone/>
                </a:pPr>
                <a:r>
                  <a:rPr lang="en-US" sz="2000" b="1" dirty="0">
                    <a:solidFill>
                      <a:srgbClr val="C00000"/>
                    </a:solidFill>
                  </a:rPr>
                  <a:t>Diffusive shock acceleration (DSA): </a:t>
                </a:r>
              </a:p>
              <a:p>
                <a:pPr marL="0" indent="0">
                  <a:buNone/>
                </a:pPr>
                <a:r>
                  <a:rPr lang="en-US" sz="1600" b="1" dirty="0">
                    <a:solidFill>
                      <a:schemeClr val="bg1"/>
                    </a:solidFill>
                  </a:rPr>
                  <a:t>Quasi-parallel shock (</a:t>
                </a:r>
                <a:r>
                  <a:rPr lang="el-GR" sz="1600" b="1" dirty="0">
                    <a:solidFill>
                      <a:schemeClr val="bg1"/>
                    </a:solidFill>
                  </a:rPr>
                  <a:t>θ</a:t>
                </a:r>
                <a:r>
                  <a:rPr lang="en-US" sz="1600" b="1" baseline="-25000" dirty="0">
                    <a:solidFill>
                      <a:schemeClr val="bg1"/>
                    </a:solidFill>
                  </a:rPr>
                  <a:t>BN</a:t>
                </a:r>
                <a:r>
                  <a:rPr lang="en-US" sz="1600" b="1" dirty="0">
                    <a:solidFill>
                      <a:schemeClr val="bg1"/>
                    </a:solidFill>
                  </a:rPr>
                  <a:t>≤45°)</a:t>
                </a:r>
              </a:p>
              <a:p>
                <a:pPr marL="0" indent="0">
                  <a:buNone/>
                </a:pPr>
                <a:r>
                  <a:rPr lang="en-US" sz="1600" b="1" dirty="0">
                    <a:solidFill>
                      <a:schemeClr val="bg1"/>
                    </a:solidFill>
                  </a:rPr>
                  <a:t>Particles scattering between up- and downstream magnetic fluctuations (1</a:t>
                </a:r>
                <a:r>
                  <a:rPr lang="en-US" sz="1600" b="1" baseline="30000" dirty="0">
                    <a:solidFill>
                      <a:schemeClr val="bg1"/>
                    </a:solidFill>
                  </a:rPr>
                  <a:t>st</a:t>
                </a:r>
                <a:r>
                  <a:rPr lang="en-US" sz="1600" b="1" dirty="0">
                    <a:solidFill>
                      <a:schemeClr val="bg1"/>
                    </a:solidFill>
                  </a:rPr>
                  <a:t> order Fermi acceleration)</a:t>
                </a:r>
              </a:p>
              <a:p>
                <a:pPr marL="0" indent="0">
                  <a:buNone/>
                </a:pPr>
                <a:r>
                  <a:rPr lang="en-US" sz="1600" b="1" dirty="0">
                    <a:solidFill>
                      <a:schemeClr val="bg1"/>
                    </a:solidFill>
                  </a:rPr>
                  <a:t>Slower acceleration rate</a:t>
                </a:r>
              </a:p>
              <a:p>
                <a:pPr marL="0" indent="0">
                  <a:buNone/>
                </a:pPr>
                <a:r>
                  <a:rPr lang="en-US" sz="1600" b="1" dirty="0">
                    <a:solidFill>
                      <a:schemeClr val="bg1"/>
                    </a:solidFill>
                  </a:rPr>
                  <a:t>Efficient scattering requires enhanced level of turbulence/waves</a:t>
                </a:r>
              </a:p>
              <a:p>
                <a:pPr marL="0" indent="0">
                  <a:buNone/>
                </a:pPr>
                <a:r>
                  <a:rPr lang="en-US" sz="1600" b="1" dirty="0">
                    <a:solidFill>
                      <a:srgbClr val="FF0000"/>
                    </a:solidFill>
                  </a:rPr>
                  <a:t>Power-law energy </a:t>
                </a:r>
                <a:r>
                  <a:rPr lang="en-US" sz="1600" b="1" dirty="0">
                    <a:solidFill>
                      <a:schemeClr val="bg1"/>
                    </a:solidFill>
                  </a:rPr>
                  <a:t>spectrum in downstream region  (</a:t>
                </a:r>
                <a:r>
                  <a:rPr lang="en-US" sz="1600" b="1" dirty="0" err="1">
                    <a:solidFill>
                      <a:schemeClr val="bg1"/>
                    </a:solidFill>
                  </a:rPr>
                  <a:t>Axford</a:t>
                </a:r>
                <a:r>
                  <a:rPr lang="en-US" sz="1600" b="1" dirty="0">
                    <a:solidFill>
                      <a:schemeClr val="bg1"/>
                    </a:solidFill>
                  </a:rPr>
                  <a:t>+ 1977; Blandford &amp; </a:t>
                </a:r>
                <a:r>
                  <a:rPr lang="en-US" sz="1600" b="1" dirty="0" err="1">
                    <a:solidFill>
                      <a:schemeClr val="bg1"/>
                    </a:solidFill>
                  </a:rPr>
                  <a:t>Ostriker</a:t>
                </a:r>
                <a:r>
                  <a:rPr lang="en-US" sz="1600" b="1" dirty="0">
                    <a:solidFill>
                      <a:schemeClr val="bg1"/>
                    </a:solidFill>
                  </a:rPr>
                  <a:t> 1978; Bell 1978; Lee 1983): </a:t>
                </a:r>
                <a:endParaRPr lang="en-US" sz="1600" b="1" dirty="0"/>
              </a:p>
              <a:p>
                <a:pPr marL="0" indent="0" algn="ctr">
                  <a:buNone/>
                </a:pPr>
                <a14:m>
                  <m:oMath xmlns:m="http://schemas.openxmlformats.org/officeDocument/2006/math">
                    <m:f>
                      <m:fPr>
                        <m:type m:val="lin"/>
                        <m:ctrlPr>
                          <a:rPr lang="en-US" sz="2000" b="1" i="1">
                            <a:solidFill>
                              <a:srgbClr val="FF0000"/>
                            </a:solidFill>
                            <a:latin typeface="Cambria Math" panose="02040503050406030204" pitchFamily="18" charset="0"/>
                            <a:ea typeface="Cambria Math"/>
                          </a:rPr>
                        </m:ctrlPr>
                      </m:fPr>
                      <m:num>
                        <m:r>
                          <a:rPr lang="en-US" sz="2000" b="1" i="1">
                            <a:solidFill>
                              <a:srgbClr val="FF0000"/>
                            </a:solidFill>
                            <a:latin typeface="Cambria Math"/>
                            <a:ea typeface="Cambria Math"/>
                          </a:rPr>
                          <m:t>𝒅𝑱</m:t>
                        </m:r>
                      </m:num>
                      <m:den>
                        <m:r>
                          <a:rPr lang="en-US" sz="2000" b="1" i="1">
                            <a:solidFill>
                              <a:srgbClr val="FF0000"/>
                            </a:solidFill>
                            <a:latin typeface="Cambria Math"/>
                            <a:ea typeface="Cambria Math"/>
                          </a:rPr>
                          <m:t>𝒅𝑬</m:t>
                        </m:r>
                      </m:den>
                    </m:f>
                    <m:r>
                      <a:rPr lang="en-US" sz="2000" b="1" i="1">
                        <a:solidFill>
                          <a:srgbClr val="FF0000"/>
                        </a:solidFill>
                        <a:latin typeface="Cambria Math"/>
                        <a:ea typeface="Cambria Math"/>
                      </a:rPr>
                      <m:t>∝</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𝑬</m:t>
                        </m:r>
                      </m:e>
                      <m:sup>
                        <m:r>
                          <a:rPr lang="en-US" sz="2000" b="1" i="1">
                            <a:solidFill>
                              <a:srgbClr val="FF0000"/>
                            </a:solidFill>
                            <a:latin typeface="Cambria Math"/>
                          </a:rPr>
                          <m:t>−</m:t>
                        </m:r>
                        <m:r>
                          <a:rPr lang="en-US" sz="2000" b="1" i="1">
                            <a:solidFill>
                              <a:srgbClr val="FF0000"/>
                            </a:solidFill>
                            <a:latin typeface="Cambria Math"/>
                            <a:ea typeface="Cambria Math"/>
                          </a:rPr>
                          <m:t>𝜸</m:t>
                        </m:r>
                      </m:sup>
                    </m:sSup>
                  </m:oMath>
                </a14:m>
                <a:r>
                  <a:rPr lang="en-US" sz="2400" b="1" dirty="0">
                    <a:solidFill>
                      <a:srgbClr val="FF0000"/>
                    </a:solidFill>
                  </a:rPr>
                  <a:t>,</a:t>
                </a:r>
                <a:endParaRPr lang="en-US" sz="1600" b="1" dirty="0"/>
              </a:p>
              <a:p>
                <a:pPr marL="0" indent="0">
                  <a:buNone/>
                </a:pPr>
                <a:r>
                  <a:rPr lang="en-US" sz="1600" b="1" dirty="0">
                    <a:solidFill>
                      <a:schemeClr val="bg1"/>
                    </a:solidFill>
                  </a:rPr>
                  <a:t>which is independent of charge-to-mass ratio (Q/A), </a:t>
                </a:r>
                <a:r>
                  <a:rPr lang="el-GR" sz="1600" b="1" dirty="0">
                    <a:solidFill>
                      <a:schemeClr val="bg1"/>
                    </a:solidFill>
                    <a:latin typeface="Calibri" panose="020F0502020204030204" pitchFamily="34" charset="0"/>
                    <a:cs typeface="Calibri" panose="020F0502020204030204" pitchFamily="34" charset="0"/>
                  </a:rPr>
                  <a:t>γ</a:t>
                </a:r>
                <a:r>
                  <a:rPr lang="en-US" sz="1600" b="1" dirty="0">
                    <a:solidFill>
                      <a:schemeClr val="bg1"/>
                    </a:solidFill>
                    <a:latin typeface="Calibri" panose="020F0502020204030204" pitchFamily="34" charset="0"/>
                    <a:cs typeface="Calibri" panose="020F0502020204030204" pitchFamily="34" charset="0"/>
                  </a:rPr>
                  <a:t> = -(r+2)/(2r-2), r=compression ratio (downstream density/upstream density)</a:t>
                </a:r>
                <a:endParaRPr lang="en-US" sz="1600" b="1" dirty="0">
                  <a:solidFill>
                    <a:schemeClr val="bg1"/>
                  </a:solidFill>
                </a:endParaRPr>
              </a:p>
              <a:p>
                <a:pPr marL="0" indent="0">
                  <a:buNone/>
                </a:pPr>
                <a:r>
                  <a:rPr lang="en-US" sz="1600" b="1" dirty="0">
                    <a:solidFill>
                      <a:schemeClr val="bg1"/>
                    </a:solidFill>
                  </a:rPr>
                  <a:t>Particle escape, shock lifetime and size limit the maximum energy of particles</a:t>
                </a:r>
              </a:p>
              <a:p>
                <a:pPr marL="0" indent="0">
                  <a:buNone/>
                </a:pPr>
                <a:endParaRPr lang="en-US" sz="2000" b="1" dirty="0">
                  <a:solidFill>
                    <a:schemeClr val="bg1"/>
                  </a:solidFill>
                </a:endParaRPr>
              </a:p>
              <a:p>
                <a:pPr marL="0" indent="0">
                  <a:buNone/>
                </a:pPr>
                <a:r>
                  <a:rPr lang="en-US" sz="2000" b="1" dirty="0">
                    <a:solidFill>
                      <a:srgbClr val="C00000"/>
                    </a:solidFill>
                  </a:rPr>
                  <a:t>Shock drift acceleration (SDA)</a:t>
                </a:r>
                <a:r>
                  <a:rPr lang="en-US" sz="2000" dirty="0"/>
                  <a:t>:</a:t>
                </a:r>
              </a:p>
              <a:p>
                <a:pPr marL="457200" lvl="1" indent="0">
                  <a:buNone/>
                </a:pPr>
                <a:r>
                  <a:rPr lang="en-US" sz="1600" b="1" dirty="0">
                    <a:solidFill>
                      <a:schemeClr val="bg1"/>
                    </a:solidFill>
                  </a:rPr>
                  <a:t>Quasi-perpendicular shock (</a:t>
                </a:r>
                <a:r>
                  <a:rPr lang="el-GR" sz="1600" b="1" dirty="0">
                    <a:solidFill>
                      <a:schemeClr val="bg1"/>
                    </a:solidFill>
                  </a:rPr>
                  <a:t>θ</a:t>
                </a:r>
                <a:r>
                  <a:rPr lang="en-US" sz="1600" b="1" baseline="-25000" dirty="0">
                    <a:solidFill>
                      <a:schemeClr val="bg1"/>
                    </a:solidFill>
                  </a:rPr>
                  <a:t>BN</a:t>
                </a:r>
                <a:r>
                  <a:rPr lang="en-US" sz="1600" b="1" dirty="0">
                    <a:solidFill>
                      <a:schemeClr val="bg1"/>
                    </a:solidFill>
                  </a:rPr>
                  <a:t>≥45°)</a:t>
                </a:r>
              </a:p>
              <a:p>
                <a:pPr marL="457200" lvl="1" indent="0">
                  <a:buNone/>
                </a:pPr>
                <a:r>
                  <a:rPr lang="en-US" sz="1600" b="1" dirty="0">
                    <a:solidFill>
                      <a:schemeClr val="bg1"/>
                    </a:solidFill>
                  </a:rPr>
                  <a:t>Induced electric field E=-</a:t>
                </a:r>
                <a:r>
                  <a:rPr lang="en-US" sz="1600" b="1" dirty="0">
                    <a:solidFill>
                      <a:schemeClr val="bg1"/>
                    </a:solidFill>
                    <a:sym typeface="Symbol"/>
                  </a:rPr>
                  <a:t>V</a:t>
                </a:r>
                <a:r>
                  <a:rPr lang="en-US" sz="1600" b="1" dirty="0">
                    <a:solidFill>
                      <a:schemeClr val="bg1"/>
                    </a:solidFill>
                  </a:rPr>
                  <a:t>B at shock front</a:t>
                </a:r>
              </a:p>
              <a:p>
                <a:pPr marL="457200" lvl="1" indent="0">
                  <a:buNone/>
                </a:pPr>
                <a:r>
                  <a:rPr lang="en-US" sz="1600" b="1" dirty="0">
                    <a:solidFill>
                      <a:schemeClr val="bg1"/>
                    </a:solidFill>
                  </a:rPr>
                  <a:t>Fast acceleration rate</a:t>
                </a:r>
                <a:endParaRPr lang="en-US" b="1" dirty="0">
                  <a:solidFill>
                    <a:schemeClr val="bg1"/>
                  </a:solidFill>
                </a:endParaRPr>
              </a:p>
              <a:p>
                <a:pPr marL="457200" lvl="1" indent="0">
                  <a:buNone/>
                </a:pPr>
                <a:r>
                  <a:rPr lang="en-US" sz="1600" b="1" dirty="0">
                    <a:solidFill>
                      <a:schemeClr val="bg1"/>
                    </a:solidFill>
                  </a:rPr>
                  <a:t>Higher maximum energy</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307354" y="1074420"/>
                <a:ext cx="6470636" cy="5159375"/>
              </a:xfrm>
              <a:blipFill>
                <a:blip r:embed="rId3"/>
                <a:stretch>
                  <a:fillRect l="-847" t="-2007" r="-847"/>
                </a:stretch>
              </a:blipFill>
            </p:spPr>
            <p:txBody>
              <a:bodyPr/>
              <a:lstStyle/>
              <a:p>
                <a:r>
                  <a:rPr lang="en-US">
                    <a:noFill/>
                  </a:rPr>
                  <a:t> </a:t>
                </a:r>
              </a:p>
            </p:txBody>
          </p:sp>
        </mc:Fallback>
      </mc:AlternateContent>
      <p:sp>
        <p:nvSpPr>
          <p:cNvPr id="3" name="TextBox 2"/>
          <p:cNvSpPr txBox="1"/>
          <p:nvPr/>
        </p:nvSpPr>
        <p:spPr>
          <a:xfrm>
            <a:off x="307354" y="6233795"/>
            <a:ext cx="8271510" cy="338554"/>
          </a:xfrm>
          <a:prstGeom prst="rect">
            <a:avLst/>
          </a:prstGeom>
          <a:noFill/>
        </p:spPr>
        <p:txBody>
          <a:bodyPr wrap="square" rtlCol="0">
            <a:spAutoFit/>
          </a:bodyPr>
          <a:lstStyle/>
          <a:p>
            <a:r>
              <a:rPr lang="el-GR" sz="1600" b="1" i="1" dirty="0">
                <a:solidFill>
                  <a:srgbClr val="0070C0"/>
                </a:solidFill>
              </a:rPr>
              <a:t>θ</a:t>
            </a:r>
            <a:r>
              <a:rPr lang="en-US" sz="1600" b="1" i="1" baseline="-25000" dirty="0">
                <a:solidFill>
                  <a:srgbClr val="0070C0"/>
                </a:solidFill>
              </a:rPr>
              <a:t>BN</a:t>
            </a:r>
            <a:r>
              <a:rPr lang="en-US" sz="1600" b="1" i="1" dirty="0">
                <a:solidFill>
                  <a:srgbClr val="0070C0"/>
                </a:solidFill>
              </a:rPr>
              <a:t> is the angle between the shock normal and the direction of the upstream magnetic field</a:t>
            </a:r>
          </a:p>
        </p:txBody>
      </p:sp>
      <p:sp>
        <p:nvSpPr>
          <p:cNvPr id="9" name="Slide Number Placeholder 8">
            <a:extLst>
              <a:ext uri="{FF2B5EF4-FFF2-40B4-BE49-F238E27FC236}">
                <a16:creationId xmlns:a16="http://schemas.microsoft.com/office/drawing/2014/main" id="{AE655DDE-043D-FF09-CA90-8A25C991A113}"/>
              </a:ext>
            </a:extLst>
          </p:cNvPr>
          <p:cNvSpPr>
            <a:spLocks noGrp="1"/>
          </p:cNvSpPr>
          <p:nvPr>
            <p:ph type="sldNum" sz="quarter" idx="12"/>
          </p:nvPr>
        </p:nvSpPr>
        <p:spPr/>
        <p:txBody>
          <a:bodyPr/>
          <a:lstStyle/>
          <a:p>
            <a:fld id="{F3FBA121-8EF8-4107-B595-DD28933C7F97}" type="slidenum">
              <a:rPr lang="en-US" smtClean="0"/>
              <a:t>13</a:t>
            </a:fld>
            <a:endParaRPr lang="en-US"/>
          </a:p>
        </p:txBody>
      </p:sp>
      <p:pic>
        <p:nvPicPr>
          <p:cNvPr id="15" name="Picture 14" descr="Diagram&#10;&#10;Description automatically generated">
            <a:extLst>
              <a:ext uri="{FF2B5EF4-FFF2-40B4-BE49-F238E27FC236}">
                <a16:creationId xmlns:a16="http://schemas.microsoft.com/office/drawing/2014/main" id="{F0D1A475-C1F6-545C-A625-0BA99370B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258" y="1180415"/>
            <a:ext cx="4896102" cy="1936850"/>
          </a:xfrm>
          <a:prstGeom prst="rect">
            <a:avLst/>
          </a:prstGeom>
        </p:spPr>
      </p:pic>
      <p:pic>
        <p:nvPicPr>
          <p:cNvPr id="17" name="Picture 16" descr="Diagram&#10;&#10;Description automatically generated">
            <a:extLst>
              <a:ext uri="{FF2B5EF4-FFF2-40B4-BE49-F238E27FC236}">
                <a16:creationId xmlns:a16="http://schemas.microsoft.com/office/drawing/2014/main" id="{78374B1B-4590-2C5C-B4F3-F686146E1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693" y="3535815"/>
            <a:ext cx="4927853" cy="2463927"/>
          </a:xfrm>
          <a:prstGeom prst="rect">
            <a:avLst/>
          </a:prstGeom>
        </p:spPr>
      </p:pic>
      <p:sp>
        <p:nvSpPr>
          <p:cNvPr id="18" name="TextBox 17">
            <a:extLst>
              <a:ext uri="{FF2B5EF4-FFF2-40B4-BE49-F238E27FC236}">
                <a16:creationId xmlns:a16="http://schemas.microsoft.com/office/drawing/2014/main" id="{05153CC8-3F97-9FB6-68CD-3389032F3220}"/>
              </a:ext>
            </a:extLst>
          </p:cNvPr>
          <p:cNvSpPr txBox="1"/>
          <p:nvPr/>
        </p:nvSpPr>
        <p:spPr>
          <a:xfrm>
            <a:off x="9465296" y="3141874"/>
            <a:ext cx="241935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Giacalone</a:t>
            </a:r>
            <a:r>
              <a:rPr lang="en-US" dirty="0"/>
              <a:t> &amp;  </a:t>
            </a:r>
            <a:r>
              <a:rPr lang="en-US" dirty="0" err="1"/>
              <a:t>K</a:t>
            </a:r>
            <a:r>
              <a:rPr lang="en-US" dirty="0" err="1">
                <a:latin typeface="Calibri" panose="020F0502020204030204" pitchFamily="34" charset="0"/>
                <a:cs typeface="Calibri" panose="020F0502020204030204" pitchFamily="34" charset="0"/>
              </a:rPr>
              <a:t>ó</a:t>
            </a:r>
            <a:r>
              <a:rPr lang="en-US" dirty="0" err="1"/>
              <a:t>ta</a:t>
            </a:r>
            <a:r>
              <a:rPr lang="en-US" dirty="0"/>
              <a:t> 2006</a:t>
            </a:r>
          </a:p>
        </p:txBody>
      </p:sp>
    </p:spTree>
    <p:extLst>
      <p:ext uri="{BB962C8B-B14F-4D97-AF65-F5344CB8AC3E}">
        <p14:creationId xmlns:p14="http://schemas.microsoft.com/office/powerpoint/2010/main" val="4053712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2" y="203911"/>
            <a:ext cx="10515600" cy="1325563"/>
          </a:xfrm>
        </p:spPr>
        <p:txBody>
          <a:bodyPr/>
          <a:lstStyle/>
          <a:p>
            <a:pPr algn="ctr"/>
            <a:r>
              <a:rPr lang="en-US" dirty="0">
                <a:solidFill>
                  <a:schemeClr val="bg1"/>
                </a:solidFill>
              </a:rPr>
              <a:t>Speed Hierarchy of CME Populations</a:t>
            </a:r>
          </a:p>
        </p:txBody>
      </p:sp>
      <p:sp>
        <p:nvSpPr>
          <p:cNvPr id="3" name="Content Placeholder 2"/>
          <p:cNvSpPr>
            <a:spLocks noGrp="1"/>
          </p:cNvSpPr>
          <p:nvPr>
            <p:ph sz="half" idx="1"/>
          </p:nvPr>
        </p:nvSpPr>
        <p:spPr>
          <a:xfrm>
            <a:off x="127589" y="2567745"/>
            <a:ext cx="5794746" cy="1525789"/>
          </a:xfrm>
        </p:spPr>
        <p:txBody>
          <a:bodyPr>
            <a:noAutofit/>
          </a:bodyPr>
          <a:lstStyle/>
          <a:p>
            <a:pPr marL="0" indent="0">
              <a:spcBef>
                <a:spcPts val="0"/>
              </a:spcBef>
              <a:spcAft>
                <a:spcPts val="1200"/>
              </a:spcAft>
              <a:buNone/>
            </a:pPr>
            <a:r>
              <a:rPr lang="en-US" sz="2000" b="1" dirty="0">
                <a:solidFill>
                  <a:schemeClr val="bg1"/>
                </a:solidFill>
              </a:rPr>
              <a:t>CMEs associated with regular large SEP events and GLEs have the highest average speed compared to all other CME categories, such as those associated with geomagnetic storms (GM), halo-CMEs, decameter-</a:t>
            </a:r>
            <a:r>
              <a:rPr lang="en-US" sz="2000" b="1" dirty="0" err="1">
                <a:solidFill>
                  <a:schemeClr val="bg1"/>
                </a:solidFill>
              </a:rPr>
              <a:t>hectometric</a:t>
            </a:r>
            <a:r>
              <a:rPr lang="en-US" sz="2000" b="1" dirty="0">
                <a:solidFill>
                  <a:schemeClr val="bg1"/>
                </a:solidFill>
              </a:rPr>
              <a:t> type II radio bursts (DH)</a:t>
            </a:r>
          </a:p>
        </p:txBody>
      </p:sp>
      <p:pic>
        <p:nvPicPr>
          <p:cNvPr id="8" name="Picture 7" descr="A picture containing chart&#10;&#10;Description automatically generated">
            <a:extLst>
              <a:ext uri="{FF2B5EF4-FFF2-40B4-BE49-F238E27FC236}">
                <a16:creationId xmlns:a16="http://schemas.microsoft.com/office/drawing/2014/main" id="{4F29D243-9B0E-E89A-E9A0-E6CFE757A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379" y="1617471"/>
            <a:ext cx="4483397" cy="4733741"/>
          </a:xfrm>
          <a:prstGeom prst="rect">
            <a:avLst/>
          </a:prstGeom>
        </p:spPr>
      </p:pic>
      <p:sp>
        <p:nvSpPr>
          <p:cNvPr id="10" name="TextBox 9">
            <a:extLst>
              <a:ext uri="{FF2B5EF4-FFF2-40B4-BE49-F238E27FC236}">
                <a16:creationId xmlns:a16="http://schemas.microsoft.com/office/drawing/2014/main" id="{066F3235-3488-A4ED-6A99-F3C28679AA07}"/>
              </a:ext>
            </a:extLst>
          </p:cNvPr>
          <p:cNvSpPr txBox="1"/>
          <p:nvPr/>
        </p:nvSpPr>
        <p:spPr>
          <a:xfrm>
            <a:off x="7852163" y="6351212"/>
            <a:ext cx="2693562"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Gopalswamy 2018</a:t>
            </a:r>
          </a:p>
        </p:txBody>
      </p:sp>
      <p:sp>
        <p:nvSpPr>
          <p:cNvPr id="5" name="Slide Number Placeholder 4">
            <a:extLst>
              <a:ext uri="{FF2B5EF4-FFF2-40B4-BE49-F238E27FC236}">
                <a16:creationId xmlns:a16="http://schemas.microsoft.com/office/drawing/2014/main" id="{E1DFEB9E-D073-DE3D-8499-30AD4B663A48}"/>
              </a:ext>
            </a:extLst>
          </p:cNvPr>
          <p:cNvSpPr>
            <a:spLocks noGrp="1"/>
          </p:cNvSpPr>
          <p:nvPr>
            <p:ph type="sldNum" sz="quarter" idx="12"/>
          </p:nvPr>
        </p:nvSpPr>
        <p:spPr/>
        <p:txBody>
          <a:bodyPr/>
          <a:lstStyle/>
          <a:p>
            <a:fld id="{F3FBA121-8EF8-4107-B595-DD28933C7F97}" type="slidenum">
              <a:rPr lang="en-US" smtClean="0"/>
              <a:t>14</a:t>
            </a:fld>
            <a:endParaRPr lang="en-US"/>
          </a:p>
        </p:txBody>
      </p:sp>
    </p:spTree>
    <p:extLst>
      <p:ext uri="{BB962C8B-B14F-4D97-AF65-F5344CB8AC3E}">
        <p14:creationId xmlns:p14="http://schemas.microsoft.com/office/powerpoint/2010/main" val="1373862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Interplanetary (IP) Transport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During propagation from the source to observer particles experience:</a:t>
            </a:r>
          </a:p>
          <a:p>
            <a:pPr marL="514350" indent="-514350">
              <a:buFont typeface="+mj-lt"/>
              <a:buAutoNum type="arabicPeriod"/>
            </a:pPr>
            <a:r>
              <a:rPr lang="en-US" dirty="0"/>
              <a:t>convection with solar wind (low-energy particles)</a:t>
            </a:r>
          </a:p>
          <a:p>
            <a:pPr marL="514350" indent="-514350">
              <a:buFont typeface="+mj-lt"/>
              <a:buAutoNum type="arabicPeriod"/>
            </a:pPr>
            <a:r>
              <a:rPr lang="en-US" dirty="0"/>
              <a:t>interactions with the turbulent IP magnetic field (pitch angle scattering)</a:t>
            </a:r>
          </a:p>
          <a:p>
            <a:pPr marL="514350" indent="-514350">
              <a:buFont typeface="+mj-lt"/>
              <a:buAutoNum type="arabicPeriod"/>
            </a:pPr>
            <a:r>
              <a:rPr lang="en-US" dirty="0"/>
              <a:t>focusing in large-scale magnetic field (diverting Archimedean spiral field)</a:t>
            </a:r>
          </a:p>
          <a:p>
            <a:pPr marL="514350" indent="-514350">
              <a:buFont typeface="+mj-lt"/>
              <a:buAutoNum type="arabicPeriod"/>
            </a:pPr>
            <a:r>
              <a:rPr lang="en-US" dirty="0"/>
              <a:t>Adiabatic energy change</a:t>
            </a:r>
          </a:p>
          <a:p>
            <a:pPr marL="0" indent="0">
              <a:buNone/>
            </a:pPr>
            <a:r>
              <a:rPr lang="en-US" dirty="0"/>
              <a:t>Transport effects change observed in-situ distributions of accelerated particles</a:t>
            </a:r>
          </a:p>
          <a:p>
            <a:pPr marL="0" indent="0">
              <a:buNone/>
            </a:pPr>
            <a:r>
              <a:rPr lang="en-US" dirty="0"/>
              <a:t>    Harder to resolve original acceleration processes</a:t>
            </a:r>
          </a:p>
          <a:p>
            <a:endParaRPr lang="en-US" dirty="0"/>
          </a:p>
          <a:p>
            <a:endParaRPr lang="en-US" dirty="0"/>
          </a:p>
        </p:txBody>
      </p:sp>
      <p:cxnSp>
        <p:nvCxnSpPr>
          <p:cNvPr id="7" name="Straight Arrow Connector 6"/>
          <p:cNvCxnSpPr/>
          <p:nvPr/>
        </p:nvCxnSpPr>
        <p:spPr>
          <a:xfrm>
            <a:off x="838200" y="5652976"/>
            <a:ext cx="533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7779216-51D9-A2B2-D9DD-F1019EA81B46}"/>
              </a:ext>
            </a:extLst>
          </p:cNvPr>
          <p:cNvSpPr>
            <a:spLocks noGrp="1"/>
          </p:cNvSpPr>
          <p:nvPr>
            <p:ph type="sldNum" sz="quarter" idx="12"/>
          </p:nvPr>
        </p:nvSpPr>
        <p:spPr/>
        <p:txBody>
          <a:bodyPr/>
          <a:lstStyle/>
          <a:p>
            <a:fld id="{F3FBA121-8EF8-4107-B595-DD28933C7F97}" type="slidenum">
              <a:rPr lang="en-US" smtClean="0"/>
              <a:t>15</a:t>
            </a:fld>
            <a:endParaRPr lang="en-US"/>
          </a:p>
        </p:txBody>
      </p:sp>
    </p:spTree>
    <p:extLst>
      <p:ext uri="{BB962C8B-B14F-4D97-AF65-F5344CB8AC3E}">
        <p14:creationId xmlns:p14="http://schemas.microsoft.com/office/powerpoint/2010/main" val="1433898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241" y="-150034"/>
            <a:ext cx="9711517" cy="1325563"/>
          </a:xfrm>
        </p:spPr>
        <p:txBody>
          <a:bodyPr/>
          <a:lstStyle/>
          <a:p>
            <a:pPr algn="ctr"/>
            <a:r>
              <a:rPr lang="en-US" dirty="0"/>
              <a:t>Basic Transport Equations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97958" y="1175529"/>
                <a:ext cx="9976884" cy="4800600"/>
              </a:xfrm>
            </p:spPr>
            <p:txBody>
              <a:bodyPr>
                <a:normAutofit fontScale="85000" lnSpcReduction="10000"/>
              </a:bodyPr>
              <a:lstStyle/>
              <a:p>
                <a:pPr marL="0" indent="0">
                  <a:buNone/>
                </a:pPr>
                <a:r>
                  <a:rPr lang="en-US" dirty="0"/>
                  <a:t>Parker (1965) diffusion-convection equation:</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a:rPr>
                            <m:t>𝜕</m:t>
                          </m:r>
                          <m:r>
                            <a:rPr lang="en-US">
                              <a:latin typeface="Cambria Math"/>
                            </a:rPr>
                            <m:t>𝐹</m:t>
                          </m:r>
                        </m:num>
                        <m:den>
                          <m:r>
                            <a:rPr lang="en-US">
                              <a:latin typeface="Cambria Math"/>
                            </a:rPr>
                            <m:t>𝜕</m:t>
                          </m:r>
                          <m:r>
                            <a:rPr lang="en-US">
                              <a:latin typeface="Cambria Math"/>
                            </a:rPr>
                            <m:t>𝑡</m:t>
                          </m:r>
                        </m:den>
                      </m:f>
                      <m:r>
                        <a:rPr lang="en-US">
                          <a:latin typeface="Cambria Math"/>
                        </a:rPr>
                        <m:t>−</m:t>
                      </m:r>
                      <m:r>
                        <a:rPr lang="en-US">
                          <a:latin typeface="Cambria Math"/>
                        </a:rPr>
                        <m:t>𝛻</m:t>
                      </m:r>
                      <m:r>
                        <a:rPr lang="en-US">
                          <a:latin typeface="Cambria Math"/>
                        </a:rPr>
                        <m:t>∙</m:t>
                      </m:r>
                      <m:d>
                        <m:dPr>
                          <m:ctrlPr>
                            <a:rPr lang="en-US" i="1">
                              <a:latin typeface="Cambria Math" panose="02040503050406030204" pitchFamily="18" charset="0"/>
                            </a:rPr>
                          </m:ctrlPr>
                        </m:dPr>
                        <m:e>
                          <m:r>
                            <a:rPr lang="en-US">
                              <a:latin typeface="Cambria Math"/>
                            </a:rPr>
                            <m:t>𝐾</m:t>
                          </m:r>
                          <m:r>
                            <a:rPr lang="en-US">
                              <a:latin typeface="Cambria Math"/>
                            </a:rPr>
                            <m:t>∙</m:t>
                          </m:r>
                          <m:r>
                            <a:rPr lang="en-US">
                              <a:latin typeface="Cambria Math"/>
                            </a:rPr>
                            <m:t>𝛻</m:t>
                          </m:r>
                          <m:r>
                            <a:rPr lang="en-US">
                              <a:latin typeface="Cambria Math"/>
                            </a:rPr>
                            <m:t>𝐹</m:t>
                          </m:r>
                        </m:e>
                      </m:d>
                      <m:r>
                        <a:rPr lang="en-US">
                          <a:latin typeface="Cambria Math"/>
                        </a:rPr>
                        <m:t>+</m:t>
                      </m:r>
                      <m:d>
                        <m:dPr>
                          <m:ctrlPr>
                            <a:rPr lang="en-US" i="1">
                              <a:latin typeface="Cambria Math" panose="02040503050406030204" pitchFamily="18" charset="0"/>
                            </a:rPr>
                          </m:ctrlPr>
                        </m:dPr>
                        <m:e>
                          <m:r>
                            <m:rPr>
                              <m:sty m:val="p"/>
                            </m:rPr>
                            <a:rPr lang="en-US">
                              <a:latin typeface="Cambria Math"/>
                            </a:rPr>
                            <m:t>V</m:t>
                          </m:r>
                          <m:r>
                            <a:rPr lang="en-US">
                              <a:latin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𝐷</m:t>
                              </m:r>
                            </m:sub>
                          </m:sSub>
                        </m:e>
                      </m:d>
                      <m:r>
                        <a:rPr lang="en-US">
                          <a:latin typeface="Cambria Math"/>
                        </a:rPr>
                        <m:t>∙</m:t>
                      </m:r>
                      <m:r>
                        <a:rPr lang="en-US">
                          <a:latin typeface="Cambria Math"/>
                        </a:rPr>
                        <m:t>𝛻</m:t>
                      </m:r>
                      <m:r>
                        <a:rPr lang="en-US">
                          <a:latin typeface="Cambria Math"/>
                        </a:rPr>
                        <m:t>𝐹</m:t>
                      </m:r>
                      <m:r>
                        <a:rPr lang="en-US" i="1">
                          <a:latin typeface="Cambria Math"/>
                        </a:rPr>
                        <m:t>−</m:t>
                      </m:r>
                      <m:f>
                        <m:fPr>
                          <m:ctrlPr>
                            <a:rPr lang="en-US" i="1">
                              <a:latin typeface="Cambria Math" panose="02040503050406030204" pitchFamily="18" charset="0"/>
                            </a:rPr>
                          </m:ctrlPr>
                        </m:fPr>
                        <m:num>
                          <m:r>
                            <a:rPr lang="en-US">
                              <a:latin typeface="Cambria Math"/>
                            </a:rPr>
                            <m:t>1</m:t>
                          </m:r>
                        </m:num>
                        <m:den>
                          <m:r>
                            <a:rPr lang="en-US">
                              <a:latin typeface="Cambria Math"/>
                            </a:rPr>
                            <m:t>3</m:t>
                          </m:r>
                        </m:den>
                      </m:f>
                      <m:d>
                        <m:dPr>
                          <m:ctrlPr>
                            <a:rPr lang="en-US" i="1">
                              <a:latin typeface="Cambria Math" panose="02040503050406030204" pitchFamily="18" charset="0"/>
                            </a:rPr>
                          </m:ctrlPr>
                        </m:dPr>
                        <m:e>
                          <m:r>
                            <a:rPr lang="en-US">
                              <a:latin typeface="Cambria Math"/>
                            </a:rPr>
                            <m:t>𝛻</m:t>
                          </m:r>
                          <m:r>
                            <a:rPr lang="en-US">
                              <a:latin typeface="Cambria Math"/>
                            </a:rPr>
                            <m:t>∙</m:t>
                          </m:r>
                          <m:r>
                            <a:rPr lang="en-US" i="1">
                              <a:latin typeface="Cambria Math"/>
                            </a:rPr>
                            <m:t>𝑉</m:t>
                          </m:r>
                        </m:e>
                      </m:d>
                      <m:r>
                        <a:rPr lang="en-US">
                          <a:latin typeface="Cambria Math"/>
                        </a:rPr>
                        <m:t>𝑝</m:t>
                      </m:r>
                      <m:f>
                        <m:fPr>
                          <m:ctrlPr>
                            <a:rPr lang="en-US" i="1">
                              <a:latin typeface="Cambria Math" panose="02040503050406030204" pitchFamily="18" charset="0"/>
                            </a:rPr>
                          </m:ctrlPr>
                        </m:fPr>
                        <m:num>
                          <m:r>
                            <a:rPr lang="en-US">
                              <a:latin typeface="Cambria Math"/>
                            </a:rPr>
                            <m:t>𝜕</m:t>
                          </m:r>
                          <m:r>
                            <a:rPr lang="en-US">
                              <a:latin typeface="Cambria Math"/>
                            </a:rPr>
                            <m:t>𝐹</m:t>
                          </m:r>
                        </m:num>
                        <m:den>
                          <m:r>
                            <a:rPr lang="en-US">
                              <a:latin typeface="Cambria Math"/>
                            </a:rPr>
                            <m:t>𝜕</m:t>
                          </m:r>
                          <m:r>
                            <a:rPr lang="en-US">
                              <a:latin typeface="Cambria Math"/>
                            </a:rPr>
                            <m:t>𝑝</m:t>
                          </m:r>
                        </m:den>
                      </m:f>
                      <m:r>
                        <a:rPr lang="en-US" i="1">
                          <a:latin typeface="Cambria Math"/>
                        </a:rPr>
                        <m:t>−</m:t>
                      </m:r>
                      <m:f>
                        <m:fPr>
                          <m:ctrlPr>
                            <a:rPr lang="en-US" i="1">
                              <a:latin typeface="Cambria Math" panose="02040503050406030204" pitchFamily="18" charset="0"/>
                            </a:rPr>
                          </m:ctrlPr>
                        </m:fPr>
                        <m:num>
                          <m:r>
                            <a:rPr lang="en-US" i="1">
                              <a:latin typeface="Cambria Math"/>
                            </a:rPr>
                            <m:t>1</m:t>
                          </m:r>
                        </m:num>
                        <m:den>
                          <m:sSup>
                            <m:sSupPr>
                              <m:ctrlPr>
                                <a:rPr lang="en-US" i="1">
                                  <a:latin typeface="Cambria Math" panose="02040503050406030204" pitchFamily="18" charset="0"/>
                                </a:rPr>
                              </m:ctrlPr>
                            </m:sSupPr>
                            <m:e>
                              <m:r>
                                <a:rPr lang="en-US" i="1">
                                  <a:latin typeface="Cambria Math"/>
                                </a:rPr>
                                <m:t>𝑝</m:t>
                              </m:r>
                            </m:e>
                            <m:sup>
                              <m:r>
                                <a:rPr lang="en-US" i="1">
                                  <a:latin typeface="Cambria Math"/>
                                </a:rPr>
                                <m:t>2</m:t>
                              </m:r>
                            </m:sup>
                          </m:sSup>
                        </m:den>
                      </m:f>
                      <m:f>
                        <m:fPr>
                          <m:ctrlPr>
                            <a:rPr lang="en-US" i="1">
                              <a:latin typeface="Cambria Math" panose="02040503050406030204" pitchFamily="18" charset="0"/>
                            </a:rPr>
                          </m:ctrlPr>
                        </m:fPr>
                        <m:num>
                          <m:r>
                            <a:rPr lang="en-US" i="1">
                              <a:latin typeface="Cambria Math"/>
                            </a:rPr>
                            <m:t>𝜕</m:t>
                          </m:r>
                        </m:num>
                        <m:den>
                          <m:r>
                            <a:rPr lang="en-US" i="1">
                              <a:latin typeface="Cambria Math"/>
                            </a:rPr>
                            <m:t>𝜕</m:t>
                          </m:r>
                          <m:r>
                            <a:rPr lang="en-US" i="1">
                              <a:latin typeface="Cambria Math"/>
                            </a:rPr>
                            <m:t>𝑝</m:t>
                          </m:r>
                        </m:den>
                      </m:f>
                      <m:r>
                        <a:rPr lang="en-US" i="1">
                          <a:latin typeface="Cambria Math"/>
                        </a:rPr>
                        <m:t>(</m:t>
                      </m:r>
                      <m:sSup>
                        <m:sSupPr>
                          <m:ctrlPr>
                            <a:rPr lang="en-US" i="1">
                              <a:latin typeface="Cambria Math" panose="02040503050406030204" pitchFamily="18" charset="0"/>
                            </a:rPr>
                          </m:ctrlPr>
                        </m:sSupPr>
                        <m:e>
                          <m:r>
                            <a:rPr lang="en-US" i="1">
                              <a:latin typeface="Cambria Math"/>
                            </a:rPr>
                            <m:t>𝑝</m:t>
                          </m:r>
                        </m:e>
                        <m:sup>
                          <m:r>
                            <a:rPr lang="en-US" i="1">
                              <a:latin typeface="Cambria Math"/>
                            </a:rPr>
                            <m:t>2</m:t>
                          </m:r>
                        </m:sup>
                      </m:sSup>
                      <m:r>
                        <a:rPr lang="en-US" i="1">
                          <a:latin typeface="Cambria Math"/>
                        </a:rPr>
                        <m:t>𝐷</m:t>
                      </m:r>
                      <m:f>
                        <m:fPr>
                          <m:ctrlPr>
                            <a:rPr lang="en-US" i="1">
                              <a:latin typeface="Cambria Math" panose="02040503050406030204" pitchFamily="18" charset="0"/>
                            </a:rPr>
                          </m:ctrlPr>
                        </m:fPr>
                        <m:num>
                          <m:r>
                            <a:rPr lang="en-US" i="1">
                              <a:latin typeface="Cambria Math"/>
                            </a:rPr>
                            <m:t>𝜕</m:t>
                          </m:r>
                          <m:r>
                            <a:rPr lang="en-US" i="1">
                              <a:latin typeface="Cambria Math"/>
                            </a:rPr>
                            <m:t>𝐹</m:t>
                          </m:r>
                        </m:num>
                        <m:den>
                          <m:r>
                            <a:rPr lang="en-US" i="1">
                              <a:latin typeface="Cambria Math"/>
                            </a:rPr>
                            <m:t>𝜕</m:t>
                          </m:r>
                          <m:r>
                            <a:rPr lang="en-US" i="1">
                              <a:latin typeface="Cambria Math"/>
                            </a:rPr>
                            <m:t>𝑝</m:t>
                          </m:r>
                        </m:den>
                      </m:f>
                      <m:r>
                        <a:rPr lang="en-US" i="1">
                          <a:latin typeface="Cambria Math"/>
                        </a:rPr>
                        <m:t>)</m:t>
                      </m:r>
                      <m:r>
                        <a:rPr lang="en-US">
                          <a:latin typeface="Cambria Math"/>
                        </a:rPr>
                        <m:t>=</m:t>
                      </m:r>
                      <m:r>
                        <a:rPr lang="en-US">
                          <a:latin typeface="Cambria Math"/>
                        </a:rPr>
                        <m:t>𝑄</m:t>
                      </m:r>
                    </m:oMath>
                  </m:oMathPara>
                </a14:m>
                <a:endParaRPr lang="en-US" dirty="0"/>
              </a:p>
              <a:p>
                <a:pPr marL="400050" lvl="1" indent="0">
                  <a:buNone/>
                </a:pPr>
                <a:endParaRPr lang="en-US" dirty="0"/>
              </a:p>
              <a:p>
                <a:pPr marL="400050" lvl="1" indent="0">
                  <a:buNone/>
                </a:pPr>
                <a:endParaRPr lang="en-US" dirty="0"/>
              </a:p>
              <a:p>
                <a:pPr marL="400050" lvl="1" indent="0">
                  <a:buNone/>
                </a:pPr>
                <a:r>
                  <a:rPr lang="en-US" dirty="0"/>
                  <a:t>assumes that omnidirectional distribution </a:t>
                </a:r>
                <a:r>
                  <a:rPr lang="en-US" i="1" dirty="0"/>
                  <a:t>F(</a:t>
                </a:r>
                <a:r>
                  <a:rPr lang="en-US" i="1" dirty="0" err="1"/>
                  <a:t>p,</a:t>
                </a:r>
                <a:r>
                  <a:rPr lang="en-US" b="1" i="1" dirty="0" err="1"/>
                  <a:t>x</a:t>
                </a:r>
                <a:r>
                  <a:rPr lang="en-US" i="1" dirty="0" err="1"/>
                  <a:t>,t</a:t>
                </a:r>
                <a:r>
                  <a:rPr lang="en-US" i="1" dirty="0"/>
                  <a:t>)</a:t>
                </a:r>
                <a:r>
                  <a:rPr lang="en-US" dirty="0"/>
                  <a:t> is nearly </a:t>
                </a:r>
                <a:r>
                  <a:rPr lang="en-US" dirty="0">
                    <a:solidFill>
                      <a:srgbClr val="FF0000"/>
                    </a:solidFill>
                  </a:rPr>
                  <a:t>isotropic.</a:t>
                </a:r>
              </a:p>
              <a:p>
                <a:pPr marL="400050" lvl="1" indent="0">
                  <a:buNone/>
                </a:pPr>
                <a:endParaRPr lang="en-US" dirty="0"/>
              </a:p>
              <a:p>
                <a:pPr marL="0" indent="0">
                  <a:buNone/>
                </a:pPr>
                <a:r>
                  <a:rPr lang="en-US" dirty="0"/>
                  <a:t>Focused transport equation (</a:t>
                </a:r>
                <a:r>
                  <a:rPr lang="en-US" dirty="0" err="1"/>
                  <a:t>Roelof</a:t>
                </a:r>
                <a:r>
                  <a:rPr lang="en-US" dirty="0"/>
                  <a:t> 1969):</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a:rPr>
                            <m:t>𝜕</m:t>
                          </m:r>
                          <m:r>
                            <a:rPr lang="en-US">
                              <a:latin typeface="Cambria Math"/>
                            </a:rPr>
                            <m:t>𝐹</m:t>
                          </m:r>
                        </m:num>
                        <m:den>
                          <m:r>
                            <a:rPr lang="en-US">
                              <a:latin typeface="Cambria Math"/>
                            </a:rPr>
                            <m:t>𝜕</m:t>
                          </m:r>
                          <m:r>
                            <a:rPr lang="en-US">
                              <a:latin typeface="Cambria Math"/>
                            </a:rPr>
                            <m:t>𝑡</m:t>
                          </m:r>
                        </m:den>
                      </m:f>
                      <m:r>
                        <a:rPr lang="en-US" b="0" i="0" smtClean="0">
                          <a:latin typeface="Cambria Math"/>
                        </a:rPr>
                        <m:t>+</m:t>
                      </m:r>
                      <m:r>
                        <a:rPr lang="en-US">
                          <a:latin typeface="Cambria Math"/>
                        </a:rPr>
                        <m:t>𝜇</m:t>
                      </m:r>
                      <m:r>
                        <a:rPr lang="en-US">
                          <a:latin typeface="Cambria Math"/>
                        </a:rPr>
                        <m:t>𝑣</m:t>
                      </m:r>
                      <m:f>
                        <m:fPr>
                          <m:ctrlPr>
                            <a:rPr lang="en-US" i="1">
                              <a:latin typeface="Cambria Math" panose="02040503050406030204" pitchFamily="18" charset="0"/>
                            </a:rPr>
                          </m:ctrlPr>
                        </m:fPr>
                        <m:num>
                          <m:r>
                            <a:rPr lang="en-US">
                              <a:latin typeface="Cambria Math"/>
                            </a:rPr>
                            <m:t>𝜕</m:t>
                          </m:r>
                          <m:r>
                            <a:rPr lang="en-US">
                              <a:latin typeface="Cambria Math"/>
                            </a:rPr>
                            <m:t>𝐹</m:t>
                          </m:r>
                        </m:num>
                        <m:den>
                          <m:r>
                            <a:rPr lang="en-US">
                              <a:latin typeface="Cambria Math"/>
                            </a:rPr>
                            <m:t>𝜕</m:t>
                          </m:r>
                          <m:r>
                            <a:rPr lang="en-US">
                              <a:latin typeface="Cambria Math"/>
                            </a:rPr>
                            <m:t>𝑠</m:t>
                          </m:r>
                        </m:den>
                      </m:f>
                      <m:r>
                        <a:rPr lang="en-US">
                          <a:latin typeface="Cambria Math"/>
                        </a:rPr>
                        <m:t>+</m:t>
                      </m:r>
                      <m:f>
                        <m:fPr>
                          <m:ctrlPr>
                            <a:rPr lang="en-US" i="1">
                              <a:latin typeface="Cambria Math" panose="02040503050406030204" pitchFamily="18" charset="0"/>
                            </a:rPr>
                          </m:ctrlPr>
                        </m:fPr>
                        <m:num>
                          <m:r>
                            <a:rPr lang="en-US">
                              <a:latin typeface="Cambria Math"/>
                            </a:rPr>
                            <m:t>1−</m:t>
                          </m:r>
                          <m:sSup>
                            <m:sSupPr>
                              <m:ctrlPr>
                                <a:rPr lang="en-US" i="1">
                                  <a:latin typeface="Cambria Math" panose="02040503050406030204" pitchFamily="18" charset="0"/>
                                </a:rPr>
                              </m:ctrlPr>
                            </m:sSupPr>
                            <m:e>
                              <m:r>
                                <a:rPr lang="en-US">
                                  <a:latin typeface="Cambria Math"/>
                                </a:rPr>
                                <m:t>𝜇</m:t>
                              </m:r>
                            </m:e>
                            <m:sup>
                              <m:r>
                                <a:rPr lang="en-US">
                                  <a:latin typeface="Cambria Math"/>
                                </a:rPr>
                                <m:t>2</m:t>
                              </m:r>
                            </m:sup>
                          </m:sSup>
                        </m:num>
                        <m:den>
                          <m:r>
                            <a:rPr lang="en-US">
                              <a:latin typeface="Cambria Math"/>
                            </a:rPr>
                            <m:t>2</m:t>
                          </m:r>
                          <m:r>
                            <a:rPr lang="en-US">
                              <a:latin typeface="Cambria Math"/>
                            </a:rPr>
                            <m:t>𝜗</m:t>
                          </m:r>
                        </m:den>
                      </m:f>
                      <m:r>
                        <a:rPr lang="en-US">
                          <a:latin typeface="Cambria Math"/>
                        </a:rPr>
                        <m:t>𝑣</m:t>
                      </m:r>
                      <m:f>
                        <m:fPr>
                          <m:ctrlPr>
                            <a:rPr lang="en-US" i="1">
                              <a:latin typeface="Cambria Math" panose="02040503050406030204" pitchFamily="18" charset="0"/>
                            </a:rPr>
                          </m:ctrlPr>
                        </m:fPr>
                        <m:num>
                          <m:r>
                            <a:rPr lang="en-US">
                              <a:latin typeface="Cambria Math"/>
                            </a:rPr>
                            <m:t>𝜕</m:t>
                          </m:r>
                          <m:r>
                            <a:rPr lang="en-US">
                              <a:latin typeface="Cambria Math"/>
                            </a:rPr>
                            <m:t>𝐹</m:t>
                          </m:r>
                        </m:num>
                        <m:den>
                          <m:r>
                            <a:rPr lang="en-US">
                              <a:latin typeface="Cambria Math"/>
                            </a:rPr>
                            <m:t>𝜕𝜇</m:t>
                          </m:r>
                        </m:den>
                      </m:f>
                      <m:r>
                        <a:rPr lang="en-US">
                          <a:latin typeface="Cambria Math"/>
                        </a:rPr>
                        <m:t>−</m:t>
                      </m:r>
                      <m:f>
                        <m:fPr>
                          <m:ctrlPr>
                            <a:rPr lang="en-US" i="1">
                              <a:latin typeface="Cambria Math" panose="02040503050406030204" pitchFamily="18" charset="0"/>
                            </a:rPr>
                          </m:ctrlPr>
                        </m:fPr>
                        <m:num>
                          <m:r>
                            <a:rPr lang="en-US" i="1">
                              <a:latin typeface="Cambria Math"/>
                              <a:ea typeface="Cambria Math"/>
                            </a:rPr>
                            <m:t>𝜕</m:t>
                          </m:r>
                        </m:num>
                        <m:den>
                          <m:r>
                            <a:rPr lang="en-US" i="1">
                              <a:latin typeface="Cambria Math"/>
                              <a:ea typeface="Cambria Math"/>
                            </a:rPr>
                            <m:t>𝜕𝜇</m:t>
                          </m:r>
                        </m:den>
                      </m:f>
                      <m:d>
                        <m:dPr>
                          <m:ctrlPr>
                            <a:rPr lang="en-US" i="1">
                              <a:latin typeface="Cambria Math" panose="02040503050406030204" pitchFamily="18" charset="0"/>
                            </a:rPr>
                          </m:ctrlPr>
                        </m:dPr>
                        <m:e>
                          <m:r>
                            <a:rPr lang="en-US" i="1">
                              <a:latin typeface="Cambria Math"/>
                            </a:rPr>
                            <m:t>𝐾</m:t>
                          </m:r>
                          <m:f>
                            <m:fPr>
                              <m:ctrlPr>
                                <a:rPr lang="en-US" i="1">
                                  <a:latin typeface="Cambria Math" panose="02040503050406030204" pitchFamily="18" charset="0"/>
                                </a:rPr>
                              </m:ctrlPr>
                            </m:fPr>
                            <m:num>
                              <m:r>
                                <a:rPr lang="en-US" i="1">
                                  <a:latin typeface="Cambria Math"/>
                                  <a:ea typeface="Cambria Math"/>
                                </a:rPr>
                                <m:t>𝜕</m:t>
                              </m:r>
                              <m:r>
                                <a:rPr lang="en-US" i="1">
                                  <a:latin typeface="Cambria Math"/>
                                  <a:ea typeface="Cambria Math"/>
                                </a:rPr>
                                <m:t>𝐹</m:t>
                              </m:r>
                            </m:num>
                            <m:den>
                              <m:r>
                                <a:rPr lang="en-US" i="1">
                                  <a:latin typeface="Cambria Math"/>
                                  <a:ea typeface="Cambria Math"/>
                                </a:rPr>
                                <m:t>𝜕𝜇</m:t>
                              </m:r>
                            </m:den>
                          </m:f>
                        </m:e>
                      </m:d>
                      <m:r>
                        <a:rPr lang="en-US" b="0" i="1" smtClean="0">
                          <a:latin typeface="Cambria Math"/>
                          <a:ea typeface="Cambria Math"/>
                        </a:rPr>
                        <m:t>=</m:t>
                      </m:r>
                      <m:r>
                        <a:rPr lang="en-US" i="1">
                          <a:latin typeface="Cambria Math"/>
                        </a:rPr>
                        <m:t>𝑄</m:t>
                      </m:r>
                    </m:oMath>
                  </m:oMathPara>
                </a14:m>
                <a:endParaRPr lang="en-US" dirty="0"/>
              </a:p>
              <a:p>
                <a:pPr marL="400050" lvl="1" indent="0">
                  <a:buNone/>
                </a:pPr>
                <a:endParaRPr lang="en-US" i="1" dirty="0"/>
              </a:p>
              <a:p>
                <a:pPr marL="400050" lvl="1" indent="0">
                  <a:buNone/>
                </a:pPr>
                <a:endParaRPr lang="en-US" i="1" dirty="0"/>
              </a:p>
              <a:p>
                <a:pPr marL="400050" lvl="1" indent="0">
                  <a:buNone/>
                </a:pPr>
                <a:endParaRPr lang="en-US" i="1" dirty="0"/>
              </a:p>
              <a:p>
                <a:pPr marL="400050" lvl="1" indent="0">
                  <a:buNone/>
                </a:pPr>
                <a:r>
                  <a:rPr lang="en-US" i="1" dirty="0"/>
                  <a:t>F </a:t>
                </a:r>
                <a:r>
                  <a:rPr lang="en-US" dirty="0"/>
                  <a:t>is gyro-phase averaged distribution, and it may be </a:t>
                </a:r>
                <a:r>
                  <a:rPr lang="en-US" dirty="0">
                    <a:solidFill>
                      <a:srgbClr val="FF0000"/>
                    </a:solidFill>
                  </a:rPr>
                  <a:t>anisotropic.</a:t>
                </a:r>
              </a:p>
              <a:p>
                <a:pPr marL="0" indent="0">
                  <a:buNone/>
                </a:pPr>
                <a:endParaRPr lang="en-US" dirty="0">
                  <a:solidFill>
                    <a:srgbClr val="FF0000"/>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97958" y="1175529"/>
                <a:ext cx="9976884" cy="4800600"/>
              </a:xfrm>
              <a:blipFill>
                <a:blip r:embed="rId3"/>
                <a:stretch>
                  <a:fillRect l="-978" t="-2414" b="-127"/>
                </a:stretch>
              </a:blipFill>
            </p:spPr>
            <p:txBody>
              <a:bodyPr/>
              <a:lstStyle/>
              <a:p>
                <a:r>
                  <a:rPr lang="en-US">
                    <a:noFill/>
                  </a:rPr>
                  <a:t> </a:t>
                </a:r>
              </a:p>
            </p:txBody>
          </p:sp>
        </mc:Fallback>
      </mc:AlternateContent>
      <p:sp>
        <p:nvSpPr>
          <p:cNvPr id="13" name="TextBox 12"/>
          <p:cNvSpPr txBox="1"/>
          <p:nvPr/>
        </p:nvSpPr>
        <p:spPr>
          <a:xfrm>
            <a:off x="648586" y="6055713"/>
            <a:ext cx="11153553" cy="369332"/>
          </a:xfrm>
          <a:prstGeom prst="rect">
            <a:avLst/>
          </a:prstGeom>
          <a:noFill/>
        </p:spPr>
        <p:txBody>
          <a:bodyPr wrap="square" rtlCol="0">
            <a:spAutoFit/>
          </a:bodyPr>
          <a:lstStyle/>
          <a:p>
            <a:r>
              <a:rPr lang="el-GR" b="1" dirty="0">
                <a:solidFill>
                  <a:srgbClr val="002060"/>
                </a:solidFill>
                <a:latin typeface="Calibri"/>
                <a:cs typeface="Calibri"/>
              </a:rPr>
              <a:t>μ</a:t>
            </a:r>
            <a:r>
              <a:rPr lang="en-US" b="1" dirty="0">
                <a:solidFill>
                  <a:srgbClr val="002060"/>
                </a:solidFill>
                <a:latin typeface="Calibri"/>
                <a:cs typeface="Calibri"/>
              </a:rPr>
              <a:t> = cos (</a:t>
            </a:r>
            <a:r>
              <a:rPr lang="el-GR" b="1" dirty="0">
                <a:solidFill>
                  <a:srgbClr val="002060"/>
                </a:solidFill>
                <a:latin typeface="Calibri"/>
                <a:cs typeface="Calibri"/>
              </a:rPr>
              <a:t>θ</a:t>
            </a:r>
            <a:r>
              <a:rPr lang="en-US" b="1" dirty="0">
                <a:solidFill>
                  <a:srgbClr val="002060"/>
                </a:solidFill>
                <a:latin typeface="Calibri"/>
                <a:cs typeface="Calibri"/>
              </a:rPr>
              <a:t>), where </a:t>
            </a:r>
            <a:r>
              <a:rPr lang="el-GR" b="1" dirty="0">
                <a:solidFill>
                  <a:srgbClr val="002060"/>
                </a:solidFill>
                <a:latin typeface="Calibri"/>
                <a:cs typeface="Calibri"/>
              </a:rPr>
              <a:t>θ</a:t>
            </a:r>
            <a:r>
              <a:rPr lang="en-US" b="1" dirty="0">
                <a:solidFill>
                  <a:srgbClr val="002060"/>
                </a:solidFill>
                <a:latin typeface="Calibri"/>
                <a:cs typeface="Calibri"/>
              </a:rPr>
              <a:t> is the angle between the direction of the magnetic field and the particle propagation direction</a:t>
            </a:r>
            <a:endParaRPr lang="en-US" b="1" dirty="0">
              <a:solidFill>
                <a:srgbClr val="002060"/>
              </a:solidFill>
            </a:endParaRPr>
          </a:p>
        </p:txBody>
      </p:sp>
      <p:grpSp>
        <p:nvGrpSpPr>
          <p:cNvPr id="16" name="Group 15">
            <a:extLst>
              <a:ext uri="{FF2B5EF4-FFF2-40B4-BE49-F238E27FC236}">
                <a16:creationId xmlns:a16="http://schemas.microsoft.com/office/drawing/2014/main" id="{554914D2-AF8C-5A45-3AA9-879A3CD79363}"/>
              </a:ext>
            </a:extLst>
          </p:cNvPr>
          <p:cNvGrpSpPr/>
          <p:nvPr/>
        </p:nvGrpSpPr>
        <p:grpSpPr>
          <a:xfrm>
            <a:off x="1454116" y="2203049"/>
            <a:ext cx="9259184" cy="3215529"/>
            <a:chOff x="1410139" y="1926602"/>
            <a:chExt cx="9259184" cy="3215529"/>
          </a:xfrm>
        </p:grpSpPr>
        <p:sp>
          <p:nvSpPr>
            <p:cNvPr id="4" name="TextBox 3"/>
            <p:cNvSpPr txBox="1"/>
            <p:nvPr/>
          </p:nvSpPr>
          <p:spPr>
            <a:xfrm>
              <a:off x="1410139" y="1933695"/>
              <a:ext cx="1981200" cy="369332"/>
            </a:xfrm>
            <a:prstGeom prst="rect">
              <a:avLst/>
            </a:prstGeom>
            <a:noFill/>
          </p:spPr>
          <p:txBody>
            <a:bodyPr wrap="square" rtlCol="0">
              <a:spAutoFit/>
            </a:bodyPr>
            <a:lstStyle/>
            <a:p>
              <a:r>
                <a:rPr lang="en-US" dirty="0">
                  <a:solidFill>
                    <a:srgbClr val="FF0000"/>
                  </a:solidFill>
                </a:rPr>
                <a:t>Spatial diffusion</a:t>
              </a:r>
            </a:p>
          </p:txBody>
        </p:sp>
        <p:sp>
          <p:nvSpPr>
            <p:cNvPr id="6" name="TextBox 5"/>
            <p:cNvSpPr txBox="1"/>
            <p:nvPr/>
          </p:nvSpPr>
          <p:spPr>
            <a:xfrm>
              <a:off x="3619501" y="1926603"/>
              <a:ext cx="1447800" cy="646331"/>
            </a:xfrm>
            <a:prstGeom prst="rect">
              <a:avLst/>
            </a:prstGeom>
            <a:noFill/>
          </p:spPr>
          <p:txBody>
            <a:bodyPr wrap="square" rtlCol="0">
              <a:spAutoFit/>
            </a:bodyPr>
            <a:lstStyle/>
            <a:p>
              <a:r>
                <a:rPr lang="en-US" dirty="0">
                  <a:solidFill>
                    <a:srgbClr val="FF0000"/>
                  </a:solidFill>
                </a:rPr>
                <a:t>Advection &amp; Drift</a:t>
              </a:r>
            </a:p>
          </p:txBody>
        </p:sp>
        <p:sp>
          <p:nvSpPr>
            <p:cNvPr id="7" name="TextBox 6"/>
            <p:cNvSpPr txBox="1"/>
            <p:nvPr/>
          </p:nvSpPr>
          <p:spPr>
            <a:xfrm>
              <a:off x="5486400" y="1926602"/>
              <a:ext cx="2057400" cy="646331"/>
            </a:xfrm>
            <a:prstGeom prst="rect">
              <a:avLst/>
            </a:prstGeom>
            <a:noFill/>
          </p:spPr>
          <p:txBody>
            <a:bodyPr wrap="square" rtlCol="0">
              <a:spAutoFit/>
            </a:bodyPr>
            <a:lstStyle/>
            <a:p>
              <a:r>
                <a:rPr lang="en-US" dirty="0">
                  <a:solidFill>
                    <a:srgbClr val="FF0000"/>
                  </a:solidFill>
                </a:rPr>
                <a:t>Adiabatic energy change</a:t>
              </a:r>
            </a:p>
          </p:txBody>
        </p:sp>
        <p:sp>
          <p:nvSpPr>
            <p:cNvPr id="8" name="TextBox 7"/>
            <p:cNvSpPr txBox="1"/>
            <p:nvPr/>
          </p:nvSpPr>
          <p:spPr>
            <a:xfrm>
              <a:off x="9640623" y="1933695"/>
              <a:ext cx="1028700" cy="369332"/>
            </a:xfrm>
            <a:prstGeom prst="rect">
              <a:avLst/>
            </a:prstGeom>
            <a:noFill/>
          </p:spPr>
          <p:txBody>
            <a:bodyPr wrap="square" rtlCol="0">
              <a:spAutoFit/>
            </a:bodyPr>
            <a:lstStyle/>
            <a:p>
              <a:r>
                <a:rPr lang="en-US" dirty="0">
                  <a:solidFill>
                    <a:srgbClr val="FF0000"/>
                  </a:solidFill>
                </a:rPr>
                <a:t>Source</a:t>
              </a:r>
            </a:p>
          </p:txBody>
        </p:sp>
        <p:sp>
          <p:nvSpPr>
            <p:cNvPr id="9" name="TextBox 8"/>
            <p:cNvSpPr txBox="1"/>
            <p:nvPr/>
          </p:nvSpPr>
          <p:spPr>
            <a:xfrm>
              <a:off x="3092314" y="4495799"/>
              <a:ext cx="1676400" cy="646331"/>
            </a:xfrm>
            <a:prstGeom prst="rect">
              <a:avLst/>
            </a:prstGeom>
            <a:noFill/>
          </p:spPr>
          <p:txBody>
            <a:bodyPr wrap="square" rtlCol="0">
              <a:spAutoFit/>
            </a:bodyPr>
            <a:lstStyle/>
            <a:p>
              <a:r>
                <a:rPr lang="en-US" dirty="0">
                  <a:solidFill>
                    <a:srgbClr val="FF0000"/>
                  </a:solidFill>
                </a:rPr>
                <a:t>Field parallel propagation</a:t>
              </a:r>
            </a:p>
          </p:txBody>
        </p:sp>
        <p:sp>
          <p:nvSpPr>
            <p:cNvPr id="10" name="TextBox 9"/>
            <p:cNvSpPr txBox="1"/>
            <p:nvPr/>
          </p:nvSpPr>
          <p:spPr>
            <a:xfrm>
              <a:off x="4610100" y="4495800"/>
              <a:ext cx="1676400" cy="646331"/>
            </a:xfrm>
            <a:prstGeom prst="rect">
              <a:avLst/>
            </a:prstGeom>
            <a:noFill/>
          </p:spPr>
          <p:txBody>
            <a:bodyPr wrap="square" rtlCol="0">
              <a:spAutoFit/>
            </a:bodyPr>
            <a:lstStyle/>
            <a:p>
              <a:r>
                <a:rPr lang="en-US" dirty="0">
                  <a:solidFill>
                    <a:srgbClr val="FF0000"/>
                  </a:solidFill>
                </a:rPr>
                <a:t>Focusing in diverging field</a:t>
              </a:r>
            </a:p>
          </p:txBody>
        </p:sp>
        <p:sp>
          <p:nvSpPr>
            <p:cNvPr id="11" name="TextBox 10"/>
            <p:cNvSpPr txBox="1"/>
            <p:nvPr/>
          </p:nvSpPr>
          <p:spPr>
            <a:xfrm>
              <a:off x="6553200" y="4495800"/>
              <a:ext cx="1371600" cy="646331"/>
            </a:xfrm>
            <a:prstGeom prst="rect">
              <a:avLst/>
            </a:prstGeom>
            <a:noFill/>
          </p:spPr>
          <p:txBody>
            <a:bodyPr wrap="square" rtlCol="0">
              <a:spAutoFit/>
            </a:bodyPr>
            <a:lstStyle/>
            <a:p>
              <a:r>
                <a:rPr lang="en-US" dirty="0">
                  <a:solidFill>
                    <a:srgbClr val="FF0000"/>
                  </a:solidFill>
                </a:rPr>
                <a:t>Pitch angle scattering</a:t>
              </a:r>
            </a:p>
          </p:txBody>
        </p:sp>
        <p:sp>
          <p:nvSpPr>
            <p:cNvPr id="12" name="TextBox 11"/>
            <p:cNvSpPr txBox="1"/>
            <p:nvPr/>
          </p:nvSpPr>
          <p:spPr>
            <a:xfrm>
              <a:off x="7928356" y="4495800"/>
              <a:ext cx="1028700" cy="369332"/>
            </a:xfrm>
            <a:prstGeom prst="rect">
              <a:avLst/>
            </a:prstGeom>
            <a:noFill/>
          </p:spPr>
          <p:txBody>
            <a:bodyPr wrap="square" rtlCol="0">
              <a:spAutoFit/>
            </a:bodyPr>
            <a:lstStyle/>
            <a:p>
              <a:r>
                <a:rPr lang="en-US" dirty="0">
                  <a:solidFill>
                    <a:srgbClr val="FF0000"/>
                  </a:solidFill>
                </a:rPr>
                <a:t>Source</a:t>
              </a:r>
            </a:p>
          </p:txBody>
        </p:sp>
        <p:sp>
          <p:nvSpPr>
            <p:cNvPr id="14" name="TextBox 13"/>
            <p:cNvSpPr txBox="1"/>
            <p:nvPr/>
          </p:nvSpPr>
          <p:spPr>
            <a:xfrm>
              <a:off x="7799424" y="1933695"/>
              <a:ext cx="1447800" cy="646331"/>
            </a:xfrm>
            <a:prstGeom prst="rect">
              <a:avLst/>
            </a:prstGeom>
            <a:noFill/>
          </p:spPr>
          <p:txBody>
            <a:bodyPr wrap="square" rtlCol="0">
              <a:spAutoFit/>
            </a:bodyPr>
            <a:lstStyle/>
            <a:p>
              <a:r>
                <a:rPr lang="en-US" dirty="0">
                  <a:solidFill>
                    <a:srgbClr val="FF0000"/>
                  </a:solidFill>
                </a:rPr>
                <a:t>Momentum diffusion</a:t>
              </a:r>
            </a:p>
          </p:txBody>
        </p:sp>
      </p:grpSp>
      <p:sp>
        <p:nvSpPr>
          <p:cNvPr id="15" name="Slide Number Placeholder 14">
            <a:extLst>
              <a:ext uri="{FF2B5EF4-FFF2-40B4-BE49-F238E27FC236}">
                <a16:creationId xmlns:a16="http://schemas.microsoft.com/office/drawing/2014/main" id="{965E34A0-A533-86CD-FA8C-763D7AC83249}"/>
              </a:ext>
            </a:extLst>
          </p:cNvPr>
          <p:cNvSpPr>
            <a:spLocks noGrp="1"/>
          </p:cNvSpPr>
          <p:nvPr>
            <p:ph type="sldNum" sz="quarter" idx="12"/>
          </p:nvPr>
        </p:nvSpPr>
        <p:spPr/>
        <p:txBody>
          <a:bodyPr/>
          <a:lstStyle/>
          <a:p>
            <a:fld id="{F3FBA121-8EF8-4107-B595-DD28933C7F97}" type="slidenum">
              <a:rPr lang="en-US" smtClean="0"/>
              <a:t>16</a:t>
            </a:fld>
            <a:endParaRPr lang="en-US"/>
          </a:p>
        </p:txBody>
      </p:sp>
    </p:spTree>
    <p:extLst>
      <p:ext uri="{BB962C8B-B14F-4D97-AF65-F5344CB8AC3E}">
        <p14:creationId xmlns:p14="http://schemas.microsoft.com/office/powerpoint/2010/main" val="3698880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52"/>
            <a:ext cx="10515600" cy="1325563"/>
          </a:xfrm>
        </p:spPr>
        <p:txBody>
          <a:bodyPr>
            <a:normAutofit/>
          </a:bodyPr>
          <a:lstStyle/>
          <a:p>
            <a:pPr algn="ctr"/>
            <a:r>
              <a:rPr lang="en-US" dirty="0">
                <a:solidFill>
                  <a:schemeClr val="bg1"/>
                </a:solidFill>
              </a:rPr>
              <a:t>Particle Flux Anisotropy</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57226" y="3722506"/>
            <a:ext cx="4699668" cy="3063265"/>
          </a:xfrm>
        </p:spPr>
      </p:pic>
      <p:sp>
        <p:nvSpPr>
          <p:cNvPr id="7" name="TextBox 6"/>
          <p:cNvSpPr txBox="1"/>
          <p:nvPr/>
        </p:nvSpPr>
        <p:spPr>
          <a:xfrm>
            <a:off x="8287192" y="6185173"/>
            <a:ext cx="1994491"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Mason+ 1989</a:t>
            </a:r>
          </a:p>
        </p:txBody>
      </p:sp>
      <p:sp>
        <p:nvSpPr>
          <p:cNvPr id="8" name="TextBox 7"/>
          <p:cNvSpPr txBox="1"/>
          <p:nvPr/>
        </p:nvSpPr>
        <p:spPr>
          <a:xfrm>
            <a:off x="838200" y="1506515"/>
            <a:ext cx="10942674" cy="2215991"/>
          </a:xfrm>
          <a:prstGeom prst="rect">
            <a:avLst/>
          </a:prstGeom>
          <a:noFill/>
        </p:spPr>
        <p:txBody>
          <a:bodyPr wrap="square" rtlCol="0">
            <a:spAutoFit/>
          </a:bodyPr>
          <a:lstStyle/>
          <a:p>
            <a:pPr>
              <a:spcAft>
                <a:spcPts val="1200"/>
              </a:spcAft>
            </a:pPr>
            <a:r>
              <a:rPr lang="en-US" b="1" dirty="0">
                <a:solidFill>
                  <a:schemeClr val="bg1"/>
                </a:solidFill>
              </a:rPr>
              <a:t>Pitch-angle (</a:t>
            </a:r>
            <a:r>
              <a:rPr lang="el-GR" b="1" dirty="0">
                <a:solidFill>
                  <a:srgbClr val="002060"/>
                </a:solidFill>
                <a:latin typeface="Calibri"/>
                <a:cs typeface="Calibri"/>
              </a:rPr>
              <a:t>μ</a:t>
            </a:r>
            <a:r>
              <a:rPr lang="en-US" b="1" dirty="0">
                <a:solidFill>
                  <a:schemeClr val="bg1"/>
                </a:solidFill>
              </a:rPr>
              <a:t>) distributions provide information on IP transport of particles</a:t>
            </a:r>
          </a:p>
          <a:p>
            <a:pPr>
              <a:spcAft>
                <a:spcPts val="1200"/>
              </a:spcAft>
            </a:pPr>
            <a:r>
              <a:rPr lang="en-US" b="1" dirty="0">
                <a:solidFill>
                  <a:schemeClr val="bg1"/>
                </a:solidFill>
              </a:rPr>
              <a:t>Shape of the distribution depends on strength, field topology, and turbulence level of the magnetic field particles encounter</a:t>
            </a:r>
          </a:p>
          <a:p>
            <a:pPr>
              <a:spcAft>
                <a:spcPts val="1200"/>
              </a:spcAft>
            </a:pPr>
            <a:r>
              <a:rPr lang="en-US" b="1" dirty="0">
                <a:solidFill>
                  <a:schemeClr val="bg1"/>
                </a:solidFill>
              </a:rPr>
              <a:t>At the beginning of a SEP event particle fluxes can be anisotropic, i.e. if particle mean free path is long (scatter-free or weak scattering)</a:t>
            </a:r>
          </a:p>
          <a:p>
            <a:pPr>
              <a:spcAft>
                <a:spcPts val="1200"/>
              </a:spcAft>
            </a:pPr>
            <a:r>
              <a:rPr lang="en-US" b="1" dirty="0">
                <a:solidFill>
                  <a:schemeClr val="bg1"/>
                </a:solidFill>
              </a:rPr>
              <a:t>Later SEP fluxes become isotropic, because particle scatter spreads particle propagation directions</a:t>
            </a:r>
          </a:p>
        </p:txBody>
      </p:sp>
      <p:sp>
        <p:nvSpPr>
          <p:cNvPr id="5" name="Slide Number Placeholder 4">
            <a:extLst>
              <a:ext uri="{FF2B5EF4-FFF2-40B4-BE49-F238E27FC236}">
                <a16:creationId xmlns:a16="http://schemas.microsoft.com/office/drawing/2014/main" id="{CFFC6D74-4F45-9494-3460-7EBE78D72C98}"/>
              </a:ext>
            </a:extLst>
          </p:cNvPr>
          <p:cNvSpPr>
            <a:spLocks noGrp="1"/>
          </p:cNvSpPr>
          <p:nvPr>
            <p:ph type="sldNum" sz="quarter" idx="12"/>
          </p:nvPr>
        </p:nvSpPr>
        <p:spPr/>
        <p:txBody>
          <a:bodyPr/>
          <a:lstStyle/>
          <a:p>
            <a:fld id="{F3FBA121-8EF8-4107-B595-DD28933C7F97}" type="slidenum">
              <a:rPr lang="en-US" smtClean="0"/>
              <a:t>17</a:t>
            </a:fld>
            <a:endParaRPr lang="en-US"/>
          </a:p>
        </p:txBody>
      </p:sp>
      <p:sp>
        <p:nvSpPr>
          <p:cNvPr id="9" name="TextBox 8">
            <a:extLst>
              <a:ext uri="{FF2B5EF4-FFF2-40B4-BE49-F238E27FC236}">
                <a16:creationId xmlns:a16="http://schemas.microsoft.com/office/drawing/2014/main" id="{9A6F2A2E-4EB9-DF81-9E3F-01EFA88CA658}"/>
              </a:ext>
            </a:extLst>
          </p:cNvPr>
          <p:cNvSpPr txBox="1"/>
          <p:nvPr/>
        </p:nvSpPr>
        <p:spPr>
          <a:xfrm>
            <a:off x="8287192" y="4335512"/>
            <a:ext cx="3180464" cy="1200329"/>
          </a:xfrm>
          <a:prstGeom prst="rect">
            <a:avLst/>
          </a:prstGeom>
          <a:noFill/>
        </p:spPr>
        <p:txBody>
          <a:bodyPr wrap="square" rtlCol="0">
            <a:spAutoFit/>
          </a:bodyPr>
          <a:lstStyle/>
          <a:p>
            <a:r>
              <a:rPr lang="el-GR" b="1" dirty="0">
                <a:solidFill>
                  <a:srgbClr val="002060"/>
                </a:solidFill>
                <a:latin typeface="Calibri"/>
                <a:cs typeface="Calibri"/>
              </a:rPr>
              <a:t>μ</a:t>
            </a:r>
            <a:r>
              <a:rPr lang="en-US" b="1" dirty="0">
                <a:solidFill>
                  <a:srgbClr val="002060"/>
                </a:solidFill>
                <a:latin typeface="Calibri"/>
                <a:cs typeface="Calibri"/>
              </a:rPr>
              <a:t> = cos (</a:t>
            </a:r>
            <a:r>
              <a:rPr lang="el-GR" b="1" dirty="0">
                <a:solidFill>
                  <a:srgbClr val="002060"/>
                </a:solidFill>
                <a:latin typeface="Calibri"/>
                <a:cs typeface="Calibri"/>
              </a:rPr>
              <a:t>θ</a:t>
            </a:r>
            <a:r>
              <a:rPr lang="en-US" b="1" dirty="0">
                <a:solidFill>
                  <a:srgbClr val="002060"/>
                </a:solidFill>
                <a:latin typeface="Calibri"/>
                <a:cs typeface="Calibri"/>
              </a:rPr>
              <a:t>), where </a:t>
            </a:r>
            <a:r>
              <a:rPr lang="el-GR" b="1" dirty="0">
                <a:solidFill>
                  <a:srgbClr val="002060"/>
                </a:solidFill>
                <a:latin typeface="Calibri"/>
                <a:cs typeface="Calibri"/>
              </a:rPr>
              <a:t>θ</a:t>
            </a:r>
            <a:r>
              <a:rPr lang="en-US" b="1" dirty="0">
                <a:solidFill>
                  <a:srgbClr val="002060"/>
                </a:solidFill>
                <a:latin typeface="Calibri"/>
                <a:cs typeface="Calibri"/>
              </a:rPr>
              <a:t> is the angle between the direction of the magnetic field and the particle propagation direction</a:t>
            </a:r>
            <a:endParaRPr lang="en-US" b="1" dirty="0">
              <a:solidFill>
                <a:srgbClr val="002060"/>
              </a:solidFill>
            </a:endParaRPr>
          </a:p>
        </p:txBody>
      </p:sp>
    </p:spTree>
    <p:extLst>
      <p:ext uri="{BB962C8B-B14F-4D97-AF65-F5344CB8AC3E}">
        <p14:creationId xmlns:p14="http://schemas.microsoft.com/office/powerpoint/2010/main" val="2222329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Latitudinal Connection to Observer</a:t>
            </a:r>
          </a:p>
        </p:txBody>
      </p:sp>
      <p:sp>
        <p:nvSpPr>
          <p:cNvPr id="3" name="TextBox 2"/>
          <p:cNvSpPr txBox="1"/>
          <p:nvPr/>
        </p:nvSpPr>
        <p:spPr>
          <a:xfrm>
            <a:off x="5799772" y="968847"/>
            <a:ext cx="5938572" cy="5570756"/>
          </a:xfrm>
          <a:prstGeom prst="rect">
            <a:avLst/>
          </a:prstGeom>
          <a:noFill/>
        </p:spPr>
        <p:txBody>
          <a:bodyPr wrap="square" rtlCol="0">
            <a:spAutoFit/>
          </a:bodyPr>
          <a:lstStyle/>
          <a:p>
            <a:pPr>
              <a:spcAft>
                <a:spcPts val="1200"/>
              </a:spcAft>
            </a:pPr>
            <a:r>
              <a:rPr lang="en-US" sz="2400" dirty="0">
                <a:solidFill>
                  <a:schemeClr val="bg1"/>
                </a:solidFill>
              </a:rPr>
              <a:t>If shock nose outside </a:t>
            </a:r>
            <a:r>
              <a:rPr lang="en-US" sz="2400" b="0" i="0" u="none" strike="noStrike" baseline="0" dirty="0">
                <a:solidFill>
                  <a:schemeClr val="bg1"/>
                </a:solidFill>
              </a:rPr>
              <a:t>region ±13° from the ecliptic, highest-energy particles are not observed at Earth (</a:t>
            </a:r>
            <a:r>
              <a:rPr lang="en-US" sz="2400" b="0" i="0" u="none" strike="noStrike" baseline="0" dirty="0" err="1">
                <a:solidFill>
                  <a:schemeClr val="bg1"/>
                </a:solidFill>
              </a:rPr>
              <a:t>Gopalswmay</a:t>
            </a:r>
            <a:r>
              <a:rPr lang="en-US" sz="2400" dirty="0">
                <a:solidFill>
                  <a:schemeClr val="bg1"/>
                </a:solidFill>
              </a:rPr>
              <a:t>+</a:t>
            </a:r>
            <a:r>
              <a:rPr lang="en-US" sz="2400" b="0" i="0" u="none" strike="noStrike" baseline="0" dirty="0">
                <a:solidFill>
                  <a:schemeClr val="bg1"/>
                </a:solidFill>
              </a:rPr>
              <a:t> 2013)</a:t>
            </a:r>
          </a:p>
          <a:p>
            <a:pPr>
              <a:spcAft>
                <a:spcPts val="1200"/>
              </a:spcAft>
            </a:pPr>
            <a:r>
              <a:rPr lang="en-US" sz="2400" dirty="0">
                <a:solidFill>
                  <a:schemeClr val="bg1"/>
                </a:solidFill>
              </a:rPr>
              <a:t>Non-radial CME motion due to deflection by coronal holes or streamers explains historical GLE events at latitudes &gt;30</a:t>
            </a:r>
            <a:r>
              <a:rPr lang="en-US" sz="2400" b="0" i="0" u="none" strike="noStrike" baseline="0" dirty="0">
                <a:solidFill>
                  <a:schemeClr val="bg1"/>
                </a:solidFill>
              </a:rPr>
              <a:t>° (Gopalswamy &amp; M</a:t>
            </a:r>
            <a:r>
              <a:rPr lang="fi-FI" sz="2400" dirty="0" err="1">
                <a:solidFill>
                  <a:schemeClr val="bg1"/>
                </a:solidFill>
              </a:rPr>
              <a:t>äkelä</a:t>
            </a:r>
            <a:r>
              <a:rPr lang="fi-FI" sz="2400" dirty="0">
                <a:solidFill>
                  <a:schemeClr val="bg1"/>
                </a:solidFill>
              </a:rPr>
              <a:t> 2014</a:t>
            </a:r>
            <a:r>
              <a:rPr lang="en-US" sz="2400" dirty="0">
                <a:solidFill>
                  <a:schemeClr val="bg1"/>
                </a:solidFill>
              </a:rPr>
              <a:t>)</a:t>
            </a:r>
          </a:p>
          <a:p>
            <a:pPr>
              <a:spcAft>
                <a:spcPts val="1200"/>
              </a:spcAft>
            </a:pPr>
            <a:r>
              <a:rPr lang="en-US" sz="2400" dirty="0">
                <a:solidFill>
                  <a:schemeClr val="bg1"/>
                </a:solidFill>
              </a:rPr>
              <a:t>P</a:t>
            </a:r>
            <a:r>
              <a:rPr lang="en-US" sz="2400" b="0" i="0" u="none" strike="noStrike" baseline="0" dirty="0">
                <a:solidFill>
                  <a:schemeClr val="bg1"/>
                </a:solidFill>
              </a:rPr>
              <a:t>robability </a:t>
            </a:r>
            <a:r>
              <a:rPr lang="en-US" sz="2400" b="0" i="1" u="none" strike="noStrike" baseline="0" dirty="0">
                <a:solidFill>
                  <a:schemeClr val="bg1"/>
                </a:solidFill>
              </a:rPr>
              <a:t>P </a:t>
            </a:r>
            <a:r>
              <a:rPr lang="en-US" sz="2400" b="0" i="0" u="none" strike="noStrike" baseline="0" dirty="0">
                <a:solidFill>
                  <a:schemeClr val="bg1"/>
                </a:solidFill>
              </a:rPr>
              <a:t>of observing an SEP event as a function of the latitudinal separation</a:t>
            </a:r>
            <a:r>
              <a:rPr lang="en-US" sz="2400" b="0" i="1" u="none" strike="noStrike" baseline="0" dirty="0">
                <a:solidFill>
                  <a:schemeClr val="bg1"/>
                </a:solidFill>
              </a:rPr>
              <a:t> between the location of the parent flare associated to an SEP event and the </a:t>
            </a:r>
            <a:r>
              <a:rPr lang="en-US" sz="2400" b="0" i="1" u="none" strike="noStrike" baseline="0" dirty="0" err="1">
                <a:solidFill>
                  <a:schemeClr val="bg1"/>
                </a:solidFill>
              </a:rPr>
              <a:t>footpoint</a:t>
            </a:r>
            <a:r>
              <a:rPr lang="en-US" sz="2400" b="0" i="1" u="none" strike="noStrike" baseline="0" dirty="0">
                <a:solidFill>
                  <a:schemeClr val="bg1"/>
                </a:solidFill>
              </a:rPr>
              <a:t> of a near-Earth detecting spacecraft </a:t>
            </a:r>
            <a:r>
              <a:rPr lang="en-US" sz="2400" b="0" i="0" u="none" strike="noStrike" baseline="0" dirty="0">
                <a:solidFill>
                  <a:schemeClr val="bg1"/>
                </a:solidFill>
              </a:rPr>
              <a:t>is largest for </a:t>
            </a:r>
            <a:r>
              <a:rPr lang="en-US" sz="2400" dirty="0">
                <a:solidFill>
                  <a:schemeClr val="bg1"/>
                </a:solidFill>
              </a:rPr>
              <a:t>separations </a:t>
            </a:r>
            <a:r>
              <a:rPr lang="en-US" sz="2400" b="0" i="0" u="none" strike="noStrike" baseline="0" dirty="0">
                <a:solidFill>
                  <a:schemeClr val="bg1"/>
                </a:solidFill>
              </a:rPr>
              <a:t>between 4◦ and 12◦. Outside the range </a:t>
            </a:r>
            <a:r>
              <a:rPr lang="en-US" sz="2400" b="0" i="1" u="none" strike="noStrike" baseline="0" dirty="0">
                <a:solidFill>
                  <a:schemeClr val="bg1"/>
                </a:solidFill>
              </a:rPr>
              <a:t>P</a:t>
            </a:r>
            <a:r>
              <a:rPr lang="en-US" sz="2400" b="0" i="0" u="none" strike="noStrike" baseline="0" dirty="0">
                <a:solidFill>
                  <a:schemeClr val="bg1"/>
                </a:solidFill>
              </a:rPr>
              <a:t> ~constant (</a:t>
            </a:r>
            <a:r>
              <a:rPr lang="en-US" sz="2400" dirty="0">
                <a:solidFill>
                  <a:schemeClr val="bg1"/>
                </a:solidFill>
              </a:rPr>
              <a:t>D</a:t>
            </a:r>
            <a:r>
              <a:rPr lang="en-US" sz="2400" b="0" i="0" u="none" strike="noStrike" baseline="0" dirty="0">
                <a:solidFill>
                  <a:schemeClr val="bg1"/>
                </a:solidFill>
              </a:rPr>
              <a:t>alla &amp;</a:t>
            </a:r>
            <a:r>
              <a:rPr lang="en-US" sz="2400" dirty="0">
                <a:solidFill>
                  <a:schemeClr val="bg1"/>
                </a:solidFill>
              </a:rPr>
              <a:t> Agueda 2010)</a:t>
            </a:r>
            <a:r>
              <a:rPr lang="en-US" sz="2400" b="0" i="0" u="none" strike="noStrike" baseline="0" dirty="0">
                <a:solidFill>
                  <a:schemeClr val="bg1"/>
                </a:solidFill>
              </a:rPr>
              <a:t> </a:t>
            </a:r>
            <a:endParaRPr lang="en-US" sz="2400" dirty="0">
              <a:solidFill>
                <a:schemeClr val="bg1"/>
              </a:solidFill>
            </a:endParaRPr>
          </a:p>
        </p:txBody>
      </p:sp>
      <p:pic>
        <p:nvPicPr>
          <p:cNvPr id="7" name="Picture 6" descr="Graphical user interface, chart&#10;&#10;Description automatically generated">
            <a:extLst>
              <a:ext uri="{FF2B5EF4-FFF2-40B4-BE49-F238E27FC236}">
                <a16:creationId xmlns:a16="http://schemas.microsoft.com/office/drawing/2014/main" id="{C2B0B0E6-B12D-C31F-55AD-D1A1BD86F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93" y="1325563"/>
            <a:ext cx="5349824" cy="5367929"/>
          </a:xfrm>
          <a:prstGeom prst="rect">
            <a:avLst/>
          </a:prstGeom>
        </p:spPr>
      </p:pic>
      <p:sp>
        <p:nvSpPr>
          <p:cNvPr id="5" name="TextBox 4">
            <a:extLst>
              <a:ext uri="{FF2B5EF4-FFF2-40B4-BE49-F238E27FC236}">
                <a16:creationId xmlns:a16="http://schemas.microsoft.com/office/drawing/2014/main" id="{FE7A8C44-28DF-3C87-77CA-E42DF94F2F1F}"/>
              </a:ext>
            </a:extLst>
          </p:cNvPr>
          <p:cNvSpPr txBox="1"/>
          <p:nvPr/>
        </p:nvSpPr>
        <p:spPr>
          <a:xfrm>
            <a:off x="187493" y="956231"/>
            <a:ext cx="2558016"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Gopalswamy+ 2014</a:t>
            </a:r>
          </a:p>
        </p:txBody>
      </p:sp>
      <p:sp>
        <p:nvSpPr>
          <p:cNvPr id="6" name="Slide Number Placeholder 5">
            <a:extLst>
              <a:ext uri="{FF2B5EF4-FFF2-40B4-BE49-F238E27FC236}">
                <a16:creationId xmlns:a16="http://schemas.microsoft.com/office/drawing/2014/main" id="{2B986237-9E5C-8E35-7A5E-B8BFAF2A325C}"/>
              </a:ext>
            </a:extLst>
          </p:cNvPr>
          <p:cNvSpPr>
            <a:spLocks noGrp="1"/>
          </p:cNvSpPr>
          <p:nvPr>
            <p:ph type="sldNum" sz="quarter" idx="12"/>
          </p:nvPr>
        </p:nvSpPr>
        <p:spPr/>
        <p:txBody>
          <a:bodyPr/>
          <a:lstStyle/>
          <a:p>
            <a:fld id="{F3FBA121-8EF8-4107-B595-DD28933C7F97}" type="slidenum">
              <a:rPr lang="en-US" smtClean="0"/>
              <a:t>18</a:t>
            </a:fld>
            <a:endParaRPr lang="en-US"/>
          </a:p>
        </p:txBody>
      </p:sp>
    </p:spTree>
    <p:extLst>
      <p:ext uri="{BB962C8B-B14F-4D97-AF65-F5344CB8AC3E}">
        <p14:creationId xmlns:p14="http://schemas.microsoft.com/office/powerpoint/2010/main" val="152677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3-D Connection to Observer</a:t>
            </a:r>
          </a:p>
        </p:txBody>
      </p:sp>
      <p:sp>
        <p:nvSpPr>
          <p:cNvPr id="3" name="TextBox 2"/>
          <p:cNvSpPr txBox="1"/>
          <p:nvPr/>
        </p:nvSpPr>
        <p:spPr>
          <a:xfrm>
            <a:off x="0" y="4965174"/>
            <a:ext cx="5754739" cy="1538883"/>
          </a:xfrm>
          <a:prstGeom prst="rect">
            <a:avLst/>
          </a:prstGeom>
          <a:noFill/>
        </p:spPr>
        <p:txBody>
          <a:bodyPr wrap="square" rtlCol="0">
            <a:spAutoFit/>
          </a:bodyPr>
          <a:lstStyle/>
          <a:p>
            <a:pPr>
              <a:spcAft>
                <a:spcPts val="1200"/>
              </a:spcAft>
            </a:pPr>
            <a:r>
              <a:rPr lang="en-US" sz="2400" b="1" i="0" u="none" strike="noStrike" baseline="0" dirty="0">
                <a:solidFill>
                  <a:schemeClr val="bg1"/>
                </a:solidFill>
                <a:latin typeface="AdvOT9d60b855.B"/>
              </a:rPr>
              <a:t>2010 August 14</a:t>
            </a:r>
            <a:r>
              <a:rPr lang="en-US" sz="2400" i="0" u="none" strike="noStrike" baseline="0" dirty="0">
                <a:solidFill>
                  <a:schemeClr val="bg1"/>
                </a:solidFill>
                <a:latin typeface="AdvOT9d60b855.B"/>
              </a:rPr>
              <a:t> </a:t>
            </a:r>
            <a:r>
              <a:rPr lang="en-US" i="0" u="none" strike="noStrike" baseline="0" dirty="0">
                <a:solidFill>
                  <a:schemeClr val="bg1"/>
                </a:solidFill>
              </a:rPr>
              <a:t>(</a:t>
            </a:r>
            <a:r>
              <a:rPr lang="en-US" dirty="0">
                <a:solidFill>
                  <a:schemeClr val="bg1"/>
                </a:solidFill>
              </a:rPr>
              <a:t>Lario+ 2017, </a:t>
            </a:r>
            <a:r>
              <a:rPr lang="en-US" dirty="0" err="1">
                <a:solidFill>
                  <a:schemeClr val="bg1"/>
                </a:solidFill>
              </a:rPr>
              <a:t>ApJ</a:t>
            </a:r>
            <a:r>
              <a:rPr lang="en-US" dirty="0">
                <a:solidFill>
                  <a:schemeClr val="bg1"/>
                </a:solidFill>
              </a:rPr>
              <a:t> 383)</a:t>
            </a:r>
          </a:p>
          <a:p>
            <a:pPr algn="l"/>
            <a:r>
              <a:rPr lang="en-US" sz="2000" b="1" dirty="0">
                <a:solidFill>
                  <a:schemeClr val="bg1"/>
                </a:solidFill>
              </a:rPr>
              <a:t>Parker field down to 2.5 R</a:t>
            </a:r>
            <a:r>
              <a:rPr lang="en-US" sz="2000" b="1" baseline="-25000" dirty="0">
                <a:solidFill>
                  <a:schemeClr val="bg1"/>
                </a:solidFill>
              </a:rPr>
              <a:t>SUN</a:t>
            </a:r>
            <a:r>
              <a:rPr lang="en-US" sz="2000" b="1" dirty="0">
                <a:solidFill>
                  <a:schemeClr val="bg1"/>
                </a:solidFill>
              </a:rPr>
              <a:t> + </a:t>
            </a:r>
            <a:r>
              <a:rPr lang="en-US" sz="2000" b="1" i="0" u="none" strike="noStrike" baseline="0" dirty="0">
                <a:solidFill>
                  <a:schemeClr val="bg1"/>
                </a:solidFill>
              </a:rPr>
              <a:t>potential field source surface (PFSS) model (</a:t>
            </a:r>
            <a:r>
              <a:rPr lang="en-US" sz="2000" b="1" i="0" u="none" strike="noStrike" baseline="0" dirty="0" err="1">
                <a:solidFill>
                  <a:schemeClr val="bg1"/>
                </a:solidFill>
              </a:rPr>
              <a:t>Schatten</a:t>
            </a:r>
            <a:r>
              <a:rPr lang="en-US" sz="2000" b="1" dirty="0">
                <a:solidFill>
                  <a:schemeClr val="bg1"/>
                </a:solidFill>
              </a:rPr>
              <a:t>+</a:t>
            </a:r>
            <a:r>
              <a:rPr lang="en-US" sz="2000" b="1" i="0" u="none" strike="noStrike" baseline="0" dirty="0">
                <a:solidFill>
                  <a:schemeClr val="bg1"/>
                </a:solidFill>
              </a:rPr>
              <a:t> 1969) + geometrical shock fitting (Kwon+ 2014) </a:t>
            </a:r>
            <a:endParaRPr lang="en-US" sz="2000" b="1" dirty="0">
              <a:solidFill>
                <a:schemeClr val="bg1"/>
              </a:solidFill>
            </a:endParaRPr>
          </a:p>
        </p:txBody>
      </p:sp>
      <p:pic>
        <p:nvPicPr>
          <p:cNvPr id="16" name="Picture 15" descr="Graphical user interface, application&#10;&#10;Description automatically generated">
            <a:extLst>
              <a:ext uri="{FF2B5EF4-FFF2-40B4-BE49-F238E27FC236}">
                <a16:creationId xmlns:a16="http://schemas.microsoft.com/office/drawing/2014/main" id="{9442E4DF-A56D-A422-9AD2-955C44877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94" y="1156116"/>
            <a:ext cx="4823555" cy="3615315"/>
          </a:xfrm>
          <a:prstGeom prst="rect">
            <a:avLst/>
          </a:prstGeom>
        </p:spPr>
      </p:pic>
      <p:sp>
        <p:nvSpPr>
          <p:cNvPr id="4" name="TextBox 3">
            <a:extLst>
              <a:ext uri="{FF2B5EF4-FFF2-40B4-BE49-F238E27FC236}">
                <a16:creationId xmlns:a16="http://schemas.microsoft.com/office/drawing/2014/main" id="{61DECDA4-C1BD-2004-F885-AE7CDB3CEA21}"/>
              </a:ext>
            </a:extLst>
          </p:cNvPr>
          <p:cNvSpPr txBox="1"/>
          <p:nvPr/>
        </p:nvSpPr>
        <p:spPr>
          <a:xfrm>
            <a:off x="5184477" y="1325563"/>
            <a:ext cx="3140816" cy="2431435"/>
          </a:xfrm>
          <a:prstGeom prst="rect">
            <a:avLst/>
          </a:prstGeom>
          <a:noFill/>
        </p:spPr>
        <p:txBody>
          <a:bodyPr wrap="square" rtlCol="0">
            <a:spAutoFit/>
          </a:bodyPr>
          <a:lstStyle/>
          <a:p>
            <a:pPr>
              <a:spcAft>
                <a:spcPts val="1200"/>
              </a:spcAft>
            </a:pPr>
            <a:r>
              <a:rPr lang="en-US" sz="2400" b="1" i="0" u="none" strike="noStrike" baseline="0" dirty="0">
                <a:solidFill>
                  <a:schemeClr val="bg1"/>
                </a:solidFill>
                <a:latin typeface="AdvOT9d60b855.B"/>
              </a:rPr>
              <a:t>2014 February 25</a:t>
            </a:r>
            <a:r>
              <a:rPr lang="en-US" sz="2400" i="0" u="none" strike="noStrike" baseline="0" dirty="0">
                <a:solidFill>
                  <a:schemeClr val="bg1"/>
                </a:solidFill>
                <a:latin typeface="AdvOT9d60b855.B"/>
              </a:rPr>
              <a:t>     </a:t>
            </a:r>
            <a:r>
              <a:rPr lang="en-US" i="0" u="none" strike="noStrike" baseline="0" dirty="0">
                <a:solidFill>
                  <a:schemeClr val="bg1"/>
                </a:solidFill>
              </a:rPr>
              <a:t>(</a:t>
            </a:r>
            <a:r>
              <a:rPr lang="en-US" dirty="0">
                <a:solidFill>
                  <a:schemeClr val="bg1"/>
                </a:solidFill>
              </a:rPr>
              <a:t>Lario+ 2017, </a:t>
            </a:r>
            <a:r>
              <a:rPr lang="en-US" dirty="0" err="1">
                <a:solidFill>
                  <a:schemeClr val="bg1"/>
                </a:solidFill>
              </a:rPr>
              <a:t>ApJ</a:t>
            </a:r>
            <a:r>
              <a:rPr lang="en-US" dirty="0">
                <a:solidFill>
                  <a:schemeClr val="bg1"/>
                </a:solidFill>
              </a:rPr>
              <a:t> 847)</a:t>
            </a:r>
          </a:p>
          <a:p>
            <a:pPr algn="l"/>
            <a:r>
              <a:rPr lang="en-US" sz="2000" b="1" dirty="0">
                <a:solidFill>
                  <a:schemeClr val="bg1"/>
                </a:solidFill>
              </a:rPr>
              <a:t>G</a:t>
            </a:r>
            <a:r>
              <a:rPr lang="en-US" sz="2000" b="1" i="0" u="none" strike="noStrike" baseline="0" dirty="0">
                <a:solidFill>
                  <a:schemeClr val="bg1"/>
                </a:solidFill>
              </a:rPr>
              <a:t>eometrical shock fitting (Kwon+ 2014) </a:t>
            </a:r>
            <a:r>
              <a:rPr lang="en-US" sz="2000" b="1" dirty="0">
                <a:solidFill>
                  <a:schemeClr val="bg1"/>
                </a:solidFill>
              </a:rPr>
              <a:t>+ </a:t>
            </a:r>
            <a:r>
              <a:rPr lang="en-US" sz="2000" b="1" i="0" u="none" strike="noStrike" baseline="0" dirty="0">
                <a:solidFill>
                  <a:schemeClr val="bg1"/>
                </a:solidFill>
              </a:rPr>
              <a:t>Magnetohydrodynamic Around a Sphere (MAS, </a:t>
            </a:r>
            <a:r>
              <a:rPr lang="en-US" sz="2000" b="1" i="0" u="none" strike="noStrike" baseline="0" dirty="0" err="1">
                <a:solidFill>
                  <a:schemeClr val="bg1"/>
                </a:solidFill>
              </a:rPr>
              <a:t>Lionello</a:t>
            </a:r>
            <a:r>
              <a:rPr lang="en-US" sz="2000" b="1" dirty="0">
                <a:solidFill>
                  <a:schemeClr val="bg1"/>
                </a:solidFill>
              </a:rPr>
              <a:t>+</a:t>
            </a:r>
            <a:r>
              <a:rPr lang="en-US" sz="2000" b="1" i="0" u="none" strike="noStrike" baseline="0" dirty="0">
                <a:solidFill>
                  <a:schemeClr val="bg1"/>
                </a:solidFill>
              </a:rPr>
              <a:t> 2009)</a:t>
            </a:r>
            <a:endParaRPr lang="en-US" sz="2000" b="1" dirty="0">
              <a:solidFill>
                <a:schemeClr val="bg1"/>
              </a:solidFill>
            </a:endParaRPr>
          </a:p>
        </p:txBody>
      </p:sp>
      <p:pic>
        <p:nvPicPr>
          <p:cNvPr id="6" name="Picture 5" descr="Chart&#10;&#10;Description automatically generated">
            <a:extLst>
              <a:ext uri="{FF2B5EF4-FFF2-40B4-BE49-F238E27FC236}">
                <a16:creationId xmlns:a16="http://schemas.microsoft.com/office/drawing/2014/main" id="{62088D9B-3553-BCA6-5DF1-CE23D8D76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463" y="1321901"/>
            <a:ext cx="3753043" cy="5054860"/>
          </a:xfrm>
          <a:prstGeom prst="rect">
            <a:avLst/>
          </a:prstGeom>
        </p:spPr>
      </p:pic>
      <p:sp>
        <p:nvSpPr>
          <p:cNvPr id="7" name="Slide Number Placeholder 6">
            <a:extLst>
              <a:ext uri="{FF2B5EF4-FFF2-40B4-BE49-F238E27FC236}">
                <a16:creationId xmlns:a16="http://schemas.microsoft.com/office/drawing/2014/main" id="{7E99ADC4-DF71-A75A-3379-DF65BE1A1E24}"/>
              </a:ext>
            </a:extLst>
          </p:cNvPr>
          <p:cNvSpPr>
            <a:spLocks noGrp="1"/>
          </p:cNvSpPr>
          <p:nvPr>
            <p:ph type="sldNum" sz="quarter" idx="12"/>
          </p:nvPr>
        </p:nvSpPr>
        <p:spPr/>
        <p:txBody>
          <a:bodyPr/>
          <a:lstStyle/>
          <a:p>
            <a:fld id="{F3FBA121-8EF8-4107-B595-DD28933C7F97}" type="slidenum">
              <a:rPr lang="en-US" smtClean="0"/>
              <a:t>19</a:t>
            </a:fld>
            <a:endParaRPr lang="en-US"/>
          </a:p>
        </p:txBody>
      </p:sp>
    </p:spTree>
    <p:extLst>
      <p:ext uri="{BB962C8B-B14F-4D97-AF65-F5344CB8AC3E}">
        <p14:creationId xmlns:p14="http://schemas.microsoft.com/office/powerpoint/2010/main" val="1321480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767"/>
            <a:ext cx="10515600" cy="1325563"/>
          </a:xfrm>
        </p:spPr>
        <p:txBody>
          <a:bodyPr>
            <a:normAutofit/>
          </a:bodyPr>
          <a:lstStyle/>
          <a:p>
            <a:pPr algn="ctr"/>
            <a:r>
              <a:rPr lang="en-US" dirty="0">
                <a:solidFill>
                  <a:schemeClr val="bg1"/>
                </a:solidFill>
              </a:rPr>
              <a:t>Solar Energetic Particles (SEPs)</a:t>
            </a:r>
          </a:p>
        </p:txBody>
      </p:sp>
      <p:sp>
        <p:nvSpPr>
          <p:cNvPr id="7" name="TextBox 6"/>
          <p:cNvSpPr txBox="1"/>
          <p:nvPr/>
        </p:nvSpPr>
        <p:spPr>
          <a:xfrm>
            <a:off x="5139132" y="1391330"/>
            <a:ext cx="6398902" cy="4555093"/>
          </a:xfrm>
          <a:prstGeom prst="rect">
            <a:avLst/>
          </a:prstGeom>
          <a:noFill/>
        </p:spPr>
        <p:txBody>
          <a:bodyPr wrap="square" rtlCol="0">
            <a:spAutoFit/>
          </a:bodyPr>
          <a:lstStyle/>
          <a:p>
            <a:pPr>
              <a:spcAft>
                <a:spcPts val="1200"/>
              </a:spcAft>
            </a:pPr>
            <a:r>
              <a:rPr lang="en-US" sz="2000" b="1" dirty="0">
                <a:solidFill>
                  <a:schemeClr val="bg1"/>
                </a:solidFill>
              </a:rPr>
              <a:t>Kinetic energy of SEPs range from few  tens of keV/nucleon to over GeV/nucleon</a:t>
            </a:r>
          </a:p>
          <a:p>
            <a:pPr>
              <a:spcAft>
                <a:spcPts val="1200"/>
              </a:spcAft>
            </a:pPr>
            <a:r>
              <a:rPr lang="en-US" sz="2000" b="1" dirty="0">
                <a:solidFill>
                  <a:schemeClr val="bg1"/>
                </a:solidFill>
              </a:rPr>
              <a:t>The fastest SEPs arrive at Earth in ~ 10-30 mins</a:t>
            </a:r>
          </a:p>
          <a:p>
            <a:pPr>
              <a:spcAft>
                <a:spcPts val="1200"/>
              </a:spcAft>
            </a:pPr>
            <a:r>
              <a:rPr lang="en-US" sz="2000" b="1" dirty="0">
                <a:solidFill>
                  <a:schemeClr val="bg1"/>
                </a:solidFill>
              </a:rPr>
              <a:t>Mostly protons and </a:t>
            </a:r>
            <a:r>
              <a:rPr lang="el-GR" sz="2000" b="1" dirty="0">
                <a:solidFill>
                  <a:schemeClr val="bg1"/>
                </a:solidFill>
                <a:cs typeface="Calibri"/>
              </a:rPr>
              <a:t>α</a:t>
            </a:r>
            <a:r>
              <a:rPr lang="en-US" sz="2000" b="1" dirty="0">
                <a:solidFill>
                  <a:schemeClr val="bg1"/>
                </a:solidFill>
                <a:cs typeface="Calibri"/>
              </a:rPr>
              <a:t>-particles</a:t>
            </a:r>
            <a:r>
              <a:rPr lang="en-US" sz="2000" b="1" dirty="0">
                <a:solidFill>
                  <a:schemeClr val="bg1"/>
                </a:solidFill>
              </a:rPr>
              <a:t> (~1 % heavy ions Z&gt;2)</a:t>
            </a:r>
          </a:p>
          <a:p>
            <a:pPr>
              <a:spcAft>
                <a:spcPts val="1200"/>
              </a:spcAft>
            </a:pPr>
            <a:r>
              <a:rPr lang="en-US" sz="2000" b="1" dirty="0">
                <a:solidFill>
                  <a:schemeClr val="bg1"/>
                </a:solidFill>
              </a:rPr>
              <a:t>Particles are fully or partially ionized</a:t>
            </a:r>
          </a:p>
          <a:p>
            <a:pPr>
              <a:spcAft>
                <a:spcPts val="1200"/>
              </a:spcAft>
            </a:pPr>
            <a:r>
              <a:rPr lang="en-US" sz="2000" b="1" dirty="0">
                <a:solidFill>
                  <a:schemeClr val="bg1"/>
                </a:solidFill>
              </a:rPr>
              <a:t>Acceleration region(s) near the Sun</a:t>
            </a:r>
          </a:p>
          <a:p>
            <a:pPr>
              <a:spcAft>
                <a:spcPts val="1200"/>
              </a:spcAft>
            </a:pPr>
            <a:r>
              <a:rPr lang="en-US" sz="2000" b="1" dirty="0">
                <a:solidFill>
                  <a:schemeClr val="bg1"/>
                </a:solidFill>
              </a:rPr>
              <a:t>Durations of SEP events extend from hours to days</a:t>
            </a:r>
          </a:p>
          <a:p>
            <a:pPr>
              <a:spcAft>
                <a:spcPts val="1200"/>
              </a:spcAft>
            </a:pPr>
            <a:r>
              <a:rPr lang="en-US" sz="2000" b="1" dirty="0">
                <a:solidFill>
                  <a:schemeClr val="bg1"/>
                </a:solidFill>
              </a:rPr>
              <a:t>Large event-to-event variability in intensity, elemental/isotopic composition, charge states, energy spectra…</a:t>
            </a:r>
          </a:p>
          <a:p>
            <a:pPr>
              <a:spcAft>
                <a:spcPts val="1200"/>
              </a:spcAft>
            </a:pPr>
            <a:r>
              <a:rPr lang="en-US" sz="2000" b="1" dirty="0">
                <a:solidFill>
                  <a:schemeClr val="bg1"/>
                </a:solidFill>
              </a:rPr>
              <a:t>SEP event characteristics are energy dependent</a:t>
            </a:r>
          </a:p>
        </p:txBody>
      </p:sp>
      <p:pic>
        <p:nvPicPr>
          <p:cNvPr id="3" name="Picture 2">
            <a:extLst>
              <a:ext uri="{FF2B5EF4-FFF2-40B4-BE49-F238E27FC236}">
                <a16:creationId xmlns:a16="http://schemas.microsoft.com/office/drawing/2014/main" id="{E781190A-D9F0-4604-A1DA-F72F70D74EC1}"/>
              </a:ext>
            </a:extLst>
          </p:cNvPr>
          <p:cNvPicPr>
            <a:picLocks noChangeAspect="1"/>
          </p:cNvPicPr>
          <p:nvPr/>
        </p:nvPicPr>
        <p:blipFill>
          <a:blip r:embed="rId3"/>
          <a:stretch>
            <a:fillRect/>
          </a:stretch>
        </p:blipFill>
        <p:spPr>
          <a:xfrm>
            <a:off x="262270" y="1159288"/>
            <a:ext cx="4768576" cy="5390000"/>
          </a:xfrm>
          <a:prstGeom prst="rect">
            <a:avLst/>
          </a:prstGeom>
        </p:spPr>
      </p:pic>
      <p:sp>
        <p:nvSpPr>
          <p:cNvPr id="6" name="Rectangle 5">
            <a:extLst>
              <a:ext uri="{FF2B5EF4-FFF2-40B4-BE49-F238E27FC236}">
                <a16:creationId xmlns:a16="http://schemas.microsoft.com/office/drawing/2014/main" id="{08357B69-9C53-425B-9A1A-13F38B77C99B}"/>
              </a:ext>
            </a:extLst>
          </p:cNvPr>
          <p:cNvSpPr/>
          <p:nvPr/>
        </p:nvSpPr>
        <p:spPr>
          <a:xfrm>
            <a:off x="5139132" y="6364622"/>
            <a:ext cx="5867958" cy="369332"/>
          </a:xfrm>
          <a:prstGeom prst="rect">
            <a:avLst/>
          </a:prstGeom>
        </p:spPr>
        <p:txBody>
          <a:bodyPr wrap="square">
            <a:spAutoFit/>
          </a:bodyPr>
          <a:lstStyle/>
          <a:p>
            <a:r>
              <a:rPr lang="en-US" dirty="0">
                <a:solidFill>
                  <a:srgbClr val="131413"/>
                </a:solidFill>
                <a:latin typeface="DjmnknTimes-Roman"/>
              </a:rPr>
              <a:t>Desai &amp; </a:t>
            </a:r>
            <a:r>
              <a:rPr lang="en-US" dirty="0" err="1">
                <a:solidFill>
                  <a:srgbClr val="131413"/>
                </a:solidFill>
                <a:latin typeface="DjmnknTimes-Roman"/>
              </a:rPr>
              <a:t>Giacalone</a:t>
            </a:r>
            <a:r>
              <a:rPr lang="en-US" dirty="0">
                <a:solidFill>
                  <a:srgbClr val="131413"/>
                </a:solidFill>
                <a:latin typeface="DjmnknTimes-Roman"/>
              </a:rPr>
              <a:t> 2016; adapted from </a:t>
            </a:r>
            <a:r>
              <a:rPr lang="en-US" dirty="0" err="1">
                <a:solidFill>
                  <a:srgbClr val="131413"/>
                </a:solidFill>
                <a:latin typeface="DjmnknTimes-Roman"/>
              </a:rPr>
              <a:t>Mewaldt</a:t>
            </a:r>
            <a:r>
              <a:rPr lang="en-US" dirty="0">
                <a:solidFill>
                  <a:srgbClr val="131413"/>
                </a:solidFill>
                <a:latin typeface="DjmnknTimes-Roman"/>
              </a:rPr>
              <a:t>+ 2001</a:t>
            </a:r>
            <a:endParaRPr lang="en-US" dirty="0">
              <a:solidFill>
                <a:srgbClr val="0000FF"/>
              </a:solidFill>
              <a:latin typeface="DjmnknTimes-Roman"/>
            </a:endParaRPr>
          </a:p>
        </p:txBody>
      </p:sp>
      <p:sp>
        <p:nvSpPr>
          <p:cNvPr id="5" name="Slide Number Placeholder 4">
            <a:extLst>
              <a:ext uri="{FF2B5EF4-FFF2-40B4-BE49-F238E27FC236}">
                <a16:creationId xmlns:a16="http://schemas.microsoft.com/office/drawing/2014/main" id="{852E9CE7-A708-6115-2A1B-FED78A58FE66}"/>
              </a:ext>
            </a:extLst>
          </p:cNvPr>
          <p:cNvSpPr>
            <a:spLocks noGrp="1"/>
          </p:cNvSpPr>
          <p:nvPr>
            <p:ph type="sldNum" sz="quarter" idx="12"/>
          </p:nvPr>
        </p:nvSpPr>
        <p:spPr/>
        <p:txBody>
          <a:bodyPr/>
          <a:lstStyle/>
          <a:p>
            <a:fld id="{F3FBA121-8EF8-4107-B595-DD28933C7F97}" type="slidenum">
              <a:rPr lang="en-US" smtClean="0"/>
              <a:t>2</a:t>
            </a:fld>
            <a:endParaRPr lang="en-US"/>
          </a:p>
        </p:txBody>
      </p:sp>
    </p:spTree>
    <p:extLst>
      <p:ext uri="{BB962C8B-B14F-4D97-AF65-F5344CB8AC3E}">
        <p14:creationId xmlns:p14="http://schemas.microsoft.com/office/powerpoint/2010/main" val="3535070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F1E-C034-437A-8BDF-B95790FF0D7A}"/>
              </a:ext>
            </a:extLst>
          </p:cNvPr>
          <p:cNvSpPr>
            <a:spLocks noGrp="1"/>
          </p:cNvSpPr>
          <p:nvPr>
            <p:ph type="title"/>
          </p:nvPr>
        </p:nvSpPr>
        <p:spPr>
          <a:xfrm>
            <a:off x="838200" y="9525"/>
            <a:ext cx="10515600" cy="1325563"/>
          </a:xfrm>
        </p:spPr>
        <p:txBody>
          <a:bodyPr/>
          <a:lstStyle/>
          <a:p>
            <a:pPr algn="ctr"/>
            <a:r>
              <a:rPr lang="en-US" dirty="0">
                <a:solidFill>
                  <a:schemeClr val="bg1">
                    <a:lumMod val="75000"/>
                    <a:lumOff val="25000"/>
                  </a:schemeClr>
                </a:solidFill>
              </a:rPr>
              <a:t>Streaming Limit</a:t>
            </a:r>
          </a:p>
        </p:txBody>
      </p:sp>
      <p:pic>
        <p:nvPicPr>
          <p:cNvPr id="3" name="Audio 2">
            <a:hlinkClick r:id="" action="ppaction://media"/>
            <a:extLst>
              <a:ext uri="{FF2B5EF4-FFF2-40B4-BE49-F238E27FC236}">
                <a16:creationId xmlns:a16="http://schemas.microsoft.com/office/drawing/2014/main" id="{017021D1-E581-49F5-91A2-E94D464D3E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pic>
        <p:nvPicPr>
          <p:cNvPr id="8" name="Picture 7">
            <a:extLst>
              <a:ext uri="{FF2B5EF4-FFF2-40B4-BE49-F238E27FC236}">
                <a16:creationId xmlns:a16="http://schemas.microsoft.com/office/drawing/2014/main" id="{0BCB9979-FDED-A1CF-C672-694C1CA695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7786" y="1645684"/>
            <a:ext cx="6409842" cy="4653516"/>
          </a:xfrm>
          <a:prstGeom prst="rect">
            <a:avLst/>
          </a:prstGeom>
        </p:spPr>
      </p:pic>
      <p:sp>
        <p:nvSpPr>
          <p:cNvPr id="10" name="TextBox 9">
            <a:extLst>
              <a:ext uri="{FF2B5EF4-FFF2-40B4-BE49-F238E27FC236}">
                <a16:creationId xmlns:a16="http://schemas.microsoft.com/office/drawing/2014/main" id="{894099D5-CDB0-C82A-E1FE-79901A07495A}"/>
              </a:ext>
            </a:extLst>
          </p:cNvPr>
          <p:cNvSpPr txBox="1"/>
          <p:nvPr/>
        </p:nvSpPr>
        <p:spPr>
          <a:xfrm>
            <a:off x="7701515" y="6348511"/>
            <a:ext cx="2218661"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err="1"/>
              <a:t>Reames</a:t>
            </a:r>
            <a:r>
              <a:rPr lang="en-US" b="1" dirty="0"/>
              <a:t> &amp; Ng 1998</a:t>
            </a:r>
          </a:p>
        </p:txBody>
      </p:sp>
      <p:sp>
        <p:nvSpPr>
          <p:cNvPr id="11" name="TextBox 10">
            <a:extLst>
              <a:ext uri="{FF2B5EF4-FFF2-40B4-BE49-F238E27FC236}">
                <a16:creationId xmlns:a16="http://schemas.microsoft.com/office/drawing/2014/main" id="{9AFC3839-8A23-66BE-FB0D-3C705F25ACAD}"/>
              </a:ext>
            </a:extLst>
          </p:cNvPr>
          <p:cNvSpPr txBox="1"/>
          <p:nvPr/>
        </p:nvSpPr>
        <p:spPr>
          <a:xfrm>
            <a:off x="152401" y="2828835"/>
            <a:ext cx="4958316"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t>Intense SEP events have maximum-intensity plateau: </a:t>
            </a:r>
          </a:p>
          <a:p>
            <a:r>
              <a:rPr lang="en-US" b="1" dirty="0"/>
              <a:t>Excitation of waves by earlier high-E particles restrict later low-E particles escape from the shock (e.g. Lee 1983, </a:t>
            </a:r>
            <a:r>
              <a:rPr lang="en-US" b="1" dirty="0" err="1"/>
              <a:t>Reames</a:t>
            </a:r>
            <a:r>
              <a:rPr lang="en-US" b="1" dirty="0"/>
              <a:t> &amp; Ng 1994)</a:t>
            </a:r>
          </a:p>
          <a:p>
            <a:r>
              <a:rPr lang="en-US" b="1" dirty="0"/>
              <a:t>Limit depends on the intensity and spectra</a:t>
            </a:r>
          </a:p>
          <a:p>
            <a:r>
              <a:rPr lang="en-US" b="1" dirty="0"/>
              <a:t>of the accelerated particles (</a:t>
            </a:r>
            <a:r>
              <a:rPr lang="en-US" b="1" dirty="0" err="1"/>
              <a:t>Reames</a:t>
            </a:r>
            <a:r>
              <a:rPr lang="en-US" b="1" dirty="0"/>
              <a:t> &amp; Ng 2010)</a:t>
            </a:r>
          </a:p>
        </p:txBody>
      </p:sp>
      <p:sp>
        <p:nvSpPr>
          <p:cNvPr id="5" name="Slide Number Placeholder 4">
            <a:extLst>
              <a:ext uri="{FF2B5EF4-FFF2-40B4-BE49-F238E27FC236}">
                <a16:creationId xmlns:a16="http://schemas.microsoft.com/office/drawing/2014/main" id="{3D66ABF7-8C97-874C-8064-A0231F464DF4}"/>
              </a:ext>
            </a:extLst>
          </p:cNvPr>
          <p:cNvSpPr>
            <a:spLocks noGrp="1"/>
          </p:cNvSpPr>
          <p:nvPr>
            <p:ph type="sldNum" sz="quarter" idx="12"/>
          </p:nvPr>
        </p:nvSpPr>
        <p:spPr/>
        <p:txBody>
          <a:bodyPr/>
          <a:lstStyle/>
          <a:p>
            <a:fld id="{F3FBA121-8EF8-4107-B595-DD28933C7F97}" type="slidenum">
              <a:rPr lang="en-US" smtClean="0"/>
              <a:t>20</a:t>
            </a:fld>
            <a:endParaRPr lang="en-US"/>
          </a:p>
        </p:txBody>
      </p:sp>
    </p:spTree>
    <p:extLst>
      <p:ext uri="{BB962C8B-B14F-4D97-AF65-F5344CB8AC3E}">
        <p14:creationId xmlns:p14="http://schemas.microsoft.com/office/powerpoint/2010/main" val="2757405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F1E-C034-437A-8BDF-B95790FF0D7A}"/>
              </a:ext>
            </a:extLst>
          </p:cNvPr>
          <p:cNvSpPr>
            <a:spLocks noGrp="1"/>
          </p:cNvSpPr>
          <p:nvPr>
            <p:ph type="title"/>
          </p:nvPr>
        </p:nvSpPr>
        <p:spPr>
          <a:xfrm>
            <a:off x="838200" y="9525"/>
            <a:ext cx="10515600" cy="1325563"/>
          </a:xfrm>
        </p:spPr>
        <p:txBody>
          <a:bodyPr/>
          <a:lstStyle/>
          <a:p>
            <a:pPr algn="ctr"/>
            <a:r>
              <a:rPr lang="en-US" dirty="0"/>
              <a:t>Particle Reservoir</a:t>
            </a:r>
            <a:endParaRPr lang="en-US" dirty="0">
              <a:solidFill>
                <a:schemeClr val="bg1">
                  <a:lumMod val="75000"/>
                  <a:lumOff val="25000"/>
                </a:schemeClr>
              </a:solidFill>
            </a:endParaRPr>
          </a:p>
        </p:txBody>
      </p:sp>
      <p:pic>
        <p:nvPicPr>
          <p:cNvPr id="3" name="Audio 2">
            <a:hlinkClick r:id="" action="ppaction://media"/>
            <a:extLst>
              <a:ext uri="{FF2B5EF4-FFF2-40B4-BE49-F238E27FC236}">
                <a16:creationId xmlns:a16="http://schemas.microsoft.com/office/drawing/2014/main" id="{017021D1-E581-49F5-91A2-E94D464D3E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pic>
        <p:nvPicPr>
          <p:cNvPr id="4" name="Picture 3">
            <a:extLst>
              <a:ext uri="{FF2B5EF4-FFF2-40B4-BE49-F238E27FC236}">
                <a16:creationId xmlns:a16="http://schemas.microsoft.com/office/drawing/2014/main" id="{B2DBDE09-A3E6-1EDB-492D-1BD7DC1A17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264" y="1850674"/>
            <a:ext cx="6041140" cy="4061028"/>
          </a:xfrm>
          <a:prstGeom prst="rect">
            <a:avLst/>
          </a:prstGeom>
        </p:spPr>
      </p:pic>
      <p:sp>
        <p:nvSpPr>
          <p:cNvPr id="5" name="TextBox 4">
            <a:extLst>
              <a:ext uri="{FF2B5EF4-FFF2-40B4-BE49-F238E27FC236}">
                <a16:creationId xmlns:a16="http://schemas.microsoft.com/office/drawing/2014/main" id="{0BF3C939-5C57-F66F-56D2-8EDD1D59AC4B}"/>
              </a:ext>
            </a:extLst>
          </p:cNvPr>
          <p:cNvSpPr txBox="1"/>
          <p:nvPr/>
        </p:nvSpPr>
        <p:spPr>
          <a:xfrm>
            <a:off x="2638645" y="1438992"/>
            <a:ext cx="2146005"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Reames</a:t>
            </a:r>
            <a:r>
              <a:rPr lang="en-US" dirty="0"/>
              <a:t>+ 1996</a:t>
            </a:r>
          </a:p>
        </p:txBody>
      </p:sp>
      <p:sp>
        <p:nvSpPr>
          <p:cNvPr id="6" name="TextBox 5">
            <a:extLst>
              <a:ext uri="{FF2B5EF4-FFF2-40B4-BE49-F238E27FC236}">
                <a16:creationId xmlns:a16="http://schemas.microsoft.com/office/drawing/2014/main" id="{8475777B-5839-2E01-571B-C0146E1B4683}"/>
              </a:ext>
            </a:extLst>
          </p:cNvPr>
          <p:cNvSpPr txBox="1"/>
          <p:nvPr/>
        </p:nvSpPr>
        <p:spPr>
          <a:xfrm>
            <a:off x="7086602" y="2588526"/>
            <a:ext cx="3909058" cy="26161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spcAft>
                <a:spcPts val="1200"/>
              </a:spcAft>
            </a:pPr>
            <a:r>
              <a:rPr lang="en-US" b="1" dirty="0"/>
              <a:t>Widely separated spacecraft detect similar particle spectra: Seeing same large reservoir  of particles trapped behind the CME shock</a:t>
            </a:r>
          </a:p>
          <a:p>
            <a:pPr>
              <a:spcAft>
                <a:spcPts val="1200"/>
              </a:spcAft>
            </a:pPr>
            <a:r>
              <a:rPr lang="en-US" b="1" dirty="0"/>
              <a:t>Region of invariant spectrum</a:t>
            </a:r>
          </a:p>
          <a:p>
            <a:pPr>
              <a:spcAft>
                <a:spcPts val="1200"/>
              </a:spcAft>
            </a:pPr>
            <a:r>
              <a:rPr lang="en-US" b="1" dirty="0"/>
              <a:t>Decrease in flux due to the expansion of the reservoir , not the commonly assumed diffusion (</a:t>
            </a:r>
            <a:r>
              <a:rPr lang="en-US" b="1" dirty="0" err="1"/>
              <a:t>Reames</a:t>
            </a:r>
            <a:r>
              <a:rPr lang="en-US" b="1" dirty="0"/>
              <a:t> 2017)</a:t>
            </a:r>
          </a:p>
        </p:txBody>
      </p:sp>
      <p:sp>
        <p:nvSpPr>
          <p:cNvPr id="8" name="Slide Number Placeholder 7">
            <a:extLst>
              <a:ext uri="{FF2B5EF4-FFF2-40B4-BE49-F238E27FC236}">
                <a16:creationId xmlns:a16="http://schemas.microsoft.com/office/drawing/2014/main" id="{A619B9CF-7C6B-49D5-3C7D-738AFD14476A}"/>
              </a:ext>
            </a:extLst>
          </p:cNvPr>
          <p:cNvSpPr>
            <a:spLocks noGrp="1"/>
          </p:cNvSpPr>
          <p:nvPr>
            <p:ph type="sldNum" sz="quarter" idx="12"/>
          </p:nvPr>
        </p:nvSpPr>
        <p:spPr/>
        <p:txBody>
          <a:bodyPr/>
          <a:lstStyle/>
          <a:p>
            <a:fld id="{F3FBA121-8EF8-4107-B595-DD28933C7F97}" type="slidenum">
              <a:rPr lang="en-US" smtClean="0"/>
              <a:t>21</a:t>
            </a:fld>
            <a:endParaRPr lang="en-US"/>
          </a:p>
        </p:txBody>
      </p:sp>
    </p:spTree>
    <p:extLst>
      <p:ext uri="{BB962C8B-B14F-4D97-AF65-F5344CB8AC3E}">
        <p14:creationId xmlns:p14="http://schemas.microsoft.com/office/powerpoint/2010/main" val="3019953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FIP Fractionation </a:t>
            </a:r>
          </a:p>
        </p:txBody>
      </p:sp>
      <p:pic>
        <p:nvPicPr>
          <p:cNvPr id="9" name="Content Placeholder 8">
            <a:extLst>
              <a:ext uri="{FF2B5EF4-FFF2-40B4-BE49-F238E27FC236}">
                <a16:creationId xmlns:a16="http://schemas.microsoft.com/office/drawing/2014/main" id="{BBB900C2-2294-44CB-B80E-25E71ED5160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052" y="1591114"/>
            <a:ext cx="4735087" cy="3675769"/>
          </a:xfrm>
        </p:spPr>
      </p:pic>
      <p:sp>
        <p:nvSpPr>
          <p:cNvPr id="10" name="TextBox 9">
            <a:extLst>
              <a:ext uri="{FF2B5EF4-FFF2-40B4-BE49-F238E27FC236}">
                <a16:creationId xmlns:a16="http://schemas.microsoft.com/office/drawing/2014/main" id="{DB39ADD8-F876-4A18-B786-01C3BD60D166}"/>
              </a:ext>
            </a:extLst>
          </p:cNvPr>
          <p:cNvSpPr txBox="1"/>
          <p:nvPr/>
        </p:nvSpPr>
        <p:spPr>
          <a:xfrm>
            <a:off x="1699437" y="5537267"/>
            <a:ext cx="236220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Reames</a:t>
            </a:r>
            <a:r>
              <a:rPr lang="en-US" dirty="0"/>
              <a:t> 1995</a:t>
            </a:r>
          </a:p>
        </p:txBody>
      </p:sp>
      <p:sp>
        <p:nvSpPr>
          <p:cNvPr id="7" name="Content Placeholder 3">
            <a:extLst>
              <a:ext uri="{FF2B5EF4-FFF2-40B4-BE49-F238E27FC236}">
                <a16:creationId xmlns:a16="http://schemas.microsoft.com/office/drawing/2014/main" id="{0B2900DA-22D8-3869-361A-DB26A12F79C8}"/>
              </a:ext>
            </a:extLst>
          </p:cNvPr>
          <p:cNvSpPr txBox="1">
            <a:spLocks/>
          </p:cNvSpPr>
          <p:nvPr/>
        </p:nvSpPr>
        <p:spPr>
          <a:xfrm>
            <a:off x="5683100" y="1760303"/>
            <a:ext cx="6033978" cy="39308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dirty="0">
                <a:solidFill>
                  <a:schemeClr val="bg1"/>
                </a:solidFill>
              </a:rPr>
              <a:t>The SEP/</a:t>
            </a:r>
            <a:r>
              <a:rPr lang="en-US" dirty="0" err="1">
                <a:solidFill>
                  <a:schemeClr val="bg1"/>
                </a:solidFill>
              </a:rPr>
              <a:t>photospheric</a:t>
            </a:r>
            <a:r>
              <a:rPr lang="en-US" dirty="0">
                <a:solidFill>
                  <a:schemeClr val="bg1"/>
                </a:solidFill>
              </a:rPr>
              <a:t> abundance ratios as a function of first ionization potential (FIP) change ~ 10 eV</a:t>
            </a:r>
          </a:p>
          <a:p>
            <a:pPr marL="0" indent="0">
              <a:spcBef>
                <a:spcPts val="0"/>
              </a:spcBef>
              <a:spcAft>
                <a:spcPts val="1200"/>
              </a:spcAft>
              <a:buFont typeface="Arial" panose="020B0604020202020204" pitchFamily="34" charset="0"/>
              <a:buNone/>
            </a:pPr>
            <a:r>
              <a:rPr lang="en-US" dirty="0">
                <a:solidFill>
                  <a:schemeClr val="bg1"/>
                </a:solidFill>
              </a:rPr>
              <a:t>Elements with a low FIP ionized in the chromosphere</a:t>
            </a:r>
          </a:p>
          <a:p>
            <a:pPr marL="0" indent="0">
              <a:spcBef>
                <a:spcPts val="0"/>
              </a:spcBef>
              <a:spcAft>
                <a:spcPts val="1200"/>
              </a:spcAft>
              <a:buFont typeface="Arial" panose="020B0604020202020204" pitchFamily="34" charset="0"/>
              <a:buNone/>
            </a:pPr>
            <a:r>
              <a:rPr lang="en-US" dirty="0">
                <a:solidFill>
                  <a:schemeClr val="bg1"/>
                </a:solidFill>
              </a:rPr>
              <a:t>Degree of FIP fractionation varies from event to event (Garrard &amp; Stone 1994) </a:t>
            </a:r>
          </a:p>
          <a:p>
            <a:pPr marL="0" indent="0">
              <a:spcBef>
                <a:spcPts val="0"/>
              </a:spcBef>
              <a:spcAft>
                <a:spcPts val="1200"/>
              </a:spcAft>
              <a:buFont typeface="Arial" panose="020B0604020202020204" pitchFamily="34" charset="0"/>
              <a:buNone/>
            </a:pPr>
            <a:r>
              <a:rPr lang="en-US" dirty="0">
                <a:solidFill>
                  <a:schemeClr val="bg1"/>
                </a:solidFill>
              </a:rPr>
              <a:t>Differences in the fractionation patterns of SEPs and solar wind suggest that they are distinct samples of coronal material (</a:t>
            </a:r>
            <a:r>
              <a:rPr lang="en-US" dirty="0" err="1">
                <a:solidFill>
                  <a:schemeClr val="bg1"/>
                </a:solidFill>
              </a:rPr>
              <a:t>Mewalt</a:t>
            </a:r>
            <a:r>
              <a:rPr lang="en-US" dirty="0">
                <a:solidFill>
                  <a:schemeClr val="bg1"/>
                </a:solidFill>
              </a:rPr>
              <a:t>+ 2002) </a:t>
            </a:r>
          </a:p>
        </p:txBody>
      </p:sp>
      <p:sp>
        <p:nvSpPr>
          <p:cNvPr id="4" name="Slide Number Placeholder 3">
            <a:extLst>
              <a:ext uri="{FF2B5EF4-FFF2-40B4-BE49-F238E27FC236}">
                <a16:creationId xmlns:a16="http://schemas.microsoft.com/office/drawing/2014/main" id="{83137AFF-AB80-9D64-7CB2-CCC84AA211CB}"/>
              </a:ext>
            </a:extLst>
          </p:cNvPr>
          <p:cNvSpPr>
            <a:spLocks noGrp="1"/>
          </p:cNvSpPr>
          <p:nvPr>
            <p:ph type="sldNum" sz="quarter" idx="12"/>
          </p:nvPr>
        </p:nvSpPr>
        <p:spPr/>
        <p:txBody>
          <a:bodyPr/>
          <a:lstStyle/>
          <a:p>
            <a:fld id="{F3FBA121-8EF8-4107-B595-DD28933C7F97}" type="slidenum">
              <a:rPr lang="en-US" smtClean="0"/>
              <a:t>22</a:t>
            </a:fld>
            <a:endParaRPr lang="en-US"/>
          </a:p>
        </p:txBody>
      </p:sp>
    </p:spTree>
    <p:extLst>
      <p:ext uri="{BB962C8B-B14F-4D97-AF65-F5344CB8AC3E}">
        <p14:creationId xmlns:p14="http://schemas.microsoft.com/office/powerpoint/2010/main" val="249366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38"/>
            <a:ext cx="10515600" cy="1325563"/>
          </a:xfrm>
        </p:spPr>
        <p:txBody>
          <a:bodyPr/>
          <a:lstStyle/>
          <a:p>
            <a:pPr algn="ctr"/>
            <a:r>
              <a:rPr lang="en-US" dirty="0">
                <a:solidFill>
                  <a:schemeClr val="bg1"/>
                </a:solidFill>
              </a:rPr>
              <a:t>Q/A Fractionation</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1" y="1447801"/>
            <a:ext cx="2838187" cy="4525963"/>
          </a:xfrm>
        </p:spPr>
      </p:pic>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715000" y="1447801"/>
                <a:ext cx="4495800" cy="4525963"/>
              </a:xfrm>
            </p:spPr>
            <p:txBody>
              <a:bodyPr>
                <a:normAutofit fontScale="92500"/>
              </a:bodyPr>
              <a:lstStyle/>
              <a:p>
                <a:pPr marL="0" indent="0">
                  <a:spcBef>
                    <a:spcPts val="0"/>
                  </a:spcBef>
                  <a:spcAft>
                    <a:spcPts val="1200"/>
                  </a:spcAft>
                  <a:buNone/>
                </a:pPr>
                <a:r>
                  <a:rPr lang="en-US" dirty="0">
                    <a:solidFill>
                      <a:schemeClr val="bg1"/>
                    </a:solidFill>
                  </a:rPr>
                  <a:t>Event-averaged elemental enhancements are described by a power law </a:t>
                </a:r>
                <a14:m>
                  <m:oMath xmlns:m="http://schemas.openxmlformats.org/officeDocument/2006/math">
                    <m:sSup>
                      <m:sSupPr>
                        <m:ctrlPr>
                          <a:rPr lang="en-US" i="1" smtClean="0">
                            <a:solidFill>
                              <a:schemeClr val="bg1"/>
                            </a:solidFill>
                            <a:latin typeface="Cambria Math" panose="02040503050406030204" pitchFamily="18" charset="0"/>
                          </a:rPr>
                        </m:ctrlPr>
                      </m:sSupPr>
                      <m:e>
                        <m:d>
                          <m:dPr>
                            <m:ctrlPr>
                              <a:rPr lang="en-US" i="1" smtClean="0">
                                <a:solidFill>
                                  <a:schemeClr val="bg1"/>
                                </a:solidFill>
                                <a:latin typeface="Cambria Math" panose="02040503050406030204" pitchFamily="18" charset="0"/>
                              </a:rPr>
                            </m:ctrlPr>
                          </m:dPr>
                          <m:e>
                            <m:f>
                              <m:fPr>
                                <m:type m:val="lin"/>
                                <m:ctrlPr>
                                  <a:rPr lang="en-US" i="1" smtClean="0">
                                    <a:solidFill>
                                      <a:schemeClr val="bg1"/>
                                    </a:solidFill>
                                    <a:latin typeface="Cambria Math" panose="02040503050406030204" pitchFamily="18" charset="0"/>
                                  </a:rPr>
                                </m:ctrlPr>
                              </m:fPr>
                              <m:num>
                                <m:r>
                                  <a:rPr lang="en-US" b="0" i="1" smtClean="0">
                                    <a:solidFill>
                                      <a:schemeClr val="bg1"/>
                                    </a:solidFill>
                                    <a:latin typeface="Cambria Math"/>
                                  </a:rPr>
                                  <m:t>𝑄</m:t>
                                </m:r>
                              </m:num>
                              <m:den>
                                <m:r>
                                  <a:rPr lang="en-US" b="0" i="1" smtClean="0">
                                    <a:solidFill>
                                      <a:schemeClr val="bg1"/>
                                    </a:solidFill>
                                    <a:latin typeface="Cambria Math"/>
                                  </a:rPr>
                                  <m:t>𝐴</m:t>
                                </m:r>
                              </m:den>
                            </m:f>
                          </m:e>
                        </m:d>
                      </m:e>
                      <m:sup>
                        <m:r>
                          <a:rPr lang="en-US" b="0" i="1" smtClean="0">
                            <a:solidFill>
                              <a:schemeClr val="bg1"/>
                            </a:solidFill>
                            <a:latin typeface="Cambria Math"/>
                          </a:rPr>
                          <m:t>−</m:t>
                        </m:r>
                        <m:r>
                          <a:rPr lang="en-US" b="0" i="1" smtClean="0">
                            <a:solidFill>
                              <a:schemeClr val="bg1"/>
                            </a:solidFill>
                            <a:latin typeface="Cambria Math"/>
                            <a:ea typeface="Cambria Math"/>
                          </a:rPr>
                          <m:t>𝛽</m:t>
                        </m:r>
                      </m:sup>
                    </m:sSup>
                  </m:oMath>
                </a14:m>
                <a:endParaRPr lang="en-US" dirty="0">
                  <a:solidFill>
                    <a:schemeClr val="bg1"/>
                  </a:solidFill>
                </a:endParaRPr>
              </a:p>
              <a:p>
                <a:pPr marL="0" indent="0">
                  <a:spcBef>
                    <a:spcPts val="0"/>
                  </a:spcBef>
                  <a:spcAft>
                    <a:spcPts val="1200"/>
                  </a:spcAft>
                  <a:buNone/>
                </a:pPr>
                <a:r>
                  <a:rPr lang="en-US" dirty="0">
                    <a:solidFill>
                      <a:schemeClr val="bg1"/>
                    </a:solidFill>
                  </a:rPr>
                  <a:t>Large variability of the power-law index </a:t>
                </a:r>
                <a:r>
                  <a:rPr lang="el-GR" i="1" dirty="0">
                    <a:solidFill>
                      <a:schemeClr val="bg1"/>
                    </a:solidFill>
                    <a:latin typeface="Arial Unicode MS"/>
                    <a:ea typeface="Arial Unicode MS"/>
                    <a:cs typeface="Arial Unicode MS"/>
                  </a:rPr>
                  <a:t>β</a:t>
                </a:r>
                <a:r>
                  <a:rPr lang="en-US" dirty="0">
                    <a:solidFill>
                      <a:schemeClr val="bg1"/>
                    </a:solidFill>
                  </a:rPr>
                  <a:t> from event to event </a:t>
                </a:r>
              </a:p>
              <a:p>
                <a:pPr marL="0" indent="0">
                  <a:spcBef>
                    <a:spcPts val="0"/>
                  </a:spcBef>
                  <a:spcAft>
                    <a:spcPts val="1200"/>
                  </a:spcAft>
                  <a:buNone/>
                </a:pPr>
                <a:r>
                  <a:rPr lang="en-US" dirty="0" err="1">
                    <a:solidFill>
                      <a:schemeClr val="bg1"/>
                    </a:solidFill>
                  </a:rPr>
                  <a:t>Reames</a:t>
                </a:r>
                <a:r>
                  <a:rPr lang="en-US" dirty="0">
                    <a:solidFill>
                      <a:schemeClr val="bg1"/>
                    </a:solidFill>
                  </a:rPr>
                  <a:t> (2014, 2016) suggested that element enhancement vs. A/Q explained by the source-plasma temperature (both in impulsive and gradual events)</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715000" y="1447801"/>
                <a:ext cx="4495800" cy="4525963"/>
              </a:xfrm>
              <a:blipFill>
                <a:blip r:embed="rId4"/>
                <a:stretch>
                  <a:fillRect l="-2442" t="-2156" r="-3799"/>
                </a:stretch>
              </a:blipFill>
            </p:spPr>
            <p:txBody>
              <a:bodyPr/>
              <a:lstStyle/>
              <a:p>
                <a:r>
                  <a:rPr lang="en-US">
                    <a:noFill/>
                  </a:rPr>
                  <a:t> </a:t>
                </a:r>
              </a:p>
            </p:txBody>
          </p:sp>
        </mc:Fallback>
      </mc:AlternateContent>
      <p:sp>
        <p:nvSpPr>
          <p:cNvPr id="6" name="TextBox 5"/>
          <p:cNvSpPr txBox="1"/>
          <p:nvPr/>
        </p:nvSpPr>
        <p:spPr>
          <a:xfrm>
            <a:off x="2817628" y="6093024"/>
            <a:ext cx="2744972"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Breneman</a:t>
            </a:r>
            <a:r>
              <a:rPr lang="en-US" dirty="0"/>
              <a:t> &amp; Stone 1985</a:t>
            </a:r>
          </a:p>
        </p:txBody>
      </p:sp>
      <p:sp>
        <p:nvSpPr>
          <p:cNvPr id="7" name="Slide Number Placeholder 6">
            <a:extLst>
              <a:ext uri="{FF2B5EF4-FFF2-40B4-BE49-F238E27FC236}">
                <a16:creationId xmlns:a16="http://schemas.microsoft.com/office/drawing/2014/main" id="{B53FF334-CD3A-E608-0A20-7CEB00800A7D}"/>
              </a:ext>
            </a:extLst>
          </p:cNvPr>
          <p:cNvSpPr>
            <a:spLocks noGrp="1"/>
          </p:cNvSpPr>
          <p:nvPr>
            <p:ph type="sldNum" sz="quarter" idx="12"/>
          </p:nvPr>
        </p:nvSpPr>
        <p:spPr/>
        <p:txBody>
          <a:bodyPr/>
          <a:lstStyle/>
          <a:p>
            <a:fld id="{F3FBA121-8EF8-4107-B595-DD28933C7F97}" type="slidenum">
              <a:rPr lang="en-US" smtClean="0"/>
              <a:t>23</a:t>
            </a:fld>
            <a:endParaRPr lang="en-US"/>
          </a:p>
        </p:txBody>
      </p:sp>
    </p:spTree>
    <p:extLst>
      <p:ext uri="{BB962C8B-B14F-4D97-AF65-F5344CB8AC3E}">
        <p14:creationId xmlns:p14="http://schemas.microsoft.com/office/powerpoint/2010/main" val="3530413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01"/>
            <a:ext cx="10515600" cy="1325563"/>
          </a:xfrm>
        </p:spPr>
        <p:txBody>
          <a:bodyPr>
            <a:normAutofit/>
          </a:bodyPr>
          <a:lstStyle/>
          <a:p>
            <a:r>
              <a:rPr lang="en-US" dirty="0">
                <a:solidFill>
                  <a:schemeClr val="bg1"/>
                </a:solidFill>
              </a:rPr>
              <a:t>Event Integrated Energy Spectra</a:t>
            </a:r>
          </a:p>
        </p:txBody>
      </p:sp>
      <mc:AlternateContent xmlns:mc="http://schemas.openxmlformats.org/markup-compatibility/2006" xmlns:a14="http://schemas.microsoft.com/office/drawing/2010/main">
        <mc:Choice Requires="a14">
          <p:sp>
            <p:nvSpPr>
              <p:cNvPr id="8" name="Content Placeholder 7"/>
              <p:cNvSpPr>
                <a:spLocks noGrp="1"/>
              </p:cNvSpPr>
              <p:nvPr>
                <p:ph sz="half" idx="2"/>
              </p:nvPr>
            </p:nvSpPr>
            <p:spPr>
              <a:xfrm>
                <a:off x="4349774" y="1193165"/>
                <a:ext cx="4485616" cy="5013325"/>
              </a:xfrm>
            </p:spPr>
            <p:txBody>
              <a:bodyPr>
                <a:noAutofit/>
              </a:bodyPr>
              <a:lstStyle/>
              <a:p>
                <a:pPr marL="0" indent="0">
                  <a:spcBef>
                    <a:spcPts val="0"/>
                  </a:spcBef>
                  <a:spcAft>
                    <a:spcPts val="1200"/>
                  </a:spcAft>
                  <a:buNone/>
                </a:pPr>
                <a:r>
                  <a:rPr lang="en-US" sz="2400" b="1" dirty="0">
                    <a:solidFill>
                      <a:schemeClr val="bg1"/>
                    </a:solidFill>
                  </a:rPr>
                  <a:t>Power law + exponential rollover at high energies or double power-law</a:t>
                </a:r>
              </a:p>
              <a:p>
                <a:pPr marL="0" indent="0">
                  <a:spcBef>
                    <a:spcPts val="0"/>
                  </a:spcBef>
                  <a:spcAft>
                    <a:spcPts val="1200"/>
                  </a:spcAft>
                  <a:buNone/>
                </a:pPr>
                <a:r>
                  <a:rPr lang="en-US" sz="2400" b="1" dirty="0">
                    <a:solidFill>
                      <a:schemeClr val="bg1"/>
                    </a:solidFill>
                  </a:rPr>
                  <a:t>GLEs are better fit with double power-law</a:t>
                </a:r>
              </a:p>
              <a:p>
                <a:pPr marL="0" indent="0">
                  <a:spcBef>
                    <a:spcPts val="0"/>
                  </a:spcBef>
                  <a:spcAft>
                    <a:spcPts val="1200"/>
                  </a:spcAft>
                  <a:buNone/>
                </a:pPr>
                <a:endParaRPr lang="en-US" sz="2400" b="1" dirty="0">
                  <a:solidFill>
                    <a:schemeClr val="bg1"/>
                  </a:solidFill>
                </a:endParaRPr>
              </a:p>
              <a:p>
                <a:pPr marL="0" indent="0">
                  <a:spcBef>
                    <a:spcPts val="0"/>
                  </a:spcBef>
                  <a:spcAft>
                    <a:spcPts val="1200"/>
                  </a:spcAft>
                  <a:buNone/>
                </a:pPr>
                <a:r>
                  <a:rPr lang="en-US" sz="2400" b="1" dirty="0">
                    <a:solidFill>
                      <a:schemeClr val="bg1"/>
                    </a:solidFill>
                  </a:rPr>
                  <a:t>Break energy </a:t>
                </a:r>
                <a:r>
                  <a:rPr lang="en-US" sz="2400" b="1" i="1" dirty="0">
                    <a:solidFill>
                      <a:schemeClr val="bg1"/>
                    </a:solidFill>
                  </a:rPr>
                  <a:t>E</a:t>
                </a:r>
                <a:r>
                  <a:rPr lang="en-US" sz="2400" b="1" i="1" baseline="-25000" dirty="0">
                    <a:solidFill>
                      <a:schemeClr val="bg1"/>
                    </a:solidFill>
                  </a:rPr>
                  <a:t>B</a:t>
                </a:r>
                <a:r>
                  <a:rPr lang="en-US" sz="2400" b="1" dirty="0">
                    <a:solidFill>
                      <a:schemeClr val="bg1"/>
                    </a:solidFill>
                  </a:rPr>
                  <a:t> differs between species (e.g. </a:t>
                </a:r>
                <a:r>
                  <a:rPr lang="en-US" sz="2400" b="1" i="1" dirty="0">
                    <a:solidFill>
                      <a:schemeClr val="bg1"/>
                    </a:solidFill>
                  </a:rPr>
                  <a:t> </a:t>
                </a:r>
                <a:r>
                  <a:rPr lang="en-US" sz="2400" b="1" dirty="0">
                    <a:solidFill>
                      <a:schemeClr val="bg1"/>
                    </a:solidFill>
                  </a:rPr>
                  <a:t>Cohen+ 2005, </a:t>
                </a:r>
                <a:r>
                  <a:rPr lang="en-US" sz="2400" b="1" dirty="0" err="1">
                    <a:solidFill>
                      <a:schemeClr val="bg1"/>
                    </a:solidFill>
                  </a:rPr>
                  <a:t>Mewaldt</a:t>
                </a:r>
                <a:r>
                  <a:rPr lang="en-US" sz="2400" b="1" dirty="0">
                    <a:solidFill>
                      <a:schemeClr val="bg1"/>
                    </a:solidFill>
                  </a:rPr>
                  <a:t>+ 2005)</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𝑬</m:t>
                          </m:r>
                        </m:e>
                        <m:sub>
                          <m:r>
                            <a:rPr lang="en-US" sz="2400" b="1" i="1" smtClean="0">
                              <a:solidFill>
                                <a:schemeClr val="bg1"/>
                              </a:solidFill>
                              <a:latin typeface="Cambria Math" panose="02040503050406030204" pitchFamily="18" charset="0"/>
                            </a:rPr>
                            <m:t>𝑩</m:t>
                          </m:r>
                          <m:r>
                            <a:rPr lang="en-US" sz="2400" b="1" i="1">
                              <a:solidFill>
                                <a:schemeClr val="bg1"/>
                              </a:solidFill>
                              <a:latin typeface="Cambria Math" panose="02040503050406030204" pitchFamily="18" charset="0"/>
                            </a:rPr>
                            <m:t>𝒊</m:t>
                          </m:r>
                        </m:sub>
                      </m:sSub>
                      <m:r>
                        <a:rPr lang="en-US" sz="2400" b="1" i="1">
                          <a:solidFill>
                            <a:schemeClr val="bg1"/>
                          </a:solidFill>
                          <a:latin typeface="Cambria Math" panose="02040503050406030204" pitchFamily="18" charset="0"/>
                          <a:ea typeface="Cambria Math"/>
                        </a:rPr>
                        <m:t>∝</m:t>
                      </m:r>
                      <m:sSup>
                        <m:sSupPr>
                          <m:ctrlPr>
                            <a:rPr lang="en-US" sz="2400" b="1" i="1">
                              <a:solidFill>
                                <a:schemeClr val="bg1"/>
                              </a:solidFill>
                              <a:latin typeface="Cambria Math" panose="02040503050406030204" pitchFamily="18" charset="0"/>
                              <a:ea typeface="Cambria Math"/>
                            </a:rPr>
                          </m:ctrlPr>
                        </m:sSupPr>
                        <m:e>
                          <m:sSub>
                            <m:sSubPr>
                              <m:ctrlPr>
                                <a:rPr lang="en-US" sz="2400" b="1" i="1">
                                  <a:solidFill>
                                    <a:schemeClr val="bg1"/>
                                  </a:solidFill>
                                  <a:latin typeface="Cambria Math" panose="02040503050406030204" pitchFamily="18" charset="0"/>
                                  <a:ea typeface="Cambria Math"/>
                                </a:rPr>
                              </m:ctrlPr>
                            </m:sSubPr>
                            <m:e>
                              <m:r>
                                <a:rPr lang="en-US" sz="2400" b="1" i="1">
                                  <a:solidFill>
                                    <a:schemeClr val="bg1"/>
                                  </a:solidFill>
                                  <a:latin typeface="Cambria Math" panose="02040503050406030204" pitchFamily="18" charset="0"/>
                                  <a:ea typeface="Cambria Math"/>
                                </a:rPr>
                                <m:t>𝑬</m:t>
                              </m:r>
                            </m:e>
                            <m:sub>
                              <m:r>
                                <a:rPr lang="en-US" sz="2400" b="1" i="1" smtClean="0">
                                  <a:solidFill>
                                    <a:schemeClr val="bg1"/>
                                  </a:solidFill>
                                  <a:latin typeface="Cambria Math" panose="02040503050406030204" pitchFamily="18" charset="0"/>
                                  <a:ea typeface="Cambria Math"/>
                                </a:rPr>
                                <m:t>𝑩</m:t>
                              </m:r>
                            </m:sub>
                          </m:sSub>
                          <m:d>
                            <m:dPr>
                              <m:ctrlPr>
                                <a:rPr lang="en-US" sz="2400" b="1" i="1">
                                  <a:solidFill>
                                    <a:schemeClr val="bg1"/>
                                  </a:solidFill>
                                  <a:latin typeface="Cambria Math" panose="02040503050406030204" pitchFamily="18" charset="0"/>
                                  <a:ea typeface="Cambria Math"/>
                                </a:rPr>
                              </m:ctrlPr>
                            </m:dPr>
                            <m:e>
                              <m:f>
                                <m:fPr>
                                  <m:type m:val="lin"/>
                                  <m:ctrlPr>
                                    <a:rPr lang="en-US" sz="2400" b="1" i="1">
                                      <a:solidFill>
                                        <a:schemeClr val="bg1"/>
                                      </a:solidFill>
                                      <a:latin typeface="Cambria Math" panose="02040503050406030204" pitchFamily="18" charset="0"/>
                                      <a:ea typeface="Cambria Math"/>
                                    </a:rPr>
                                  </m:ctrlPr>
                                </m:fPr>
                                <m:num>
                                  <m:sSub>
                                    <m:sSubPr>
                                      <m:ctrlPr>
                                        <a:rPr lang="en-US" sz="2400" b="1" i="1">
                                          <a:solidFill>
                                            <a:schemeClr val="bg1"/>
                                          </a:solidFill>
                                          <a:latin typeface="Cambria Math" panose="02040503050406030204" pitchFamily="18" charset="0"/>
                                          <a:ea typeface="Cambria Math"/>
                                        </a:rPr>
                                      </m:ctrlPr>
                                    </m:sSubPr>
                                    <m:e>
                                      <m:r>
                                        <a:rPr lang="en-US" sz="2400" b="1" i="1">
                                          <a:solidFill>
                                            <a:schemeClr val="bg1"/>
                                          </a:solidFill>
                                          <a:latin typeface="Cambria Math" panose="02040503050406030204" pitchFamily="18" charset="0"/>
                                          <a:ea typeface="Cambria Math"/>
                                        </a:rPr>
                                        <m:t>𝑸</m:t>
                                      </m:r>
                                    </m:e>
                                    <m:sub>
                                      <m:r>
                                        <a:rPr lang="en-US" sz="2400" b="1" i="1">
                                          <a:solidFill>
                                            <a:schemeClr val="bg1"/>
                                          </a:solidFill>
                                          <a:latin typeface="Cambria Math" panose="02040503050406030204" pitchFamily="18" charset="0"/>
                                          <a:ea typeface="Cambria Math"/>
                                        </a:rPr>
                                        <m:t>𝒊</m:t>
                                      </m:r>
                                    </m:sub>
                                  </m:sSub>
                                </m:num>
                                <m:den>
                                  <m:sSub>
                                    <m:sSubPr>
                                      <m:ctrlPr>
                                        <a:rPr lang="en-US" sz="2400" b="1" i="1">
                                          <a:solidFill>
                                            <a:schemeClr val="bg1"/>
                                          </a:solidFill>
                                          <a:latin typeface="Cambria Math" panose="02040503050406030204" pitchFamily="18" charset="0"/>
                                          <a:ea typeface="Cambria Math"/>
                                        </a:rPr>
                                      </m:ctrlPr>
                                    </m:sSubPr>
                                    <m:e>
                                      <m:r>
                                        <a:rPr lang="en-US" sz="2400" b="1" i="1">
                                          <a:solidFill>
                                            <a:schemeClr val="bg1"/>
                                          </a:solidFill>
                                          <a:latin typeface="Cambria Math" panose="02040503050406030204" pitchFamily="18" charset="0"/>
                                          <a:ea typeface="Cambria Math"/>
                                        </a:rPr>
                                        <m:t>𝑨</m:t>
                                      </m:r>
                                    </m:e>
                                    <m:sub>
                                      <m:r>
                                        <a:rPr lang="en-US" sz="2400" b="1" i="1">
                                          <a:solidFill>
                                            <a:schemeClr val="bg1"/>
                                          </a:solidFill>
                                          <a:latin typeface="Cambria Math" panose="02040503050406030204" pitchFamily="18" charset="0"/>
                                          <a:ea typeface="Cambria Math"/>
                                        </a:rPr>
                                        <m:t>𝒊</m:t>
                                      </m:r>
                                    </m:sub>
                                  </m:sSub>
                                </m:den>
                              </m:f>
                            </m:e>
                          </m:d>
                        </m:e>
                        <m:sup>
                          <m:r>
                            <a:rPr lang="en-US" sz="2400" b="1" i="1">
                              <a:solidFill>
                                <a:schemeClr val="bg1"/>
                              </a:solidFill>
                              <a:latin typeface="Cambria Math" panose="02040503050406030204" pitchFamily="18" charset="0"/>
                              <a:ea typeface="Cambria Math"/>
                            </a:rPr>
                            <m:t>𝜹</m:t>
                          </m:r>
                        </m:sup>
                      </m:sSup>
                    </m:oMath>
                  </m:oMathPara>
                </a14:m>
                <a:endParaRPr lang="en-US" sz="2400" b="1" dirty="0">
                  <a:solidFill>
                    <a:schemeClr val="bg1"/>
                  </a:solidFill>
                  <a:ea typeface="Cambria Math"/>
                </a:endParaRPr>
              </a:p>
              <a:p>
                <a:pPr marL="0" indent="0">
                  <a:spcBef>
                    <a:spcPts val="0"/>
                  </a:spcBef>
                  <a:spcAft>
                    <a:spcPts val="1200"/>
                  </a:spcAft>
                  <a:buNone/>
                </a:pPr>
                <a:r>
                  <a:rPr lang="en-US" sz="2400" b="1" dirty="0">
                    <a:solidFill>
                      <a:schemeClr val="bg1"/>
                    </a:solidFill>
                    <a:ea typeface="Cambria Math"/>
                  </a:rPr>
                  <a:t>Origin: acceleration at CME shock or IP transport effect</a:t>
                </a:r>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xfrm>
                <a:off x="4349774" y="1193165"/>
                <a:ext cx="4485616" cy="5013325"/>
              </a:xfrm>
              <a:blipFill>
                <a:blip r:embed="rId3"/>
                <a:stretch>
                  <a:fillRect l="-2177" t="-1703" r="-3129"/>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98" y="3257096"/>
            <a:ext cx="3979704" cy="2012991"/>
          </a:xfrm>
          <a:prstGeom prst="rect">
            <a:avLst/>
          </a:prstGeom>
        </p:spPr>
      </p:pic>
      <p:pic>
        <p:nvPicPr>
          <p:cNvPr id="11" name="Content Placeholder 10"/>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210198" y="1275895"/>
            <a:ext cx="3979704" cy="1981200"/>
          </a:xfrm>
        </p:spPr>
      </p:pic>
      <p:sp>
        <p:nvSpPr>
          <p:cNvPr id="12" name="TextBox 11"/>
          <p:cNvSpPr txBox="1"/>
          <p:nvPr/>
        </p:nvSpPr>
        <p:spPr>
          <a:xfrm>
            <a:off x="219057" y="5407016"/>
            <a:ext cx="2077575"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Mewaldt</a:t>
            </a:r>
            <a:r>
              <a:rPr lang="en-US" dirty="0"/>
              <a:t>+ 2005</a:t>
            </a:r>
          </a:p>
        </p:txBody>
      </p:sp>
      <p:pic>
        <p:nvPicPr>
          <p:cNvPr id="4" name="Picture 3" descr="Diagram&#10;&#10;Description automatically generated">
            <a:extLst>
              <a:ext uri="{FF2B5EF4-FFF2-40B4-BE49-F238E27FC236}">
                <a16:creationId xmlns:a16="http://schemas.microsoft.com/office/drawing/2014/main" id="{EAB5F07E-498F-BA06-099D-711AE7EA16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5390" y="2604343"/>
            <a:ext cx="3356610" cy="3819779"/>
          </a:xfrm>
          <a:prstGeom prst="rect">
            <a:avLst/>
          </a:prstGeom>
        </p:spPr>
      </p:pic>
      <p:sp>
        <p:nvSpPr>
          <p:cNvPr id="10" name="TextBox 9">
            <a:extLst>
              <a:ext uri="{FF2B5EF4-FFF2-40B4-BE49-F238E27FC236}">
                <a16:creationId xmlns:a16="http://schemas.microsoft.com/office/drawing/2014/main" id="{770E69F9-4F30-87D8-E2E6-4672F2A899A5}"/>
              </a:ext>
            </a:extLst>
          </p:cNvPr>
          <p:cNvSpPr txBox="1"/>
          <p:nvPr/>
        </p:nvSpPr>
        <p:spPr>
          <a:xfrm>
            <a:off x="9880095" y="6424122"/>
            <a:ext cx="175260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Mewaldt</a:t>
            </a:r>
            <a:r>
              <a:rPr lang="en-US" dirty="0"/>
              <a:t> 2006</a:t>
            </a:r>
          </a:p>
        </p:txBody>
      </p:sp>
      <p:sp>
        <p:nvSpPr>
          <p:cNvPr id="5" name="Slide Number Placeholder 4">
            <a:extLst>
              <a:ext uri="{FF2B5EF4-FFF2-40B4-BE49-F238E27FC236}">
                <a16:creationId xmlns:a16="http://schemas.microsoft.com/office/drawing/2014/main" id="{83ABB03E-95E2-B3A5-C750-F547642B81FB}"/>
              </a:ext>
            </a:extLst>
          </p:cNvPr>
          <p:cNvSpPr>
            <a:spLocks noGrp="1"/>
          </p:cNvSpPr>
          <p:nvPr>
            <p:ph type="sldNum" sz="quarter" idx="12"/>
          </p:nvPr>
        </p:nvSpPr>
        <p:spPr/>
        <p:txBody>
          <a:bodyPr/>
          <a:lstStyle/>
          <a:p>
            <a:fld id="{F3FBA121-8EF8-4107-B595-DD28933C7F97}" type="slidenum">
              <a:rPr lang="en-US" smtClean="0"/>
              <a:t>24</a:t>
            </a:fld>
            <a:endParaRPr lang="en-US"/>
          </a:p>
        </p:txBody>
      </p:sp>
    </p:spTree>
    <p:extLst>
      <p:ext uri="{BB962C8B-B14F-4D97-AF65-F5344CB8AC3E}">
        <p14:creationId xmlns:p14="http://schemas.microsoft.com/office/powerpoint/2010/main" val="3244190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F1E-C034-437A-8BDF-B95790FF0D7A}"/>
              </a:ext>
            </a:extLst>
          </p:cNvPr>
          <p:cNvSpPr>
            <a:spLocks noGrp="1"/>
          </p:cNvSpPr>
          <p:nvPr>
            <p:ph type="title"/>
          </p:nvPr>
        </p:nvSpPr>
        <p:spPr>
          <a:xfrm>
            <a:off x="838200" y="9525"/>
            <a:ext cx="10515600" cy="1325563"/>
          </a:xfrm>
        </p:spPr>
        <p:txBody>
          <a:bodyPr/>
          <a:lstStyle/>
          <a:p>
            <a:pPr algn="ctr"/>
            <a:r>
              <a:rPr lang="en-US" dirty="0">
                <a:solidFill>
                  <a:schemeClr val="bg1">
                    <a:lumMod val="75000"/>
                    <a:lumOff val="25000"/>
                  </a:schemeClr>
                </a:solidFill>
              </a:rPr>
              <a:t>Spectral </a:t>
            </a:r>
            <a:r>
              <a:rPr lang="en-US" dirty="0"/>
              <a:t>Index Hierarchy</a:t>
            </a:r>
            <a:endParaRPr lang="en-US" dirty="0">
              <a:solidFill>
                <a:schemeClr val="bg1">
                  <a:lumMod val="75000"/>
                  <a:lumOff val="25000"/>
                </a:schemeClr>
              </a:solidFill>
            </a:endParaRPr>
          </a:p>
        </p:txBody>
      </p:sp>
      <p:pic>
        <p:nvPicPr>
          <p:cNvPr id="3" name="Audio 2">
            <a:hlinkClick r:id="" action="ppaction://media"/>
            <a:extLst>
              <a:ext uri="{FF2B5EF4-FFF2-40B4-BE49-F238E27FC236}">
                <a16:creationId xmlns:a16="http://schemas.microsoft.com/office/drawing/2014/main" id="{017021D1-E581-49F5-91A2-E94D464D3E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pic>
        <p:nvPicPr>
          <p:cNvPr id="5" name="Picture 4" descr="Diagram&#10;&#10;Description automatically generated">
            <a:extLst>
              <a:ext uri="{FF2B5EF4-FFF2-40B4-BE49-F238E27FC236}">
                <a16:creationId xmlns:a16="http://schemas.microsoft.com/office/drawing/2014/main" id="{488493B0-6E93-71C7-7076-C08690634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37" y="2186379"/>
            <a:ext cx="3820600" cy="3853741"/>
          </a:xfrm>
          <a:prstGeom prst="rect">
            <a:avLst/>
          </a:prstGeom>
        </p:spPr>
      </p:pic>
      <p:graphicFrame>
        <p:nvGraphicFramePr>
          <p:cNvPr id="6" name="Table 5">
            <a:extLst>
              <a:ext uri="{FF2B5EF4-FFF2-40B4-BE49-F238E27FC236}">
                <a16:creationId xmlns:a16="http://schemas.microsoft.com/office/drawing/2014/main" id="{6C6B5CDE-8183-8061-24D7-ADB3AEE15B06}"/>
              </a:ext>
            </a:extLst>
          </p:cNvPr>
          <p:cNvGraphicFramePr>
            <a:graphicFrameLocks noGrp="1"/>
          </p:cNvGraphicFramePr>
          <p:nvPr>
            <p:extLst>
              <p:ext uri="{D42A27DB-BD31-4B8C-83A1-F6EECF244321}">
                <p14:modId xmlns:p14="http://schemas.microsoft.com/office/powerpoint/2010/main" val="1622147076"/>
              </p:ext>
            </p:extLst>
          </p:nvPr>
        </p:nvGraphicFramePr>
        <p:xfrm>
          <a:off x="6393712" y="2025306"/>
          <a:ext cx="5538594" cy="1483360"/>
        </p:xfrm>
        <a:graphic>
          <a:graphicData uri="http://schemas.openxmlformats.org/drawingml/2006/table">
            <a:tbl>
              <a:tblPr firstRow="1" bandRow="1">
                <a:tableStyleId>{69012ECD-51FC-41F1-AA8D-1B2483CD663E}</a:tableStyleId>
              </a:tblPr>
              <a:tblGrid>
                <a:gridCol w="1409131">
                  <a:extLst>
                    <a:ext uri="{9D8B030D-6E8A-4147-A177-3AD203B41FA5}">
                      <a16:colId xmlns:a16="http://schemas.microsoft.com/office/drawing/2014/main" val="2073584674"/>
                    </a:ext>
                  </a:extLst>
                </a:gridCol>
                <a:gridCol w="1015790">
                  <a:extLst>
                    <a:ext uri="{9D8B030D-6E8A-4147-A177-3AD203B41FA5}">
                      <a16:colId xmlns:a16="http://schemas.microsoft.com/office/drawing/2014/main" val="376317658"/>
                    </a:ext>
                  </a:extLst>
                </a:gridCol>
                <a:gridCol w="1054039">
                  <a:extLst>
                    <a:ext uri="{9D8B030D-6E8A-4147-A177-3AD203B41FA5}">
                      <a16:colId xmlns:a16="http://schemas.microsoft.com/office/drawing/2014/main" val="2011098004"/>
                    </a:ext>
                  </a:extLst>
                </a:gridCol>
                <a:gridCol w="2059634">
                  <a:extLst>
                    <a:ext uri="{9D8B030D-6E8A-4147-A177-3AD203B41FA5}">
                      <a16:colId xmlns:a16="http://schemas.microsoft.com/office/drawing/2014/main" val="1875202248"/>
                    </a:ext>
                  </a:extLst>
                </a:gridCol>
              </a:tblGrid>
              <a:tr h="370840">
                <a:tc>
                  <a:txBody>
                    <a:bodyPr/>
                    <a:lstStyle/>
                    <a:p>
                      <a:endParaRPr lang="en-US" dirty="0"/>
                    </a:p>
                  </a:txBody>
                  <a:tcPr/>
                </a:tc>
                <a:tc>
                  <a:txBody>
                    <a:bodyPr/>
                    <a:lstStyle/>
                    <a:p>
                      <a:r>
                        <a:rPr lang="en-US" dirty="0"/>
                        <a:t>Cycle 23</a:t>
                      </a:r>
                    </a:p>
                  </a:txBody>
                  <a:tcPr/>
                </a:tc>
                <a:tc>
                  <a:txBody>
                    <a:bodyPr/>
                    <a:lstStyle/>
                    <a:p>
                      <a:r>
                        <a:rPr lang="en-US" dirty="0"/>
                        <a:t>Cycle 24</a:t>
                      </a:r>
                    </a:p>
                  </a:txBody>
                  <a:tcPr/>
                </a:tc>
                <a:tc>
                  <a:txBody>
                    <a:bodyPr/>
                    <a:lstStyle/>
                    <a:p>
                      <a:r>
                        <a:rPr lang="en-US" dirty="0"/>
                        <a:t>Cycles 23 and 24</a:t>
                      </a:r>
                    </a:p>
                  </a:txBody>
                  <a:tcPr/>
                </a:tc>
                <a:extLst>
                  <a:ext uri="{0D108BD9-81ED-4DB2-BD59-A6C34878D82A}">
                    <a16:rowId xmlns:a16="http://schemas.microsoft.com/office/drawing/2014/main" val="1567026554"/>
                  </a:ext>
                </a:extLst>
              </a:tr>
              <a:tr h="370840">
                <a:tc>
                  <a:txBody>
                    <a:bodyPr/>
                    <a:lstStyle/>
                    <a:p>
                      <a:r>
                        <a:rPr lang="en-US" dirty="0"/>
                        <a:t>FE SEP</a:t>
                      </a:r>
                    </a:p>
                  </a:txBody>
                  <a:tcPr/>
                </a:tc>
                <a:tc>
                  <a:txBody>
                    <a:bodyPr/>
                    <a:lstStyle/>
                    <a:p>
                      <a:r>
                        <a:rPr lang="en-US" dirty="0"/>
                        <a:t>4.72</a:t>
                      </a:r>
                    </a:p>
                  </a:txBody>
                  <a:tcPr/>
                </a:tc>
                <a:tc>
                  <a:txBody>
                    <a:bodyPr/>
                    <a:lstStyle/>
                    <a:p>
                      <a:r>
                        <a:rPr lang="en-US" dirty="0"/>
                        <a:t>5.41</a:t>
                      </a:r>
                    </a:p>
                  </a:txBody>
                  <a:tcPr/>
                </a:tc>
                <a:tc>
                  <a:txBody>
                    <a:bodyPr/>
                    <a:lstStyle/>
                    <a:p>
                      <a:r>
                        <a:rPr lang="en-US" dirty="0"/>
                        <a:t>4.89</a:t>
                      </a:r>
                    </a:p>
                  </a:txBody>
                  <a:tcPr/>
                </a:tc>
                <a:extLst>
                  <a:ext uri="{0D108BD9-81ED-4DB2-BD59-A6C34878D82A}">
                    <a16:rowId xmlns:a16="http://schemas.microsoft.com/office/drawing/2014/main" val="2827268561"/>
                  </a:ext>
                </a:extLst>
              </a:tr>
              <a:tr h="370840">
                <a:tc>
                  <a:txBody>
                    <a:bodyPr/>
                    <a:lstStyle/>
                    <a:p>
                      <a:r>
                        <a:rPr lang="en-US" dirty="0"/>
                        <a:t>Regular SEP</a:t>
                      </a:r>
                    </a:p>
                  </a:txBody>
                  <a:tcPr/>
                </a:tc>
                <a:tc>
                  <a:txBody>
                    <a:bodyPr/>
                    <a:lstStyle/>
                    <a:p>
                      <a:r>
                        <a:rPr lang="en-US" dirty="0"/>
                        <a:t>3.85</a:t>
                      </a:r>
                    </a:p>
                  </a:txBody>
                  <a:tcPr/>
                </a:tc>
                <a:tc>
                  <a:txBody>
                    <a:bodyPr/>
                    <a:lstStyle/>
                    <a:p>
                      <a:r>
                        <a:rPr lang="en-US" dirty="0"/>
                        <a:t>3.78</a:t>
                      </a:r>
                    </a:p>
                  </a:txBody>
                  <a:tcPr/>
                </a:tc>
                <a:tc>
                  <a:txBody>
                    <a:bodyPr/>
                    <a:lstStyle/>
                    <a:p>
                      <a:r>
                        <a:rPr lang="en-US" dirty="0"/>
                        <a:t>3.83</a:t>
                      </a:r>
                    </a:p>
                  </a:txBody>
                  <a:tcPr/>
                </a:tc>
                <a:extLst>
                  <a:ext uri="{0D108BD9-81ED-4DB2-BD59-A6C34878D82A}">
                    <a16:rowId xmlns:a16="http://schemas.microsoft.com/office/drawing/2014/main" val="9458732"/>
                  </a:ext>
                </a:extLst>
              </a:tr>
              <a:tr h="370840">
                <a:tc>
                  <a:txBody>
                    <a:bodyPr/>
                    <a:lstStyle/>
                    <a:p>
                      <a:r>
                        <a:rPr lang="en-US" dirty="0"/>
                        <a:t>GLE</a:t>
                      </a:r>
                    </a:p>
                  </a:txBody>
                  <a:tcPr/>
                </a:tc>
                <a:tc>
                  <a:txBody>
                    <a:bodyPr/>
                    <a:lstStyle/>
                    <a:p>
                      <a:r>
                        <a:rPr lang="en-US" dirty="0"/>
                        <a:t>2.70</a:t>
                      </a:r>
                    </a:p>
                  </a:txBody>
                  <a:tcPr/>
                </a:tc>
                <a:tc>
                  <a:txBody>
                    <a:bodyPr/>
                    <a:lstStyle/>
                    <a:p>
                      <a:r>
                        <a:rPr lang="en-US" dirty="0"/>
                        <a:t>2.51</a:t>
                      </a:r>
                    </a:p>
                  </a:txBody>
                  <a:tcPr/>
                </a:tc>
                <a:tc>
                  <a:txBody>
                    <a:bodyPr/>
                    <a:lstStyle/>
                    <a:p>
                      <a:r>
                        <a:rPr lang="en-US" dirty="0"/>
                        <a:t>2.68</a:t>
                      </a:r>
                    </a:p>
                  </a:txBody>
                  <a:tcPr/>
                </a:tc>
                <a:extLst>
                  <a:ext uri="{0D108BD9-81ED-4DB2-BD59-A6C34878D82A}">
                    <a16:rowId xmlns:a16="http://schemas.microsoft.com/office/drawing/2014/main" val="1656195085"/>
                  </a:ext>
                </a:extLst>
              </a:tr>
            </a:tbl>
          </a:graphicData>
        </a:graphic>
      </p:graphicFrame>
      <p:grpSp>
        <p:nvGrpSpPr>
          <p:cNvPr id="7" name="Group 6">
            <a:extLst>
              <a:ext uri="{FF2B5EF4-FFF2-40B4-BE49-F238E27FC236}">
                <a16:creationId xmlns:a16="http://schemas.microsoft.com/office/drawing/2014/main" id="{4E605969-48DE-52A2-4583-82456F9FBDE9}"/>
              </a:ext>
            </a:extLst>
          </p:cNvPr>
          <p:cNvGrpSpPr/>
          <p:nvPr/>
        </p:nvGrpSpPr>
        <p:grpSpPr>
          <a:xfrm>
            <a:off x="4225529" y="2043283"/>
            <a:ext cx="1928557" cy="1563389"/>
            <a:chOff x="9812212" y="3354986"/>
            <a:chExt cx="1928557" cy="1563389"/>
          </a:xfrm>
        </p:grpSpPr>
        <p:sp>
          <p:nvSpPr>
            <p:cNvPr id="8" name="TextBox 7">
              <a:extLst>
                <a:ext uri="{FF2B5EF4-FFF2-40B4-BE49-F238E27FC236}">
                  <a16:creationId xmlns:a16="http://schemas.microsoft.com/office/drawing/2014/main" id="{54531D89-89EC-BF5A-B834-D248762A8C0D}"/>
                </a:ext>
              </a:extLst>
            </p:cNvPr>
            <p:cNvSpPr txBox="1"/>
            <p:nvPr/>
          </p:nvSpPr>
          <p:spPr>
            <a:xfrm>
              <a:off x="9812212" y="3354986"/>
              <a:ext cx="1916723" cy="369332"/>
            </a:xfrm>
            <a:prstGeom prst="rect">
              <a:avLst/>
            </a:prstGeom>
            <a:noFill/>
          </p:spPr>
          <p:txBody>
            <a:bodyPr wrap="square" rtlCol="0">
              <a:spAutoFit/>
            </a:bodyPr>
            <a:lstStyle/>
            <a:p>
              <a:r>
                <a:rPr lang="en-US" b="1" dirty="0">
                  <a:solidFill>
                    <a:srgbClr val="FF0000"/>
                  </a:solidFill>
                </a:rPr>
                <a:t>Fluence spectra</a:t>
              </a:r>
            </a:p>
          </p:txBody>
        </p:sp>
        <p:sp>
          <p:nvSpPr>
            <p:cNvPr id="9" name="TextBox 8">
              <a:extLst>
                <a:ext uri="{FF2B5EF4-FFF2-40B4-BE49-F238E27FC236}">
                  <a16:creationId xmlns:a16="http://schemas.microsoft.com/office/drawing/2014/main" id="{874B0D1C-4160-A8F5-4B3D-1A57053F2658}"/>
                </a:ext>
              </a:extLst>
            </p:cNvPr>
            <p:cNvSpPr txBox="1"/>
            <p:nvPr/>
          </p:nvSpPr>
          <p:spPr>
            <a:xfrm>
              <a:off x="9813689" y="3755969"/>
              <a:ext cx="1916723" cy="369332"/>
            </a:xfrm>
            <a:prstGeom prst="rect">
              <a:avLst/>
            </a:prstGeom>
            <a:noFill/>
          </p:spPr>
          <p:txBody>
            <a:bodyPr wrap="square" rtlCol="0">
              <a:spAutoFit/>
            </a:bodyPr>
            <a:lstStyle/>
            <a:p>
              <a:r>
                <a:rPr lang="en-US" b="1" dirty="0">
                  <a:solidFill>
                    <a:srgbClr val="0070C0"/>
                  </a:solidFill>
                </a:rPr>
                <a:t>Soft</a:t>
              </a:r>
            </a:p>
          </p:txBody>
        </p:sp>
        <p:sp>
          <p:nvSpPr>
            <p:cNvPr id="10" name="TextBox 9">
              <a:extLst>
                <a:ext uri="{FF2B5EF4-FFF2-40B4-BE49-F238E27FC236}">
                  <a16:creationId xmlns:a16="http://schemas.microsoft.com/office/drawing/2014/main" id="{BC953EC6-198B-4018-1880-8731ED03B122}"/>
                </a:ext>
              </a:extLst>
            </p:cNvPr>
            <p:cNvSpPr txBox="1"/>
            <p:nvPr/>
          </p:nvSpPr>
          <p:spPr>
            <a:xfrm>
              <a:off x="9824046" y="4139190"/>
              <a:ext cx="1916723" cy="369332"/>
            </a:xfrm>
            <a:prstGeom prst="rect">
              <a:avLst/>
            </a:prstGeom>
            <a:noFill/>
          </p:spPr>
          <p:txBody>
            <a:bodyPr wrap="square" rtlCol="0">
              <a:spAutoFit/>
            </a:bodyPr>
            <a:lstStyle/>
            <a:p>
              <a:r>
                <a:rPr lang="en-US" b="1" dirty="0">
                  <a:solidFill>
                    <a:srgbClr val="0070C0"/>
                  </a:solidFill>
                </a:rPr>
                <a:t>Intermediate</a:t>
              </a:r>
            </a:p>
          </p:txBody>
        </p:sp>
        <p:sp>
          <p:nvSpPr>
            <p:cNvPr id="11" name="TextBox 10">
              <a:extLst>
                <a:ext uri="{FF2B5EF4-FFF2-40B4-BE49-F238E27FC236}">
                  <a16:creationId xmlns:a16="http://schemas.microsoft.com/office/drawing/2014/main" id="{F4317DEE-1DB2-4FA7-BA53-4FE37E0BC6EC}"/>
                </a:ext>
              </a:extLst>
            </p:cNvPr>
            <p:cNvSpPr txBox="1"/>
            <p:nvPr/>
          </p:nvSpPr>
          <p:spPr>
            <a:xfrm>
              <a:off x="9816646" y="4549043"/>
              <a:ext cx="1916723" cy="369332"/>
            </a:xfrm>
            <a:prstGeom prst="rect">
              <a:avLst/>
            </a:prstGeom>
            <a:noFill/>
          </p:spPr>
          <p:txBody>
            <a:bodyPr wrap="square" rtlCol="0">
              <a:spAutoFit/>
            </a:bodyPr>
            <a:lstStyle/>
            <a:p>
              <a:r>
                <a:rPr lang="en-US" b="1" dirty="0">
                  <a:solidFill>
                    <a:srgbClr val="0070C0"/>
                  </a:solidFill>
                </a:rPr>
                <a:t>Hard</a:t>
              </a:r>
            </a:p>
          </p:txBody>
        </p:sp>
      </p:grpSp>
      <p:grpSp>
        <p:nvGrpSpPr>
          <p:cNvPr id="12" name="Group 11">
            <a:extLst>
              <a:ext uri="{FF2B5EF4-FFF2-40B4-BE49-F238E27FC236}">
                <a16:creationId xmlns:a16="http://schemas.microsoft.com/office/drawing/2014/main" id="{387B7CB5-C228-C27B-1B61-3C1A14B1A85C}"/>
              </a:ext>
            </a:extLst>
          </p:cNvPr>
          <p:cNvGrpSpPr/>
          <p:nvPr/>
        </p:nvGrpSpPr>
        <p:grpSpPr>
          <a:xfrm>
            <a:off x="8394252" y="3606672"/>
            <a:ext cx="2959548" cy="3105918"/>
            <a:chOff x="7898662" y="3059668"/>
            <a:chExt cx="3034381" cy="3506923"/>
          </a:xfrm>
        </p:grpSpPr>
        <p:pic>
          <p:nvPicPr>
            <p:cNvPr id="13" name="Picture 12">
              <a:extLst>
                <a:ext uri="{FF2B5EF4-FFF2-40B4-BE49-F238E27FC236}">
                  <a16:creationId xmlns:a16="http://schemas.microsoft.com/office/drawing/2014/main" id="{F99E7153-699F-5FB9-F5D2-E383EB0A28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8662" y="3429000"/>
              <a:ext cx="3034381" cy="3137591"/>
            </a:xfrm>
            <a:prstGeom prst="rect">
              <a:avLst/>
            </a:prstGeom>
          </p:spPr>
        </p:pic>
        <p:sp>
          <p:nvSpPr>
            <p:cNvPr id="14" name="TextBox 13">
              <a:extLst>
                <a:ext uri="{FF2B5EF4-FFF2-40B4-BE49-F238E27FC236}">
                  <a16:creationId xmlns:a16="http://schemas.microsoft.com/office/drawing/2014/main" id="{A24C217C-7EFF-2857-F40D-0E4A74FE5CEC}"/>
                </a:ext>
              </a:extLst>
            </p:cNvPr>
            <p:cNvSpPr txBox="1"/>
            <p:nvPr/>
          </p:nvSpPr>
          <p:spPr>
            <a:xfrm>
              <a:off x="8291581" y="3059668"/>
              <a:ext cx="2485747" cy="323765"/>
            </a:xfrm>
            <a:prstGeom prst="rect">
              <a:avLst/>
            </a:prstGeom>
            <a:noFill/>
          </p:spPr>
          <p:txBody>
            <a:bodyPr wrap="square" rtlCol="0">
              <a:spAutoFit/>
            </a:bodyPr>
            <a:lstStyle/>
            <a:p>
              <a:pPr algn="ctr"/>
              <a:r>
                <a:rPr lang="en-US" b="1" dirty="0">
                  <a:solidFill>
                    <a:srgbClr val="FF0000"/>
                  </a:solidFill>
                </a:rPr>
                <a:t>Small SEP events</a:t>
              </a:r>
            </a:p>
          </p:txBody>
        </p:sp>
      </p:grpSp>
      <p:sp>
        <p:nvSpPr>
          <p:cNvPr id="15" name="TextBox 14">
            <a:extLst>
              <a:ext uri="{FF2B5EF4-FFF2-40B4-BE49-F238E27FC236}">
                <a16:creationId xmlns:a16="http://schemas.microsoft.com/office/drawing/2014/main" id="{F9313F21-C4D7-E6D0-B411-77C59E154CB9}"/>
              </a:ext>
            </a:extLst>
          </p:cNvPr>
          <p:cNvSpPr txBox="1"/>
          <p:nvPr/>
        </p:nvSpPr>
        <p:spPr>
          <a:xfrm>
            <a:off x="4325255" y="5468203"/>
            <a:ext cx="3883023" cy="830997"/>
          </a:xfrm>
          <a:prstGeom prst="rect">
            <a:avLst/>
          </a:prstGeom>
          <a:noFill/>
        </p:spPr>
        <p:txBody>
          <a:bodyPr wrap="square" rtlCol="0">
            <a:spAutoFit/>
          </a:bodyPr>
          <a:lstStyle/>
          <a:p>
            <a:r>
              <a:rPr lang="en-US" sz="2400" b="1" dirty="0">
                <a:solidFill>
                  <a:schemeClr val="bg1"/>
                </a:solidFill>
              </a:rPr>
              <a:t>Small SEP events follow the spectral index hierarchy</a:t>
            </a:r>
          </a:p>
        </p:txBody>
      </p:sp>
      <p:sp>
        <p:nvSpPr>
          <p:cNvPr id="16" name="TextBox 15">
            <a:extLst>
              <a:ext uri="{FF2B5EF4-FFF2-40B4-BE49-F238E27FC236}">
                <a16:creationId xmlns:a16="http://schemas.microsoft.com/office/drawing/2014/main" id="{2D93D9E4-4340-15C9-6C7E-0B824C91BB13}"/>
              </a:ext>
            </a:extLst>
          </p:cNvPr>
          <p:cNvSpPr txBox="1"/>
          <p:nvPr/>
        </p:nvSpPr>
        <p:spPr>
          <a:xfrm>
            <a:off x="77856" y="1096303"/>
            <a:ext cx="12036287" cy="830997"/>
          </a:xfrm>
          <a:prstGeom prst="rect">
            <a:avLst/>
          </a:prstGeom>
          <a:noFill/>
        </p:spPr>
        <p:txBody>
          <a:bodyPr wrap="square" rtlCol="0">
            <a:spAutoFit/>
          </a:bodyPr>
          <a:lstStyle/>
          <a:p>
            <a:r>
              <a:rPr lang="en-US" sz="2400" dirty="0">
                <a:solidFill>
                  <a:srgbClr val="0000FF"/>
                </a:solidFill>
              </a:rPr>
              <a:t>Systematic increase in spectral index </a:t>
            </a:r>
            <a:r>
              <a:rPr lang="en-US" sz="2400" dirty="0">
                <a:solidFill>
                  <a:schemeClr val="bg1"/>
                </a:solidFill>
              </a:rPr>
              <a:t>as one goes from the ground level enhancement (GLE) events to regular SEP events and to filament eruption (FE, Kahler 2000) SEP events</a:t>
            </a:r>
          </a:p>
        </p:txBody>
      </p:sp>
      <p:sp>
        <p:nvSpPr>
          <p:cNvPr id="4" name="TextBox 3">
            <a:extLst>
              <a:ext uri="{FF2B5EF4-FFF2-40B4-BE49-F238E27FC236}">
                <a16:creationId xmlns:a16="http://schemas.microsoft.com/office/drawing/2014/main" id="{0DC9BD78-0A40-9B12-C934-2164C9719898}"/>
              </a:ext>
            </a:extLst>
          </p:cNvPr>
          <p:cNvSpPr txBox="1"/>
          <p:nvPr/>
        </p:nvSpPr>
        <p:spPr>
          <a:xfrm>
            <a:off x="320040" y="6299200"/>
            <a:ext cx="3477709" cy="369332"/>
          </a:xfrm>
          <a:prstGeom prst="rect">
            <a:avLst/>
          </a:prstGeom>
          <a:noFill/>
        </p:spPr>
        <p:txBody>
          <a:bodyPr wrap="square" rtlCol="0">
            <a:spAutoFit/>
          </a:bodyPr>
          <a:lstStyle/>
          <a:p>
            <a:r>
              <a:rPr lang="en-US" sz="1800" dirty="0">
                <a:solidFill>
                  <a:schemeClr val="bg1"/>
                </a:solidFill>
              </a:rPr>
              <a:t>Gopalswamy+ 2016, </a:t>
            </a:r>
            <a:r>
              <a:rPr lang="en-US" sz="1800" dirty="0" err="1">
                <a:solidFill>
                  <a:schemeClr val="bg1"/>
                </a:solidFill>
              </a:rPr>
              <a:t>ApJ</a:t>
            </a:r>
            <a:r>
              <a:rPr lang="en-US" sz="1800" dirty="0">
                <a:solidFill>
                  <a:schemeClr val="bg1"/>
                </a:solidFill>
              </a:rPr>
              <a:t> 833</a:t>
            </a:r>
            <a:endParaRPr lang="en-US" dirty="0"/>
          </a:p>
        </p:txBody>
      </p:sp>
      <p:sp>
        <p:nvSpPr>
          <p:cNvPr id="18" name="Slide Number Placeholder 17">
            <a:extLst>
              <a:ext uri="{FF2B5EF4-FFF2-40B4-BE49-F238E27FC236}">
                <a16:creationId xmlns:a16="http://schemas.microsoft.com/office/drawing/2014/main" id="{E7EF428B-4C0C-0C8E-5CB7-8A6932AE4D14}"/>
              </a:ext>
            </a:extLst>
          </p:cNvPr>
          <p:cNvSpPr>
            <a:spLocks noGrp="1"/>
          </p:cNvSpPr>
          <p:nvPr>
            <p:ph type="sldNum" sz="quarter" idx="12"/>
          </p:nvPr>
        </p:nvSpPr>
        <p:spPr/>
        <p:txBody>
          <a:bodyPr/>
          <a:lstStyle/>
          <a:p>
            <a:fld id="{F3FBA121-8EF8-4107-B595-DD28933C7F97}" type="slidenum">
              <a:rPr lang="en-US" smtClean="0"/>
              <a:t>25</a:t>
            </a:fld>
            <a:endParaRPr lang="en-US"/>
          </a:p>
        </p:txBody>
      </p:sp>
    </p:spTree>
    <p:extLst>
      <p:ext uri="{BB962C8B-B14F-4D97-AF65-F5344CB8AC3E}">
        <p14:creationId xmlns:p14="http://schemas.microsoft.com/office/powerpoint/2010/main" val="3706465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Variation of High-Energy Fe/O Ratio in Gradual Events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210805" y="2256288"/>
            <a:ext cx="3325368" cy="277114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659333" y="2258475"/>
            <a:ext cx="3323526" cy="2771140"/>
          </a:xfrm>
        </p:spPr>
      </p:pic>
      <p:sp>
        <p:nvSpPr>
          <p:cNvPr id="3" name="TextBox 2"/>
          <p:cNvSpPr txBox="1"/>
          <p:nvPr/>
        </p:nvSpPr>
        <p:spPr>
          <a:xfrm>
            <a:off x="233030" y="2137144"/>
            <a:ext cx="4854615" cy="3508653"/>
          </a:xfrm>
          <a:prstGeom prst="rect">
            <a:avLst/>
          </a:prstGeom>
          <a:noFill/>
        </p:spPr>
        <p:txBody>
          <a:bodyPr wrap="square" rtlCol="0">
            <a:spAutoFit/>
          </a:bodyPr>
          <a:lstStyle/>
          <a:p>
            <a:pPr>
              <a:spcAft>
                <a:spcPts val="1200"/>
              </a:spcAft>
            </a:pPr>
            <a:r>
              <a:rPr lang="en-US" b="1" dirty="0">
                <a:solidFill>
                  <a:schemeClr val="bg1"/>
                </a:solidFill>
              </a:rPr>
              <a:t>Two similar gradual SEP events but high-energy Fe/O varies dramatically</a:t>
            </a:r>
          </a:p>
          <a:p>
            <a:pPr>
              <a:spcAft>
                <a:spcPts val="1200"/>
              </a:spcAft>
            </a:pPr>
            <a:r>
              <a:rPr lang="en-US" b="1" dirty="0">
                <a:solidFill>
                  <a:schemeClr val="bg1"/>
                </a:solidFill>
              </a:rPr>
              <a:t>Variability due to shock geometry (quasi-parallel vs quasi-perpendicular) that affects the injection energy of particles. Therefore, shocks accelerated seed particle populations with differing composition: coronal and remnant </a:t>
            </a:r>
            <a:r>
              <a:rPr lang="en-US" b="1" dirty="0" err="1">
                <a:solidFill>
                  <a:schemeClr val="bg1"/>
                </a:solidFill>
              </a:rPr>
              <a:t>suprathermals</a:t>
            </a:r>
            <a:r>
              <a:rPr lang="en-US" b="1" dirty="0">
                <a:solidFill>
                  <a:schemeClr val="bg1"/>
                </a:solidFill>
              </a:rPr>
              <a:t> (</a:t>
            </a:r>
            <a:r>
              <a:rPr lang="en-US" b="1" dirty="0" err="1">
                <a:solidFill>
                  <a:schemeClr val="bg1"/>
                </a:solidFill>
              </a:rPr>
              <a:t>Tylka</a:t>
            </a:r>
            <a:r>
              <a:rPr lang="en-US" b="1" dirty="0">
                <a:solidFill>
                  <a:schemeClr val="bg1"/>
                </a:solidFill>
              </a:rPr>
              <a:t>+ 2005; </a:t>
            </a:r>
            <a:r>
              <a:rPr lang="en-US" b="1" dirty="0" err="1">
                <a:solidFill>
                  <a:schemeClr val="bg1"/>
                </a:solidFill>
              </a:rPr>
              <a:t>Tylka</a:t>
            </a:r>
            <a:r>
              <a:rPr lang="en-US" b="1" dirty="0">
                <a:solidFill>
                  <a:schemeClr val="bg1"/>
                </a:solidFill>
              </a:rPr>
              <a:t> &amp; Lee 2006)</a:t>
            </a:r>
          </a:p>
          <a:p>
            <a:pPr>
              <a:spcAft>
                <a:spcPts val="1200"/>
              </a:spcAft>
            </a:pPr>
            <a:r>
              <a:rPr lang="en-US" sz="1600" b="1" dirty="0">
                <a:solidFill>
                  <a:schemeClr val="bg1"/>
                </a:solidFill>
              </a:rPr>
              <a:t>PROBLEM 1: Shock geometry unknown near the Sun</a:t>
            </a:r>
          </a:p>
          <a:p>
            <a:pPr>
              <a:spcAft>
                <a:spcPts val="1200"/>
              </a:spcAft>
            </a:pPr>
            <a:r>
              <a:rPr lang="en-US" sz="1600" b="1" dirty="0">
                <a:solidFill>
                  <a:schemeClr val="bg1"/>
                </a:solidFill>
              </a:rPr>
              <a:t>PROBLEM 2: Injection energy might not depend on shock geometry (</a:t>
            </a:r>
            <a:r>
              <a:rPr lang="en-US" sz="1600" b="1" dirty="0" err="1">
                <a:solidFill>
                  <a:schemeClr val="bg1"/>
                </a:solidFill>
              </a:rPr>
              <a:t>Giacalone</a:t>
            </a:r>
            <a:r>
              <a:rPr lang="en-US" sz="1600" b="1" dirty="0">
                <a:solidFill>
                  <a:schemeClr val="bg1"/>
                </a:solidFill>
              </a:rPr>
              <a:t> 2005)</a:t>
            </a:r>
          </a:p>
        </p:txBody>
      </p:sp>
      <p:sp>
        <p:nvSpPr>
          <p:cNvPr id="7" name="Slide Number Placeholder 6">
            <a:extLst>
              <a:ext uri="{FF2B5EF4-FFF2-40B4-BE49-F238E27FC236}">
                <a16:creationId xmlns:a16="http://schemas.microsoft.com/office/drawing/2014/main" id="{F5BEE77F-A98D-63B6-347D-0EAF7E50465E}"/>
              </a:ext>
            </a:extLst>
          </p:cNvPr>
          <p:cNvSpPr>
            <a:spLocks noGrp="1"/>
          </p:cNvSpPr>
          <p:nvPr>
            <p:ph type="sldNum" sz="quarter" idx="12"/>
          </p:nvPr>
        </p:nvSpPr>
        <p:spPr/>
        <p:txBody>
          <a:bodyPr/>
          <a:lstStyle/>
          <a:p>
            <a:fld id="{F3FBA121-8EF8-4107-B595-DD28933C7F97}" type="slidenum">
              <a:rPr lang="en-US" smtClean="0"/>
              <a:t>26</a:t>
            </a:fld>
            <a:endParaRPr lang="en-US"/>
          </a:p>
        </p:txBody>
      </p:sp>
    </p:spTree>
    <p:extLst>
      <p:ext uri="{BB962C8B-B14F-4D97-AF65-F5344CB8AC3E}">
        <p14:creationId xmlns:p14="http://schemas.microsoft.com/office/powerpoint/2010/main" val="212633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1"/>
                </a:solidFill>
              </a:rPr>
              <a:t>Time Variation of Elemental Ratios</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2968" y="2296633"/>
            <a:ext cx="4684169" cy="3698358"/>
          </a:xfrm>
        </p:spPr>
      </p:pic>
      <p:sp>
        <p:nvSpPr>
          <p:cNvPr id="5" name="Content Placeholder 4"/>
          <p:cNvSpPr>
            <a:spLocks noGrp="1"/>
          </p:cNvSpPr>
          <p:nvPr>
            <p:ph sz="half" idx="2"/>
          </p:nvPr>
        </p:nvSpPr>
        <p:spPr>
          <a:xfrm>
            <a:off x="5598042" y="2632790"/>
            <a:ext cx="5927651" cy="3107019"/>
          </a:xfrm>
        </p:spPr>
        <p:txBody>
          <a:bodyPr>
            <a:normAutofit/>
          </a:bodyPr>
          <a:lstStyle/>
          <a:p>
            <a:pPr marL="0" indent="0">
              <a:spcBef>
                <a:spcPts val="0"/>
              </a:spcBef>
              <a:spcAft>
                <a:spcPts val="1200"/>
              </a:spcAft>
              <a:buNone/>
            </a:pPr>
            <a:r>
              <a:rPr lang="en-US" sz="2000" b="1" dirty="0">
                <a:solidFill>
                  <a:schemeClr val="bg1"/>
                </a:solidFill>
              </a:rPr>
              <a:t>Elemental ratios vary during SEP events </a:t>
            </a:r>
          </a:p>
          <a:p>
            <a:pPr marL="0" indent="0">
              <a:spcBef>
                <a:spcPts val="0"/>
              </a:spcBef>
              <a:spcAft>
                <a:spcPts val="1200"/>
              </a:spcAft>
              <a:buNone/>
            </a:pPr>
            <a:r>
              <a:rPr lang="en-US" sz="2000" b="1" dirty="0">
                <a:solidFill>
                  <a:schemeClr val="bg1"/>
                </a:solidFill>
              </a:rPr>
              <a:t>High Fe/O ratio at the beginning of the well-connected SEP events indicates direct flare particles </a:t>
            </a:r>
            <a:r>
              <a:rPr lang="en-US" sz="2000" b="1">
                <a:solidFill>
                  <a:schemeClr val="bg1"/>
                </a:solidFill>
              </a:rPr>
              <a:t>(Cane+ </a:t>
            </a:r>
            <a:r>
              <a:rPr lang="en-US" sz="2000" b="1" dirty="0">
                <a:solidFill>
                  <a:schemeClr val="bg1"/>
                </a:solidFill>
              </a:rPr>
              <a:t>2003)</a:t>
            </a:r>
          </a:p>
          <a:p>
            <a:pPr marL="0" indent="0">
              <a:spcBef>
                <a:spcPts val="0"/>
              </a:spcBef>
              <a:spcAft>
                <a:spcPts val="1200"/>
              </a:spcAft>
              <a:buNone/>
            </a:pPr>
            <a:r>
              <a:rPr lang="en-US" sz="2000" b="1" dirty="0">
                <a:solidFill>
                  <a:schemeClr val="bg1"/>
                </a:solidFill>
              </a:rPr>
              <a:t>Variation caused by transport effects (Ng+ 1999): waves generated by escaping protons cause Fe ions to arrive before O ions. Fe higher rigidity than O, so  O ions are delayed by stronger scattering</a:t>
            </a:r>
          </a:p>
        </p:txBody>
      </p:sp>
      <p:sp>
        <p:nvSpPr>
          <p:cNvPr id="8" name="TextBox 7"/>
          <p:cNvSpPr txBox="1"/>
          <p:nvPr/>
        </p:nvSpPr>
        <p:spPr>
          <a:xfrm>
            <a:off x="1169582" y="6231604"/>
            <a:ext cx="175260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Tylka</a:t>
            </a:r>
            <a:r>
              <a:rPr lang="en-US" dirty="0"/>
              <a:t>+ 2006</a:t>
            </a:r>
          </a:p>
        </p:txBody>
      </p:sp>
      <p:sp>
        <p:nvSpPr>
          <p:cNvPr id="4" name="Slide Number Placeholder 3">
            <a:extLst>
              <a:ext uri="{FF2B5EF4-FFF2-40B4-BE49-F238E27FC236}">
                <a16:creationId xmlns:a16="http://schemas.microsoft.com/office/drawing/2014/main" id="{EE3C3802-781E-205A-D587-B501DF79ECDB}"/>
              </a:ext>
            </a:extLst>
          </p:cNvPr>
          <p:cNvSpPr>
            <a:spLocks noGrp="1"/>
          </p:cNvSpPr>
          <p:nvPr>
            <p:ph type="sldNum" sz="quarter" idx="12"/>
          </p:nvPr>
        </p:nvSpPr>
        <p:spPr/>
        <p:txBody>
          <a:bodyPr/>
          <a:lstStyle/>
          <a:p>
            <a:fld id="{F3FBA121-8EF8-4107-B595-DD28933C7F97}" type="slidenum">
              <a:rPr lang="en-US" smtClean="0"/>
              <a:t>27</a:t>
            </a:fld>
            <a:endParaRPr lang="en-US"/>
          </a:p>
        </p:txBody>
      </p:sp>
    </p:spTree>
    <p:extLst>
      <p:ext uri="{BB962C8B-B14F-4D97-AF65-F5344CB8AC3E}">
        <p14:creationId xmlns:p14="http://schemas.microsoft.com/office/powerpoint/2010/main" val="3330654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Charge States</a:t>
            </a:r>
          </a:p>
        </p:txBody>
      </p:sp>
      <p:sp>
        <p:nvSpPr>
          <p:cNvPr id="5" name="Content Placeholder 4"/>
          <p:cNvSpPr>
            <a:spLocks noGrp="1"/>
          </p:cNvSpPr>
          <p:nvPr>
            <p:ph sz="half" idx="2"/>
          </p:nvPr>
        </p:nvSpPr>
        <p:spPr>
          <a:xfrm>
            <a:off x="1214769" y="2730796"/>
            <a:ext cx="9960050" cy="2404730"/>
          </a:xfrm>
        </p:spPr>
        <p:txBody>
          <a:bodyPr>
            <a:noAutofit/>
          </a:bodyPr>
          <a:lstStyle/>
          <a:p>
            <a:pPr marL="0" indent="0">
              <a:spcBef>
                <a:spcPts val="0"/>
              </a:spcBef>
              <a:spcAft>
                <a:spcPts val="1200"/>
              </a:spcAft>
              <a:buNone/>
            </a:pPr>
            <a:r>
              <a:rPr lang="en-US" sz="2000" b="1" dirty="0">
                <a:solidFill>
                  <a:schemeClr val="bg1"/>
                </a:solidFill>
              </a:rPr>
              <a:t>Charge states of ions decided by a competition between recombination and ionization processes</a:t>
            </a:r>
          </a:p>
          <a:p>
            <a:pPr marL="0" indent="0">
              <a:spcBef>
                <a:spcPts val="0"/>
              </a:spcBef>
              <a:spcAft>
                <a:spcPts val="1200"/>
              </a:spcAft>
              <a:buNone/>
            </a:pPr>
            <a:r>
              <a:rPr lang="en-US" sz="2000" b="1" dirty="0">
                <a:solidFill>
                  <a:schemeClr val="bg1"/>
                </a:solidFill>
              </a:rPr>
              <a:t>Charge states reflect source region temperature and effects of collisional processes</a:t>
            </a:r>
          </a:p>
          <a:p>
            <a:pPr marL="0" indent="0">
              <a:spcBef>
                <a:spcPts val="0"/>
              </a:spcBef>
              <a:spcAft>
                <a:spcPts val="1200"/>
              </a:spcAft>
              <a:buNone/>
            </a:pPr>
            <a:r>
              <a:rPr lang="en-US" sz="2000" b="1" dirty="0">
                <a:solidFill>
                  <a:schemeClr val="bg1"/>
                </a:solidFill>
              </a:rPr>
              <a:t>Gradual events </a:t>
            </a:r>
            <a:r>
              <a:rPr lang="en-US" sz="2000" b="1" dirty="0" err="1">
                <a:solidFill>
                  <a:schemeClr val="bg1"/>
                </a:solidFill>
              </a:rPr>
              <a:t>Q</a:t>
            </a:r>
            <a:r>
              <a:rPr lang="en-US" sz="2000" b="1" baseline="-25000" dirty="0" err="1">
                <a:solidFill>
                  <a:schemeClr val="bg1"/>
                </a:solidFill>
              </a:rPr>
              <a:t>Fe</a:t>
            </a:r>
            <a:r>
              <a:rPr lang="en-US" sz="2000" b="1" baseline="-25000" dirty="0">
                <a:solidFill>
                  <a:schemeClr val="bg1"/>
                </a:solidFill>
              </a:rPr>
              <a:t> </a:t>
            </a:r>
            <a:r>
              <a:rPr lang="en-US" sz="2000" b="1" dirty="0">
                <a:solidFill>
                  <a:schemeClr val="bg1"/>
                </a:solidFill>
              </a:rPr>
              <a:t> ≈ 15+ ( ~1-2 MK solar source plasma, i.e. coronal material)</a:t>
            </a:r>
          </a:p>
          <a:p>
            <a:pPr marL="0" indent="0">
              <a:spcBef>
                <a:spcPts val="0"/>
              </a:spcBef>
              <a:spcAft>
                <a:spcPts val="1200"/>
              </a:spcAft>
              <a:buNone/>
            </a:pPr>
            <a:r>
              <a:rPr lang="en-US" sz="2000" b="1" dirty="0">
                <a:solidFill>
                  <a:schemeClr val="bg1"/>
                </a:solidFill>
              </a:rPr>
              <a:t>Stripping of electrons in high-density regions during acceleration may change charge-state distributions (e.g. </a:t>
            </a:r>
            <a:r>
              <a:rPr lang="en-US" sz="2000" b="1" dirty="0" err="1">
                <a:solidFill>
                  <a:schemeClr val="bg1"/>
                </a:solidFill>
              </a:rPr>
              <a:t>Kocharov</a:t>
            </a:r>
            <a:r>
              <a:rPr lang="en-US" sz="2000" b="1" dirty="0">
                <a:solidFill>
                  <a:schemeClr val="bg1"/>
                </a:solidFill>
              </a:rPr>
              <a:t>+ 2000)</a:t>
            </a:r>
          </a:p>
          <a:p>
            <a:pPr marL="0" indent="0">
              <a:spcBef>
                <a:spcPts val="0"/>
              </a:spcBef>
              <a:spcAft>
                <a:spcPts val="1200"/>
              </a:spcAft>
              <a:buNone/>
            </a:pPr>
            <a:endParaRPr lang="en-US" sz="2000" dirty="0">
              <a:solidFill>
                <a:schemeClr val="bg1"/>
              </a:solidFill>
            </a:endParaRPr>
          </a:p>
        </p:txBody>
      </p:sp>
      <p:sp>
        <p:nvSpPr>
          <p:cNvPr id="4" name="Slide Number Placeholder 3">
            <a:extLst>
              <a:ext uri="{FF2B5EF4-FFF2-40B4-BE49-F238E27FC236}">
                <a16:creationId xmlns:a16="http://schemas.microsoft.com/office/drawing/2014/main" id="{8D454D14-BB8D-5D47-DC90-C4DB8CDD355C}"/>
              </a:ext>
            </a:extLst>
          </p:cNvPr>
          <p:cNvSpPr>
            <a:spLocks noGrp="1"/>
          </p:cNvSpPr>
          <p:nvPr>
            <p:ph type="sldNum" sz="quarter" idx="12"/>
          </p:nvPr>
        </p:nvSpPr>
        <p:spPr/>
        <p:txBody>
          <a:bodyPr/>
          <a:lstStyle/>
          <a:p>
            <a:fld id="{F3FBA121-8EF8-4107-B595-DD28933C7F97}" type="slidenum">
              <a:rPr lang="en-US" smtClean="0"/>
              <a:t>28</a:t>
            </a:fld>
            <a:endParaRPr lang="en-US"/>
          </a:p>
        </p:txBody>
      </p:sp>
    </p:spTree>
    <p:extLst>
      <p:ext uri="{BB962C8B-B14F-4D97-AF65-F5344CB8AC3E}">
        <p14:creationId xmlns:p14="http://schemas.microsoft.com/office/powerpoint/2010/main" val="596319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Charge States in Gradual Events</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075059" y="1804216"/>
            <a:ext cx="3342190" cy="2667000"/>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90823" y="1766116"/>
            <a:ext cx="3396781" cy="2743200"/>
          </a:xfrm>
        </p:spPr>
      </p:pic>
      <p:sp>
        <p:nvSpPr>
          <p:cNvPr id="8" name="TextBox 7"/>
          <p:cNvSpPr txBox="1"/>
          <p:nvPr/>
        </p:nvSpPr>
        <p:spPr>
          <a:xfrm>
            <a:off x="1836613" y="4584744"/>
            <a:ext cx="2139964"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Oetliker</a:t>
            </a:r>
            <a:r>
              <a:rPr lang="en-US" dirty="0"/>
              <a:t>+ 1997</a:t>
            </a:r>
          </a:p>
        </p:txBody>
      </p:sp>
      <p:sp>
        <p:nvSpPr>
          <p:cNvPr id="12" name="TextBox 11"/>
          <p:cNvSpPr txBox="1"/>
          <p:nvPr/>
        </p:nvSpPr>
        <p:spPr>
          <a:xfrm>
            <a:off x="6993554" y="4598534"/>
            <a:ext cx="2224874"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Möbius+ 1999</a:t>
            </a:r>
          </a:p>
        </p:txBody>
      </p:sp>
      <p:sp>
        <p:nvSpPr>
          <p:cNvPr id="5" name="TextBox 4"/>
          <p:cNvSpPr txBox="1"/>
          <p:nvPr/>
        </p:nvSpPr>
        <p:spPr>
          <a:xfrm>
            <a:off x="721241" y="5033629"/>
            <a:ext cx="10515600" cy="1354217"/>
          </a:xfrm>
          <a:prstGeom prst="rect">
            <a:avLst/>
          </a:prstGeom>
          <a:noFill/>
        </p:spPr>
        <p:txBody>
          <a:bodyPr wrap="square" rtlCol="0">
            <a:spAutoFit/>
          </a:bodyPr>
          <a:lstStyle/>
          <a:p>
            <a:pPr>
              <a:spcAft>
                <a:spcPts val="1200"/>
              </a:spcAft>
            </a:pPr>
            <a:r>
              <a:rPr lang="en-US" dirty="0">
                <a:solidFill>
                  <a:schemeClr val="bg1"/>
                </a:solidFill>
              </a:rPr>
              <a:t>October-November 1992 and 6 November 1997 gradual events: higher charge states as energy increases (</a:t>
            </a:r>
            <a:r>
              <a:rPr lang="en-US" dirty="0" err="1">
                <a:solidFill>
                  <a:schemeClr val="bg1"/>
                </a:solidFill>
              </a:rPr>
              <a:t>Oetliker</a:t>
            </a:r>
            <a:r>
              <a:rPr lang="en-US" dirty="0">
                <a:solidFill>
                  <a:schemeClr val="bg1"/>
                </a:solidFill>
              </a:rPr>
              <a:t>+ 1997; Mazur+ 1999)</a:t>
            </a:r>
          </a:p>
          <a:p>
            <a:pPr>
              <a:spcAft>
                <a:spcPts val="1200"/>
              </a:spcAft>
            </a:pPr>
            <a:r>
              <a:rPr lang="en-US" dirty="0">
                <a:solidFill>
                  <a:schemeClr val="bg1"/>
                </a:solidFill>
              </a:rPr>
              <a:t>No simple correspondence with source temperature possible. Possible mixture of flare and CME-shock accelerated particles.</a:t>
            </a:r>
          </a:p>
        </p:txBody>
      </p:sp>
      <p:sp>
        <p:nvSpPr>
          <p:cNvPr id="6" name="Slide Number Placeholder 5">
            <a:extLst>
              <a:ext uri="{FF2B5EF4-FFF2-40B4-BE49-F238E27FC236}">
                <a16:creationId xmlns:a16="http://schemas.microsoft.com/office/drawing/2014/main" id="{E5CABF95-B4A4-2135-300A-E9BF1BFF3249}"/>
              </a:ext>
            </a:extLst>
          </p:cNvPr>
          <p:cNvSpPr>
            <a:spLocks noGrp="1"/>
          </p:cNvSpPr>
          <p:nvPr>
            <p:ph type="sldNum" sz="quarter" idx="12"/>
          </p:nvPr>
        </p:nvSpPr>
        <p:spPr/>
        <p:txBody>
          <a:bodyPr/>
          <a:lstStyle/>
          <a:p>
            <a:fld id="{F3FBA121-8EF8-4107-B595-DD28933C7F97}" type="slidenum">
              <a:rPr lang="en-US" smtClean="0"/>
              <a:t>29</a:t>
            </a:fld>
            <a:endParaRPr lang="en-US"/>
          </a:p>
        </p:txBody>
      </p:sp>
    </p:spTree>
    <p:extLst>
      <p:ext uri="{BB962C8B-B14F-4D97-AF65-F5344CB8AC3E}">
        <p14:creationId xmlns:p14="http://schemas.microsoft.com/office/powerpoint/2010/main" val="3328004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585"/>
            <a:ext cx="10515600" cy="1325563"/>
          </a:xfrm>
        </p:spPr>
        <p:txBody>
          <a:bodyPr>
            <a:normAutofit/>
          </a:bodyPr>
          <a:lstStyle/>
          <a:p>
            <a:pPr algn="ctr"/>
            <a:r>
              <a:rPr lang="en-US" dirty="0">
                <a:solidFill>
                  <a:schemeClr val="bg1"/>
                </a:solidFill>
              </a:rPr>
              <a:t>Major SEP Event</a:t>
            </a:r>
          </a:p>
        </p:txBody>
      </p:sp>
      <p:sp>
        <p:nvSpPr>
          <p:cNvPr id="4" name="TextBox 3"/>
          <p:cNvSpPr txBox="1"/>
          <p:nvPr/>
        </p:nvSpPr>
        <p:spPr>
          <a:xfrm>
            <a:off x="382773" y="1382455"/>
            <a:ext cx="11663916" cy="4770537"/>
          </a:xfrm>
          <a:prstGeom prst="rect">
            <a:avLst/>
          </a:prstGeom>
          <a:noFill/>
        </p:spPr>
        <p:txBody>
          <a:bodyPr wrap="square" rtlCol="0">
            <a:spAutoFit/>
          </a:bodyPr>
          <a:lstStyle/>
          <a:p>
            <a:pPr>
              <a:spcAft>
                <a:spcPts val="1200"/>
              </a:spcAft>
            </a:pPr>
            <a:r>
              <a:rPr lang="en-US" sz="2400" b="1" dirty="0">
                <a:solidFill>
                  <a:schemeClr val="bg1"/>
                </a:solidFill>
              </a:rPr>
              <a:t>NOAA Definition:</a:t>
            </a:r>
            <a:r>
              <a:rPr lang="en-US" sz="2400" dirty="0">
                <a:solidFill>
                  <a:schemeClr val="bg1"/>
                </a:solidFill>
              </a:rPr>
              <a:t> A major proton event starts when the first of 3 consecutive data points of the 5-minute averaged proton fluxes in the integral &gt;10 MeV energy channel measured by the GOES spacecraft at geosynchronous orbit are </a:t>
            </a:r>
            <a:r>
              <a:rPr lang="en-US" sz="2400" dirty="0">
                <a:solidFill>
                  <a:srgbClr val="FF0000"/>
                </a:solidFill>
              </a:rPr>
              <a:t>greater than or equal to 10 particle flux units (pfu, </a:t>
            </a:r>
            <a:r>
              <a:rPr lang="en-US" sz="2400" b="1" dirty="0">
                <a:solidFill>
                  <a:srgbClr val="FF0000"/>
                </a:solidFill>
              </a:rPr>
              <a:t>1 pfu = 1 p cm</a:t>
            </a:r>
            <a:r>
              <a:rPr lang="en-US" sz="2400" b="1" baseline="30000" dirty="0">
                <a:solidFill>
                  <a:srgbClr val="FF0000"/>
                </a:solidFill>
              </a:rPr>
              <a:t>-2</a:t>
            </a:r>
            <a:r>
              <a:rPr lang="en-US" sz="2400" b="1" dirty="0">
                <a:solidFill>
                  <a:srgbClr val="FF0000"/>
                </a:solidFill>
              </a:rPr>
              <a:t> sr</a:t>
            </a:r>
            <a:r>
              <a:rPr lang="en-US" sz="2400" b="1" baseline="30000" dirty="0">
                <a:solidFill>
                  <a:srgbClr val="FF0000"/>
                </a:solidFill>
              </a:rPr>
              <a:t>-1</a:t>
            </a:r>
            <a:r>
              <a:rPr lang="en-US" sz="2400" b="1" dirty="0">
                <a:solidFill>
                  <a:srgbClr val="FF0000"/>
                </a:solidFill>
              </a:rPr>
              <a:t> s</a:t>
            </a:r>
            <a:r>
              <a:rPr lang="en-US" sz="2400" b="1" baseline="30000" dirty="0">
                <a:solidFill>
                  <a:srgbClr val="FF0000"/>
                </a:solidFill>
              </a:rPr>
              <a:t>-1</a:t>
            </a:r>
            <a:r>
              <a:rPr lang="en-US" sz="2400" dirty="0">
                <a:solidFill>
                  <a:srgbClr val="FF0000"/>
                </a:solidFill>
              </a:rPr>
              <a:t> ). </a:t>
            </a:r>
            <a:r>
              <a:rPr lang="en-US" sz="2400" dirty="0">
                <a:solidFill>
                  <a:schemeClr val="bg1"/>
                </a:solidFill>
              </a:rPr>
              <a:t>Event end time is the last time the flux was greater than or equal to 10 pfu. </a:t>
            </a:r>
          </a:p>
          <a:p>
            <a:pPr>
              <a:spcAft>
                <a:spcPts val="1200"/>
              </a:spcAft>
            </a:pPr>
            <a:r>
              <a:rPr lang="en-US" sz="2400" dirty="0">
                <a:solidFill>
                  <a:schemeClr val="bg1"/>
                </a:solidFill>
              </a:rPr>
              <a:t>This definition allows multiple individual proton increases to occur within one large solar proton event (SPE), because the next increase may occur before the flux has decreased below the 10 pfu limit.</a:t>
            </a:r>
          </a:p>
          <a:p>
            <a:pPr>
              <a:spcAft>
                <a:spcPts val="1200"/>
              </a:spcAft>
            </a:pPr>
            <a:r>
              <a:rPr lang="en-US" sz="2400" dirty="0">
                <a:solidFill>
                  <a:schemeClr val="bg1"/>
                </a:solidFill>
                <a:hlinkClick r:id="rId3">
                  <a:extLst>
                    <a:ext uri="{A12FA001-AC4F-418D-AE19-62706E023703}">
                      <ahyp:hlinkClr xmlns:ahyp="http://schemas.microsoft.com/office/drawing/2018/hyperlinkcolor" val="tx"/>
                    </a:ext>
                  </a:extLst>
                </a:hlinkClick>
              </a:rPr>
              <a:t>https://umbra.nascom.nasa.gov/SEP/</a:t>
            </a:r>
            <a:endParaRPr lang="en-US" sz="2400" dirty="0">
              <a:solidFill>
                <a:schemeClr val="bg1"/>
              </a:solidFill>
            </a:endParaRPr>
          </a:p>
          <a:p>
            <a:pPr>
              <a:spcAft>
                <a:spcPts val="1200"/>
              </a:spcAft>
            </a:pPr>
            <a:r>
              <a:rPr lang="en-US" sz="2400" dirty="0">
                <a:solidFill>
                  <a:schemeClr val="bg1"/>
                </a:solidFill>
              </a:rPr>
              <a:t>CDAW Data Center major SEP events list, where individual SEP events are resolved.</a:t>
            </a:r>
          </a:p>
          <a:p>
            <a:pPr>
              <a:spcAft>
                <a:spcPts val="1200"/>
              </a:spcAft>
            </a:pPr>
            <a:r>
              <a:rPr lang="en-US" sz="2400" dirty="0">
                <a:solidFill>
                  <a:schemeClr val="bg1"/>
                </a:solidFill>
                <a:hlinkClick r:id="rId4">
                  <a:extLst>
                    <a:ext uri="{A12FA001-AC4F-418D-AE19-62706E023703}">
                      <ahyp:hlinkClr xmlns:ahyp="http://schemas.microsoft.com/office/drawing/2018/hyperlinkcolor" val="tx"/>
                    </a:ext>
                  </a:extLst>
                </a:hlinkClick>
              </a:rPr>
              <a:t>https://cdaw.gsfc.nasa.gov/CME_list/sepe/</a:t>
            </a:r>
            <a:endParaRPr lang="en-US" sz="2400" dirty="0">
              <a:solidFill>
                <a:schemeClr val="bg1"/>
              </a:solidFill>
            </a:endParaRPr>
          </a:p>
        </p:txBody>
      </p:sp>
      <p:sp>
        <p:nvSpPr>
          <p:cNvPr id="5" name="Slide Number Placeholder 4">
            <a:extLst>
              <a:ext uri="{FF2B5EF4-FFF2-40B4-BE49-F238E27FC236}">
                <a16:creationId xmlns:a16="http://schemas.microsoft.com/office/drawing/2014/main" id="{9AD2C8CB-E401-240E-3289-C2342C65F4FC}"/>
              </a:ext>
            </a:extLst>
          </p:cNvPr>
          <p:cNvSpPr>
            <a:spLocks noGrp="1"/>
          </p:cNvSpPr>
          <p:nvPr>
            <p:ph type="sldNum" sz="quarter" idx="12"/>
          </p:nvPr>
        </p:nvSpPr>
        <p:spPr/>
        <p:txBody>
          <a:bodyPr/>
          <a:lstStyle/>
          <a:p>
            <a:fld id="{F3FBA121-8EF8-4107-B595-DD28933C7F97}" type="slidenum">
              <a:rPr lang="en-US" smtClean="0"/>
              <a:t>3</a:t>
            </a:fld>
            <a:endParaRPr lang="en-US"/>
          </a:p>
        </p:txBody>
      </p:sp>
    </p:spTree>
    <p:extLst>
      <p:ext uri="{BB962C8B-B14F-4D97-AF65-F5344CB8AC3E}">
        <p14:creationId xmlns:p14="http://schemas.microsoft.com/office/powerpoint/2010/main" val="3277709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aseline="30000" dirty="0">
                <a:solidFill>
                  <a:schemeClr val="bg1"/>
                </a:solidFill>
              </a:rPr>
              <a:t>3</a:t>
            </a:r>
            <a:r>
              <a:rPr lang="en-US" dirty="0">
                <a:solidFill>
                  <a:schemeClr val="bg1"/>
                </a:solidFill>
              </a:rPr>
              <a:t>He and Fe Enhancements in Gradual Events </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98033" y="1106677"/>
            <a:ext cx="3048000" cy="3348429"/>
          </a:xfr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43" y="1686149"/>
            <a:ext cx="4558206" cy="2527894"/>
          </a:xfrm>
          <a:prstGeom prst="rect">
            <a:avLst/>
          </a:prstGeom>
        </p:spPr>
      </p:pic>
      <p:sp>
        <p:nvSpPr>
          <p:cNvPr id="11" name="TextBox 10"/>
          <p:cNvSpPr txBox="1"/>
          <p:nvPr/>
        </p:nvSpPr>
        <p:spPr>
          <a:xfrm>
            <a:off x="5703941" y="3844711"/>
            <a:ext cx="175260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Desai+ 2006</a:t>
            </a:r>
          </a:p>
        </p:txBody>
      </p:sp>
      <p:sp>
        <p:nvSpPr>
          <p:cNvPr id="3" name="TextBox 2"/>
          <p:cNvSpPr txBox="1"/>
          <p:nvPr/>
        </p:nvSpPr>
        <p:spPr>
          <a:xfrm>
            <a:off x="285750" y="4543734"/>
            <a:ext cx="11660460" cy="2062103"/>
          </a:xfrm>
          <a:prstGeom prst="rect">
            <a:avLst/>
          </a:prstGeom>
          <a:noFill/>
        </p:spPr>
        <p:txBody>
          <a:bodyPr wrap="square" rtlCol="0">
            <a:spAutoFit/>
          </a:bodyPr>
          <a:lstStyle/>
          <a:p>
            <a:pPr>
              <a:spcAft>
                <a:spcPts val="1200"/>
              </a:spcAft>
            </a:pPr>
            <a:r>
              <a:rPr lang="en-US" dirty="0">
                <a:solidFill>
                  <a:schemeClr val="bg1"/>
                </a:solidFill>
              </a:rPr>
              <a:t>Fe/O and </a:t>
            </a:r>
            <a:r>
              <a:rPr lang="en-US" baseline="30000" dirty="0">
                <a:solidFill>
                  <a:schemeClr val="bg1"/>
                </a:solidFill>
              </a:rPr>
              <a:t>3</a:t>
            </a:r>
            <a:r>
              <a:rPr lang="en-US" dirty="0">
                <a:solidFill>
                  <a:schemeClr val="bg1"/>
                </a:solidFill>
              </a:rPr>
              <a:t>He/</a:t>
            </a:r>
            <a:r>
              <a:rPr lang="en-US" baseline="30000" dirty="0">
                <a:solidFill>
                  <a:schemeClr val="bg1"/>
                </a:solidFill>
              </a:rPr>
              <a:t>4</a:t>
            </a:r>
            <a:r>
              <a:rPr lang="en-US" dirty="0">
                <a:solidFill>
                  <a:schemeClr val="bg1"/>
                </a:solidFill>
              </a:rPr>
              <a:t>He  enhancements typical to flare-related impulsive events observed also during gradual events (e.g. </a:t>
            </a:r>
            <a:r>
              <a:rPr lang="en-US" dirty="0" err="1">
                <a:solidFill>
                  <a:schemeClr val="bg1"/>
                </a:solidFill>
              </a:rPr>
              <a:t>Reames</a:t>
            </a:r>
            <a:r>
              <a:rPr lang="en-US" dirty="0">
                <a:solidFill>
                  <a:schemeClr val="bg1"/>
                </a:solidFill>
              </a:rPr>
              <a:t> 1990; Mason+ 1999)</a:t>
            </a:r>
          </a:p>
          <a:p>
            <a:pPr>
              <a:spcAft>
                <a:spcPts val="1200"/>
              </a:spcAft>
            </a:pPr>
            <a:r>
              <a:rPr lang="en-US" dirty="0">
                <a:solidFill>
                  <a:schemeClr val="bg1"/>
                </a:solidFill>
              </a:rPr>
              <a:t>Could indicate the presence of  flare-accelerated particle populations</a:t>
            </a:r>
          </a:p>
          <a:p>
            <a:pPr>
              <a:spcAft>
                <a:spcPts val="1200"/>
              </a:spcAft>
            </a:pPr>
            <a:r>
              <a:rPr lang="en-US" dirty="0">
                <a:solidFill>
                  <a:schemeClr val="bg1"/>
                </a:solidFill>
              </a:rPr>
              <a:t>Fe/O ratio decreases with increasing energy in most of events, show large even-to-event variation and poor correlation with </a:t>
            </a:r>
            <a:r>
              <a:rPr lang="en-US" baseline="30000" dirty="0">
                <a:solidFill>
                  <a:schemeClr val="bg1"/>
                </a:solidFill>
              </a:rPr>
              <a:t>3</a:t>
            </a:r>
            <a:r>
              <a:rPr lang="en-US" dirty="0">
                <a:solidFill>
                  <a:schemeClr val="bg1"/>
                </a:solidFill>
              </a:rPr>
              <a:t>He/</a:t>
            </a:r>
            <a:r>
              <a:rPr lang="en-US" baseline="30000" dirty="0">
                <a:solidFill>
                  <a:schemeClr val="bg1"/>
                </a:solidFill>
              </a:rPr>
              <a:t>4</a:t>
            </a:r>
            <a:r>
              <a:rPr lang="en-US" dirty="0">
                <a:solidFill>
                  <a:schemeClr val="bg1"/>
                </a:solidFill>
              </a:rPr>
              <a:t>He ratio, event-to-event abundance variations are reasonably well ordered by M/Q, source: </a:t>
            </a:r>
            <a:r>
              <a:rPr lang="en-US" dirty="0" err="1">
                <a:solidFill>
                  <a:schemeClr val="bg1"/>
                </a:solidFill>
              </a:rPr>
              <a:t>suprathermal</a:t>
            </a:r>
            <a:r>
              <a:rPr lang="en-US" dirty="0">
                <a:solidFill>
                  <a:schemeClr val="bg1"/>
                </a:solidFill>
              </a:rPr>
              <a:t> material with  enriched Fe and the heavier ion abundances  (Desai+ 2006)</a:t>
            </a:r>
          </a:p>
        </p:txBody>
      </p:sp>
      <p:sp>
        <p:nvSpPr>
          <p:cNvPr id="6" name="Slide Number Placeholder 5">
            <a:extLst>
              <a:ext uri="{FF2B5EF4-FFF2-40B4-BE49-F238E27FC236}">
                <a16:creationId xmlns:a16="http://schemas.microsoft.com/office/drawing/2014/main" id="{0404C6E8-27AB-DBF1-A1DE-0EBA591B42D6}"/>
              </a:ext>
            </a:extLst>
          </p:cNvPr>
          <p:cNvSpPr>
            <a:spLocks noGrp="1"/>
          </p:cNvSpPr>
          <p:nvPr>
            <p:ph type="sldNum" sz="quarter" idx="12"/>
          </p:nvPr>
        </p:nvSpPr>
        <p:spPr/>
        <p:txBody>
          <a:bodyPr/>
          <a:lstStyle/>
          <a:p>
            <a:fld id="{F3FBA121-8EF8-4107-B595-DD28933C7F97}" type="slidenum">
              <a:rPr lang="en-US" smtClean="0"/>
              <a:t>30</a:t>
            </a:fld>
            <a:endParaRPr lang="en-US"/>
          </a:p>
        </p:txBody>
      </p:sp>
    </p:spTree>
    <p:extLst>
      <p:ext uri="{BB962C8B-B14F-4D97-AF65-F5344CB8AC3E}">
        <p14:creationId xmlns:p14="http://schemas.microsoft.com/office/powerpoint/2010/main" val="2614765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Seed Particle Population</a:t>
            </a:r>
          </a:p>
        </p:txBody>
      </p:sp>
      <p:sp>
        <p:nvSpPr>
          <p:cNvPr id="3" name="Content Placeholder 2"/>
          <p:cNvSpPr>
            <a:spLocks noGrp="1"/>
          </p:cNvSpPr>
          <p:nvPr>
            <p:ph idx="1"/>
          </p:nvPr>
        </p:nvSpPr>
        <p:spPr/>
        <p:txBody>
          <a:bodyPr>
            <a:normAutofit/>
          </a:bodyPr>
          <a:lstStyle/>
          <a:p>
            <a:pPr marL="0" indent="0">
              <a:buNone/>
            </a:pPr>
            <a:r>
              <a:rPr lang="en-US" dirty="0"/>
              <a:t>Suggested explanations for mixed composition in gradual SEP events:</a:t>
            </a:r>
          </a:p>
          <a:p>
            <a:pPr marL="514350" indent="-514350">
              <a:buFont typeface="+mj-lt"/>
              <a:buAutoNum type="arabicPeriod"/>
            </a:pPr>
            <a:r>
              <a:rPr lang="en-US" dirty="0"/>
              <a:t>shock acceleration of </a:t>
            </a:r>
            <a:r>
              <a:rPr lang="en-US" dirty="0">
                <a:solidFill>
                  <a:srgbClr val="FF0000"/>
                </a:solidFill>
              </a:rPr>
              <a:t>remnant</a:t>
            </a:r>
            <a:r>
              <a:rPr lang="en-US" dirty="0"/>
              <a:t> </a:t>
            </a:r>
            <a:r>
              <a:rPr lang="en-US" dirty="0" err="1"/>
              <a:t>suprathermal</a:t>
            </a:r>
            <a:r>
              <a:rPr lang="en-US" dirty="0"/>
              <a:t> ions from previous impulsive SEP events or particles from associated flare (Mason+ 1999; </a:t>
            </a:r>
            <a:r>
              <a:rPr lang="en-US" dirty="0" err="1"/>
              <a:t>Tylka</a:t>
            </a:r>
            <a:r>
              <a:rPr lang="en-US" dirty="0"/>
              <a:t>+ 2005; </a:t>
            </a:r>
            <a:r>
              <a:rPr lang="en-US" dirty="0" err="1"/>
              <a:t>Mewaldt</a:t>
            </a:r>
            <a:r>
              <a:rPr lang="en-US" dirty="0"/>
              <a:t>+ 2003; </a:t>
            </a:r>
            <a:r>
              <a:rPr lang="en-US" dirty="0" err="1"/>
              <a:t>Tylka</a:t>
            </a:r>
            <a:r>
              <a:rPr lang="en-US" dirty="0"/>
              <a:t> &amp; Lee 2006)</a:t>
            </a:r>
          </a:p>
          <a:p>
            <a:pPr marL="514350" indent="-514350">
              <a:buFont typeface="+mj-lt"/>
              <a:buAutoNum type="arabicPeriod"/>
            </a:pPr>
            <a:r>
              <a:rPr lang="en-US" dirty="0"/>
              <a:t>Mixture of </a:t>
            </a:r>
            <a:r>
              <a:rPr lang="en-US" dirty="0">
                <a:solidFill>
                  <a:srgbClr val="FF0000"/>
                </a:solidFill>
              </a:rPr>
              <a:t>flare-accelerated</a:t>
            </a:r>
            <a:r>
              <a:rPr lang="en-US" dirty="0"/>
              <a:t> particles and CME </a:t>
            </a:r>
            <a:r>
              <a:rPr lang="en-US" dirty="0">
                <a:solidFill>
                  <a:srgbClr val="FF0000"/>
                </a:solidFill>
              </a:rPr>
              <a:t>shock-accelerated</a:t>
            </a:r>
            <a:r>
              <a:rPr lang="en-US" dirty="0"/>
              <a:t> particles (Cane+ 2003, 2006)</a:t>
            </a:r>
          </a:p>
        </p:txBody>
      </p:sp>
      <p:sp>
        <p:nvSpPr>
          <p:cNvPr id="5" name="Slide Number Placeholder 4">
            <a:extLst>
              <a:ext uri="{FF2B5EF4-FFF2-40B4-BE49-F238E27FC236}">
                <a16:creationId xmlns:a16="http://schemas.microsoft.com/office/drawing/2014/main" id="{9CAA5EF8-82C6-A58B-5D5C-1C6E56DC1399}"/>
              </a:ext>
            </a:extLst>
          </p:cNvPr>
          <p:cNvSpPr>
            <a:spLocks noGrp="1"/>
          </p:cNvSpPr>
          <p:nvPr>
            <p:ph type="sldNum" sz="quarter" idx="12"/>
          </p:nvPr>
        </p:nvSpPr>
        <p:spPr/>
        <p:txBody>
          <a:bodyPr/>
          <a:lstStyle/>
          <a:p>
            <a:fld id="{F3FBA121-8EF8-4107-B595-DD28933C7F97}" type="slidenum">
              <a:rPr lang="en-US" smtClean="0"/>
              <a:t>31</a:t>
            </a:fld>
            <a:endParaRPr lang="en-US"/>
          </a:p>
        </p:txBody>
      </p:sp>
    </p:spTree>
    <p:extLst>
      <p:ext uri="{BB962C8B-B14F-4D97-AF65-F5344CB8AC3E}">
        <p14:creationId xmlns:p14="http://schemas.microsoft.com/office/powerpoint/2010/main" val="825786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470" y="98267"/>
            <a:ext cx="10515600" cy="1325563"/>
          </a:xfrm>
        </p:spPr>
        <p:txBody>
          <a:bodyPr/>
          <a:lstStyle/>
          <a:p>
            <a:pPr algn="ctr"/>
            <a:r>
              <a:rPr lang="en-US" dirty="0"/>
              <a:t>Perpendicular Diffusion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835" y="1239003"/>
            <a:ext cx="4685925" cy="3812811"/>
          </a:xfrm>
        </p:spPr>
      </p:pic>
      <p:sp>
        <p:nvSpPr>
          <p:cNvPr id="6" name="TextBox 5"/>
          <p:cNvSpPr txBox="1"/>
          <p:nvPr/>
        </p:nvSpPr>
        <p:spPr>
          <a:xfrm>
            <a:off x="5510233" y="1239003"/>
            <a:ext cx="6321667"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t>Perpendicular diffusion across magnetic field lines </a:t>
            </a:r>
            <a:r>
              <a:rPr lang="en-US" b="1" dirty="0">
                <a:solidFill>
                  <a:srgbClr val="0070C0"/>
                </a:solidFill>
              </a:rPr>
              <a:t>not well understood</a:t>
            </a:r>
          </a:p>
          <a:p>
            <a:r>
              <a:rPr lang="en-US" b="1" dirty="0"/>
              <a:t>Example by </a:t>
            </a:r>
            <a:r>
              <a:rPr lang="en-US" b="1" dirty="0" err="1"/>
              <a:t>Dresing</a:t>
            </a:r>
            <a:r>
              <a:rPr lang="en-US" b="1" dirty="0"/>
              <a:t>+ (2012)</a:t>
            </a:r>
          </a:p>
          <a:p>
            <a:pPr marL="342900" indent="-342900">
              <a:buFont typeface="+mj-lt"/>
              <a:buAutoNum type="arabicPeriod"/>
            </a:pPr>
            <a:r>
              <a:rPr lang="en-US" b="1" dirty="0"/>
              <a:t>fluctuations scatter particles from one field line to another</a:t>
            </a:r>
          </a:p>
          <a:p>
            <a:pPr marL="342900" indent="-342900">
              <a:buFont typeface="+mj-lt"/>
              <a:buAutoNum type="arabicPeriod"/>
            </a:pPr>
            <a:r>
              <a:rPr lang="en-US" b="1" dirty="0"/>
              <a:t>field line mixing</a:t>
            </a:r>
          </a:p>
          <a:p>
            <a:r>
              <a:rPr lang="en-US" b="1" dirty="0"/>
              <a:t>Propagation model:</a:t>
            </a:r>
          </a:p>
          <a:p>
            <a:r>
              <a:rPr lang="en-US" b="1" dirty="0"/>
              <a:t>Source: flare </a:t>
            </a:r>
            <a:r>
              <a:rPr lang="en-US" b="1" dirty="0" err="1"/>
              <a:t>pos</a:t>
            </a:r>
            <a:r>
              <a:rPr lang="en-US" b="1" dirty="0"/>
              <a:t> </a:t>
            </a:r>
            <a:r>
              <a:rPr lang="en-US" b="1" dirty="0">
                <a:sym typeface="Symbol"/>
              </a:rPr>
              <a:t> </a:t>
            </a:r>
            <a:r>
              <a:rPr lang="en-US" b="1" dirty="0"/>
              <a:t>20° in </a:t>
            </a:r>
            <a:r>
              <a:rPr lang="en-US" b="1" dirty="0" err="1"/>
              <a:t>lon</a:t>
            </a:r>
            <a:r>
              <a:rPr lang="en-US" b="1" dirty="0"/>
              <a:t>/</a:t>
            </a:r>
            <a:r>
              <a:rPr lang="en-US" b="1" dirty="0" err="1"/>
              <a:t>lat</a:t>
            </a:r>
            <a:endParaRPr lang="en-US" b="1" dirty="0"/>
          </a:p>
          <a:p>
            <a:r>
              <a:rPr lang="fr-FR" b="1" dirty="0"/>
              <a:t>lateral particle transport due to perpendicular diffusion and co-rotation</a:t>
            </a:r>
          </a:p>
          <a:p>
            <a:endParaRPr lang="en-US" b="1" dirty="0"/>
          </a:p>
        </p:txBody>
      </p:sp>
      <p:pic>
        <p:nvPicPr>
          <p:cNvPr id="8" name="Picture 7">
            <a:extLst>
              <a:ext uri="{FF2B5EF4-FFF2-40B4-BE49-F238E27FC236}">
                <a16:creationId xmlns:a16="http://schemas.microsoft.com/office/drawing/2014/main" id="{10A31ECC-134D-310A-9E85-865D10BD8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330" y="4530845"/>
            <a:ext cx="2401680" cy="2176303"/>
          </a:xfrm>
          <a:prstGeom prst="rect">
            <a:avLst/>
          </a:prstGeom>
        </p:spPr>
      </p:pic>
      <p:sp>
        <p:nvSpPr>
          <p:cNvPr id="9" name="TextBox 8">
            <a:extLst>
              <a:ext uri="{FF2B5EF4-FFF2-40B4-BE49-F238E27FC236}">
                <a16:creationId xmlns:a16="http://schemas.microsoft.com/office/drawing/2014/main" id="{AF9D0975-40F7-57B7-05E9-E3A3F80E3DD4}"/>
              </a:ext>
            </a:extLst>
          </p:cNvPr>
          <p:cNvSpPr txBox="1"/>
          <p:nvPr/>
        </p:nvSpPr>
        <p:spPr>
          <a:xfrm>
            <a:off x="10699170" y="6337816"/>
            <a:ext cx="129540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Jokipii</a:t>
            </a:r>
            <a:r>
              <a:rPr lang="en-US" dirty="0"/>
              <a:t> 1966</a:t>
            </a:r>
          </a:p>
        </p:txBody>
      </p:sp>
      <p:pic>
        <p:nvPicPr>
          <p:cNvPr id="10" name="Picture 9">
            <a:extLst>
              <a:ext uri="{FF2B5EF4-FFF2-40B4-BE49-F238E27FC236}">
                <a16:creationId xmlns:a16="http://schemas.microsoft.com/office/drawing/2014/main" id="{7D3EF032-0D54-867C-9D27-5C0B7CBB0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905" y="4505058"/>
            <a:ext cx="2144357" cy="2176304"/>
          </a:xfrm>
          <a:prstGeom prst="rect">
            <a:avLst/>
          </a:prstGeom>
        </p:spPr>
      </p:pic>
      <p:sp>
        <p:nvSpPr>
          <p:cNvPr id="11" name="TextBox 10">
            <a:extLst>
              <a:ext uri="{FF2B5EF4-FFF2-40B4-BE49-F238E27FC236}">
                <a16:creationId xmlns:a16="http://schemas.microsoft.com/office/drawing/2014/main" id="{013BEA06-AE4E-293A-DFC4-818CB781595C}"/>
              </a:ext>
            </a:extLst>
          </p:cNvPr>
          <p:cNvSpPr txBox="1"/>
          <p:nvPr/>
        </p:nvSpPr>
        <p:spPr>
          <a:xfrm>
            <a:off x="6450185" y="5486853"/>
            <a:ext cx="2144357"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Laitinen</a:t>
            </a:r>
            <a:r>
              <a:rPr lang="en-US" dirty="0"/>
              <a:t>+ 2016</a:t>
            </a:r>
          </a:p>
        </p:txBody>
      </p:sp>
      <p:pic>
        <p:nvPicPr>
          <p:cNvPr id="12" name="Picture 11">
            <a:extLst>
              <a:ext uri="{FF2B5EF4-FFF2-40B4-BE49-F238E27FC236}">
                <a16:creationId xmlns:a16="http://schemas.microsoft.com/office/drawing/2014/main" id="{B4948D6A-81B9-B605-010B-D7B2ECFC87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834" y="5038217"/>
            <a:ext cx="4685925" cy="1683258"/>
          </a:xfrm>
          <a:prstGeom prst="rect">
            <a:avLst/>
          </a:prstGeom>
        </p:spPr>
      </p:pic>
      <p:sp>
        <p:nvSpPr>
          <p:cNvPr id="5" name="TextBox 4">
            <a:extLst>
              <a:ext uri="{FF2B5EF4-FFF2-40B4-BE49-F238E27FC236}">
                <a16:creationId xmlns:a16="http://schemas.microsoft.com/office/drawing/2014/main" id="{45263000-E1EC-6C49-11A9-48F82E5F5381}"/>
              </a:ext>
            </a:extLst>
          </p:cNvPr>
          <p:cNvSpPr txBox="1"/>
          <p:nvPr/>
        </p:nvSpPr>
        <p:spPr>
          <a:xfrm>
            <a:off x="6424645" y="4118372"/>
            <a:ext cx="5829675" cy="369332"/>
          </a:xfrm>
          <a:prstGeom prst="rect">
            <a:avLst/>
          </a:prstGeom>
          <a:noFill/>
        </p:spPr>
        <p:txBody>
          <a:bodyPr wrap="square" rtlCol="0">
            <a:spAutoFit/>
          </a:bodyPr>
          <a:lstStyle/>
          <a:p>
            <a:r>
              <a:rPr lang="en-US" dirty="0">
                <a:solidFill>
                  <a:schemeClr val="bg1"/>
                </a:solidFill>
              </a:rPr>
              <a:t>FP=Diffusion   FLRW=field line random walk</a:t>
            </a:r>
          </a:p>
        </p:txBody>
      </p:sp>
      <p:sp>
        <p:nvSpPr>
          <p:cNvPr id="7" name="Slide Number Placeholder 6">
            <a:extLst>
              <a:ext uri="{FF2B5EF4-FFF2-40B4-BE49-F238E27FC236}">
                <a16:creationId xmlns:a16="http://schemas.microsoft.com/office/drawing/2014/main" id="{E5A8C6CD-FF48-8C3C-E9E6-EA3F2AB8398A}"/>
              </a:ext>
            </a:extLst>
          </p:cNvPr>
          <p:cNvSpPr>
            <a:spLocks noGrp="1"/>
          </p:cNvSpPr>
          <p:nvPr>
            <p:ph type="sldNum" sz="quarter" idx="12"/>
          </p:nvPr>
        </p:nvSpPr>
        <p:spPr/>
        <p:txBody>
          <a:bodyPr/>
          <a:lstStyle/>
          <a:p>
            <a:fld id="{F3FBA121-8EF8-4107-B595-DD28933C7F97}" type="slidenum">
              <a:rPr lang="en-US" smtClean="0"/>
              <a:t>32</a:t>
            </a:fld>
            <a:endParaRPr lang="en-US"/>
          </a:p>
        </p:txBody>
      </p:sp>
    </p:spTree>
    <p:extLst>
      <p:ext uri="{BB962C8B-B14F-4D97-AF65-F5344CB8AC3E}">
        <p14:creationId xmlns:p14="http://schemas.microsoft.com/office/powerpoint/2010/main" val="1574789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F1E-C034-437A-8BDF-B95790FF0D7A}"/>
              </a:ext>
            </a:extLst>
          </p:cNvPr>
          <p:cNvSpPr>
            <a:spLocks noGrp="1"/>
          </p:cNvSpPr>
          <p:nvPr>
            <p:ph type="title"/>
          </p:nvPr>
        </p:nvSpPr>
        <p:spPr>
          <a:xfrm>
            <a:off x="838200" y="9525"/>
            <a:ext cx="10515600" cy="1325563"/>
          </a:xfrm>
        </p:spPr>
        <p:txBody>
          <a:bodyPr/>
          <a:lstStyle/>
          <a:p>
            <a:pPr algn="ctr"/>
            <a:r>
              <a:rPr lang="en-US" dirty="0"/>
              <a:t>2011 November 3 Circumsolar Event</a:t>
            </a:r>
            <a:endParaRPr lang="en-US" dirty="0">
              <a:solidFill>
                <a:schemeClr val="bg1">
                  <a:lumMod val="75000"/>
                  <a:lumOff val="25000"/>
                </a:schemeClr>
              </a:solidFill>
            </a:endParaRPr>
          </a:p>
        </p:txBody>
      </p:sp>
      <p:pic>
        <p:nvPicPr>
          <p:cNvPr id="3" name="Audio 2">
            <a:hlinkClick r:id="" action="ppaction://media"/>
            <a:extLst>
              <a:ext uri="{FF2B5EF4-FFF2-40B4-BE49-F238E27FC236}">
                <a16:creationId xmlns:a16="http://schemas.microsoft.com/office/drawing/2014/main" id="{017021D1-E581-49F5-91A2-E94D464D3E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pic>
        <p:nvPicPr>
          <p:cNvPr id="4" name="Picture 3">
            <a:extLst>
              <a:ext uri="{FF2B5EF4-FFF2-40B4-BE49-F238E27FC236}">
                <a16:creationId xmlns:a16="http://schemas.microsoft.com/office/drawing/2014/main" id="{A6396B09-90EE-541F-342D-41FD768CF9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90" y="2213934"/>
            <a:ext cx="5978476" cy="4491666"/>
          </a:xfrm>
          <a:prstGeom prst="rect">
            <a:avLst/>
          </a:prstGeom>
        </p:spPr>
      </p:pic>
      <p:sp>
        <p:nvSpPr>
          <p:cNvPr id="5" name="TextBox 4">
            <a:extLst>
              <a:ext uri="{FF2B5EF4-FFF2-40B4-BE49-F238E27FC236}">
                <a16:creationId xmlns:a16="http://schemas.microsoft.com/office/drawing/2014/main" id="{4C956771-84F2-B50F-D799-4A43CD6F8392}"/>
              </a:ext>
            </a:extLst>
          </p:cNvPr>
          <p:cNvSpPr txBox="1"/>
          <p:nvPr/>
        </p:nvSpPr>
        <p:spPr>
          <a:xfrm>
            <a:off x="6508113" y="4563408"/>
            <a:ext cx="4944139" cy="1938992"/>
          </a:xfrm>
          <a:prstGeom prst="rect">
            <a:avLst/>
          </a:prstGeom>
          <a:noFill/>
        </p:spPr>
        <p:txBody>
          <a:bodyPr wrap="square" rtlCol="0">
            <a:spAutoFit/>
          </a:bodyPr>
          <a:lstStyle/>
          <a:p>
            <a:r>
              <a:rPr lang="en-US" sz="2400" dirty="0">
                <a:solidFill>
                  <a:schemeClr val="bg1"/>
                </a:solidFill>
              </a:rPr>
              <a:t>Propagation conditions for the 3 Nov 2011 CME shock must have been exceptional, because a strong shock seems to have  reached the Earth’s magnetic field line.</a:t>
            </a:r>
          </a:p>
        </p:txBody>
      </p:sp>
      <p:sp>
        <p:nvSpPr>
          <p:cNvPr id="6" name="TextBox 5">
            <a:extLst>
              <a:ext uri="{FF2B5EF4-FFF2-40B4-BE49-F238E27FC236}">
                <a16:creationId xmlns:a16="http://schemas.microsoft.com/office/drawing/2014/main" id="{DB548216-48A0-A05D-0EE8-52F6D9EBA57A}"/>
              </a:ext>
            </a:extLst>
          </p:cNvPr>
          <p:cNvSpPr txBox="1"/>
          <p:nvPr/>
        </p:nvSpPr>
        <p:spPr>
          <a:xfrm>
            <a:off x="136038" y="1246844"/>
            <a:ext cx="7927687" cy="923330"/>
          </a:xfrm>
          <a:prstGeom prst="rect">
            <a:avLst/>
          </a:prstGeom>
          <a:noFill/>
        </p:spPr>
        <p:txBody>
          <a:bodyPr wrap="square" rtlCol="0">
            <a:spAutoFit/>
          </a:bodyPr>
          <a:lstStyle/>
          <a:p>
            <a:r>
              <a:rPr lang="en-US" dirty="0">
                <a:solidFill>
                  <a:schemeClr val="bg1"/>
                </a:solidFill>
              </a:rPr>
              <a:t>SOHO/ERNE 12.9-28.0 MeV proton intensities during far-eastern hemisphere (E120-E170) eruptions with the halo CME sky speed &gt; 1000 km/s, no other  CMEs  </a:t>
            </a:r>
          </a:p>
          <a:p>
            <a:r>
              <a:rPr lang="en-US" b="1" dirty="0"/>
              <a:t> </a:t>
            </a:r>
            <a:r>
              <a:rPr lang="en-US" b="1" dirty="0">
                <a:solidFill>
                  <a:srgbClr val="0066FF"/>
                </a:solidFill>
              </a:rPr>
              <a:t>2 no SEP events,    </a:t>
            </a:r>
            <a:r>
              <a:rPr lang="en-US" dirty="0"/>
              <a:t> </a:t>
            </a:r>
            <a:r>
              <a:rPr lang="en-US" b="1" dirty="0">
                <a:solidFill>
                  <a:srgbClr val="FF0000"/>
                </a:solidFill>
              </a:rPr>
              <a:t>4 possible circumsolar SEP events</a:t>
            </a:r>
            <a:endParaRPr lang="en-US" dirty="0"/>
          </a:p>
        </p:txBody>
      </p:sp>
      <p:sp>
        <p:nvSpPr>
          <p:cNvPr id="8" name="Slide Number Placeholder 7">
            <a:extLst>
              <a:ext uri="{FF2B5EF4-FFF2-40B4-BE49-F238E27FC236}">
                <a16:creationId xmlns:a16="http://schemas.microsoft.com/office/drawing/2014/main" id="{19F3B924-78D8-C1EA-1A50-17860FB106D8}"/>
              </a:ext>
            </a:extLst>
          </p:cNvPr>
          <p:cNvSpPr>
            <a:spLocks noGrp="1"/>
          </p:cNvSpPr>
          <p:nvPr>
            <p:ph type="sldNum" sz="quarter" idx="12"/>
          </p:nvPr>
        </p:nvSpPr>
        <p:spPr/>
        <p:txBody>
          <a:bodyPr/>
          <a:lstStyle/>
          <a:p>
            <a:fld id="{F3FBA121-8EF8-4107-B595-DD28933C7F97}" type="slidenum">
              <a:rPr lang="en-US" smtClean="0"/>
              <a:t>33</a:t>
            </a:fld>
            <a:endParaRPr lang="en-US"/>
          </a:p>
        </p:txBody>
      </p:sp>
      <p:pic>
        <p:nvPicPr>
          <p:cNvPr id="9" name="Picture 8" descr="Diagram&#10;&#10;Description automatically generated">
            <a:extLst>
              <a:ext uri="{FF2B5EF4-FFF2-40B4-BE49-F238E27FC236}">
                <a16:creationId xmlns:a16="http://schemas.microsoft.com/office/drawing/2014/main" id="{3EDDB038-030C-3166-C8E9-0D31B2F549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6029" y="1195119"/>
            <a:ext cx="3747086" cy="3264648"/>
          </a:xfrm>
          <a:prstGeom prst="rect">
            <a:avLst/>
          </a:prstGeom>
        </p:spPr>
      </p:pic>
      <p:sp>
        <p:nvSpPr>
          <p:cNvPr id="10" name="TextBox 9">
            <a:extLst>
              <a:ext uri="{FF2B5EF4-FFF2-40B4-BE49-F238E27FC236}">
                <a16:creationId xmlns:a16="http://schemas.microsoft.com/office/drawing/2014/main" id="{5E1D54BB-3D97-ADF2-82E6-BECCBC8D0419}"/>
              </a:ext>
            </a:extLst>
          </p:cNvPr>
          <p:cNvSpPr txBox="1"/>
          <p:nvPr/>
        </p:nvSpPr>
        <p:spPr>
          <a:xfrm>
            <a:off x="8185274" y="4142256"/>
            <a:ext cx="2318896"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G</a:t>
            </a:r>
            <a:r>
              <a:rPr lang="en-US" dirty="0">
                <a:latin typeface="Calibri" panose="020F0502020204030204" pitchFamily="34" charset="0"/>
                <a:cs typeface="Calibri" panose="020F0502020204030204" pitchFamily="34" charset="0"/>
              </a:rPr>
              <a:t>ó</a:t>
            </a:r>
            <a:r>
              <a:rPr lang="en-US" dirty="0"/>
              <a:t>mez-Herrero+ 2015</a:t>
            </a:r>
          </a:p>
        </p:txBody>
      </p:sp>
    </p:spTree>
    <p:extLst>
      <p:ext uri="{BB962C8B-B14F-4D97-AF65-F5344CB8AC3E}">
        <p14:creationId xmlns:p14="http://schemas.microsoft.com/office/powerpoint/2010/main" val="3244923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bg1"/>
                </a:solidFill>
              </a:rPr>
              <a:t>Longitudinal Dependence of SEP Intensity</a:t>
            </a:r>
          </a:p>
        </p:txBody>
      </p:sp>
      <p:sp>
        <p:nvSpPr>
          <p:cNvPr id="6" name="TextBox 5"/>
          <p:cNvSpPr txBox="1"/>
          <p:nvPr/>
        </p:nvSpPr>
        <p:spPr>
          <a:xfrm>
            <a:off x="6767621" y="3812008"/>
            <a:ext cx="5050463" cy="2308324"/>
          </a:xfrm>
          <a:prstGeom prst="rect">
            <a:avLst/>
          </a:prstGeom>
          <a:noFill/>
        </p:spPr>
        <p:txBody>
          <a:bodyPr wrap="square" rtlCol="0">
            <a:spAutoFit/>
          </a:bodyPr>
          <a:lstStyle/>
          <a:p>
            <a:r>
              <a:rPr lang="el-GR" b="1" dirty="0">
                <a:solidFill>
                  <a:schemeClr val="bg1"/>
                </a:solidFill>
              </a:rPr>
              <a:t>σ</a:t>
            </a:r>
            <a:r>
              <a:rPr lang="en-US" b="1" dirty="0">
                <a:solidFill>
                  <a:schemeClr val="bg1"/>
                </a:solidFill>
              </a:rPr>
              <a:t> = 43° ±13° </a:t>
            </a:r>
          </a:p>
          <a:p>
            <a:endParaRPr lang="en-US" b="1" dirty="0">
              <a:solidFill>
                <a:schemeClr val="bg1"/>
              </a:solidFill>
            </a:endParaRPr>
          </a:p>
          <a:p>
            <a:r>
              <a:rPr lang="en-US" b="1" dirty="0">
                <a:solidFill>
                  <a:schemeClr val="bg1"/>
                </a:solidFill>
              </a:rPr>
              <a:t>Cohen+ 2017 studied H, He, O, and Fe at 0.3, 1, and 10 MeV/n and found the same average </a:t>
            </a:r>
            <a:r>
              <a:rPr lang="el-GR" b="1" dirty="0">
                <a:solidFill>
                  <a:schemeClr val="bg1"/>
                </a:solidFill>
              </a:rPr>
              <a:t>σ</a:t>
            </a:r>
            <a:r>
              <a:rPr lang="en-US" b="1" dirty="0">
                <a:solidFill>
                  <a:schemeClr val="bg1"/>
                </a:solidFill>
              </a:rPr>
              <a:t>, but distributions narrowed with increasing energy: (1) lower-E ions experience more field line co-rotation, (2) are accelerated over a larger area of the shock, or (3) are accelerated for longer times.</a:t>
            </a:r>
          </a:p>
        </p:txBody>
      </p:sp>
      <p:grpSp>
        <p:nvGrpSpPr>
          <p:cNvPr id="9" name="Group 8"/>
          <p:cNvGrpSpPr/>
          <p:nvPr/>
        </p:nvGrpSpPr>
        <p:grpSpPr>
          <a:xfrm>
            <a:off x="1520458" y="1844804"/>
            <a:ext cx="5050464" cy="4478079"/>
            <a:chOff x="304800" y="1446919"/>
            <a:chExt cx="5659809" cy="495388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2" y="1446919"/>
              <a:ext cx="5626608" cy="24392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913749"/>
              <a:ext cx="5659809" cy="2487051"/>
            </a:xfrm>
            <a:prstGeom prst="rect">
              <a:avLst/>
            </a:prstGeom>
          </p:spPr>
        </p:pic>
      </p:grpSp>
      <p:sp>
        <p:nvSpPr>
          <p:cNvPr id="10" name="TextBox 9"/>
          <p:cNvSpPr txBox="1"/>
          <p:nvPr/>
        </p:nvSpPr>
        <p:spPr>
          <a:xfrm>
            <a:off x="6767621" y="1844804"/>
            <a:ext cx="5020837" cy="646331"/>
          </a:xfrm>
          <a:prstGeom prst="rect">
            <a:avLst/>
          </a:prstGeom>
          <a:noFill/>
        </p:spPr>
        <p:txBody>
          <a:bodyPr wrap="square" rtlCol="0">
            <a:spAutoFit/>
          </a:bodyPr>
          <a:lstStyle/>
          <a:p>
            <a:r>
              <a:rPr lang="en-US" b="1" dirty="0">
                <a:solidFill>
                  <a:schemeClr val="bg1"/>
                </a:solidFill>
              </a:rPr>
              <a:t>E &gt;25 MeV solar proton events detected by 3 spacecraft.</a:t>
            </a:r>
          </a:p>
        </p:txBody>
      </p:sp>
      <p:sp>
        <p:nvSpPr>
          <p:cNvPr id="11" name="TextBox 10"/>
          <p:cNvSpPr txBox="1"/>
          <p:nvPr/>
        </p:nvSpPr>
        <p:spPr>
          <a:xfrm>
            <a:off x="3156098" y="6397331"/>
            <a:ext cx="2590800" cy="369332"/>
          </a:xfrm>
          <a:prstGeom prst="rect">
            <a:avLst/>
          </a:prstGeom>
          <a:noFill/>
        </p:spPr>
        <p:txBody>
          <a:bodyPr wrap="square" rtlCol="0">
            <a:spAutoFit/>
          </a:bodyPr>
          <a:lstStyle/>
          <a:p>
            <a:r>
              <a:rPr lang="en-US" dirty="0">
                <a:solidFill>
                  <a:schemeClr val="bg1"/>
                </a:solidFill>
              </a:rPr>
              <a:t>Richardson+ 2014</a:t>
            </a:r>
          </a:p>
        </p:txBody>
      </p:sp>
      <p:sp>
        <p:nvSpPr>
          <p:cNvPr id="4" name="Slide Number Placeholder 3">
            <a:extLst>
              <a:ext uri="{FF2B5EF4-FFF2-40B4-BE49-F238E27FC236}">
                <a16:creationId xmlns:a16="http://schemas.microsoft.com/office/drawing/2014/main" id="{D633E5FC-2762-C218-63F4-4BE4579129E9}"/>
              </a:ext>
            </a:extLst>
          </p:cNvPr>
          <p:cNvSpPr>
            <a:spLocks noGrp="1"/>
          </p:cNvSpPr>
          <p:nvPr>
            <p:ph type="sldNum" sz="quarter" idx="12"/>
          </p:nvPr>
        </p:nvSpPr>
        <p:spPr/>
        <p:txBody>
          <a:bodyPr/>
          <a:lstStyle/>
          <a:p>
            <a:fld id="{F3FBA121-8EF8-4107-B595-DD28933C7F97}" type="slidenum">
              <a:rPr lang="en-US" smtClean="0"/>
              <a:t>34</a:t>
            </a:fld>
            <a:endParaRPr lang="en-US"/>
          </a:p>
        </p:txBody>
      </p:sp>
    </p:spTree>
    <p:extLst>
      <p:ext uri="{BB962C8B-B14F-4D97-AF65-F5344CB8AC3E}">
        <p14:creationId xmlns:p14="http://schemas.microsoft.com/office/powerpoint/2010/main" val="1043577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73" y="66910"/>
            <a:ext cx="10515600" cy="1325563"/>
          </a:xfrm>
        </p:spPr>
        <p:txBody>
          <a:bodyPr/>
          <a:lstStyle/>
          <a:p>
            <a:pPr algn="ctr"/>
            <a:r>
              <a:rPr lang="en-US" dirty="0">
                <a:solidFill>
                  <a:schemeClr val="bg1"/>
                </a:solidFill>
              </a:rPr>
              <a:t>Intensity Prediction</a:t>
            </a:r>
          </a:p>
        </p:txBody>
      </p:sp>
      <p:sp>
        <p:nvSpPr>
          <p:cNvPr id="9" name="TextBox 8"/>
          <p:cNvSpPr txBox="1"/>
          <p:nvPr/>
        </p:nvSpPr>
        <p:spPr>
          <a:xfrm>
            <a:off x="561094" y="5636411"/>
            <a:ext cx="6553200" cy="369332"/>
          </a:xfrm>
          <a:prstGeom prst="rect">
            <a:avLst/>
          </a:prstGeom>
          <a:noFill/>
        </p:spPr>
        <p:txBody>
          <a:bodyPr wrap="square" rtlCol="0">
            <a:spAutoFit/>
          </a:bodyPr>
          <a:lstStyle/>
          <a:p>
            <a:r>
              <a:rPr lang="en-US" b="1" dirty="0">
                <a:solidFill>
                  <a:schemeClr val="bg1"/>
                </a:solidFill>
              </a:rPr>
              <a:t>I(</a:t>
            </a:r>
            <a:r>
              <a:rPr lang="el-GR" b="1" dirty="0">
                <a:solidFill>
                  <a:schemeClr val="bg1"/>
                </a:solidFill>
              </a:rPr>
              <a:t>Φ</a:t>
            </a:r>
            <a:r>
              <a:rPr lang="en-US" b="1" dirty="0">
                <a:solidFill>
                  <a:schemeClr val="bg1"/>
                </a:solidFill>
              </a:rPr>
              <a:t>)(MeV s cm</a:t>
            </a:r>
            <a:r>
              <a:rPr lang="en-US" b="1" baseline="30000" dirty="0">
                <a:solidFill>
                  <a:schemeClr val="bg1"/>
                </a:solidFill>
              </a:rPr>
              <a:t>2</a:t>
            </a:r>
            <a:r>
              <a:rPr lang="en-US" b="1" dirty="0">
                <a:solidFill>
                  <a:schemeClr val="bg1"/>
                </a:solidFill>
              </a:rPr>
              <a:t> </a:t>
            </a:r>
            <a:r>
              <a:rPr lang="en-US" b="1" dirty="0" err="1">
                <a:solidFill>
                  <a:schemeClr val="bg1"/>
                </a:solidFill>
              </a:rPr>
              <a:t>sr</a:t>
            </a:r>
            <a:r>
              <a:rPr lang="en-US" b="1" dirty="0">
                <a:solidFill>
                  <a:schemeClr val="bg1"/>
                </a:solidFill>
              </a:rPr>
              <a:t>)</a:t>
            </a:r>
            <a:r>
              <a:rPr lang="en-US" b="1" baseline="30000" dirty="0">
                <a:solidFill>
                  <a:schemeClr val="bg1"/>
                </a:solidFill>
              </a:rPr>
              <a:t>-1 </a:t>
            </a:r>
            <a:r>
              <a:rPr lang="en-US" b="1" dirty="0">
                <a:solidFill>
                  <a:schemeClr val="bg1"/>
                </a:solidFill>
              </a:rPr>
              <a:t>≈ 0.013 </a:t>
            </a:r>
            <a:r>
              <a:rPr lang="en-US" b="1" dirty="0" err="1">
                <a:solidFill>
                  <a:schemeClr val="bg1"/>
                </a:solidFill>
              </a:rPr>
              <a:t>exp</a:t>
            </a:r>
            <a:r>
              <a:rPr lang="en-US" b="1" dirty="0">
                <a:solidFill>
                  <a:schemeClr val="bg1"/>
                </a:solidFill>
              </a:rPr>
              <a:t>(0.0036V – </a:t>
            </a:r>
            <a:r>
              <a:rPr lang="el-GR" b="1" dirty="0">
                <a:solidFill>
                  <a:schemeClr val="bg1"/>
                </a:solidFill>
              </a:rPr>
              <a:t>Φ</a:t>
            </a:r>
            <a:r>
              <a:rPr lang="en-US" b="1" baseline="30000" dirty="0">
                <a:solidFill>
                  <a:schemeClr val="bg1"/>
                </a:solidFill>
              </a:rPr>
              <a:t>2</a:t>
            </a:r>
            <a:r>
              <a:rPr lang="en-US" b="1" dirty="0">
                <a:solidFill>
                  <a:schemeClr val="bg1"/>
                </a:solidFill>
              </a:rPr>
              <a:t>/2</a:t>
            </a:r>
            <a:r>
              <a:rPr lang="el-GR" b="1" dirty="0">
                <a:solidFill>
                  <a:schemeClr val="bg1"/>
                </a:solidFill>
              </a:rPr>
              <a:t>σ</a:t>
            </a:r>
            <a:r>
              <a:rPr lang="en-US" b="1" baseline="30000" dirty="0">
                <a:solidFill>
                  <a:schemeClr val="bg1"/>
                </a:solidFill>
              </a:rPr>
              <a:t>2</a:t>
            </a:r>
            <a:r>
              <a:rPr lang="en-US" b="1" dirty="0">
                <a:solidFill>
                  <a:schemeClr val="bg1"/>
                </a:solidFill>
              </a:rPr>
              <a:t>), </a:t>
            </a:r>
            <a:r>
              <a:rPr lang="el-GR" b="1" dirty="0">
                <a:solidFill>
                  <a:schemeClr val="bg1"/>
                </a:solidFill>
              </a:rPr>
              <a:t>σ</a:t>
            </a:r>
            <a:r>
              <a:rPr lang="en-US" b="1" dirty="0">
                <a:solidFill>
                  <a:schemeClr val="bg1"/>
                </a:solidFill>
              </a:rPr>
              <a:t> = 43°</a:t>
            </a:r>
          </a:p>
        </p:txBody>
      </p:sp>
      <p:sp>
        <p:nvSpPr>
          <p:cNvPr id="3" name="TextBox 2">
            <a:extLst>
              <a:ext uri="{FF2B5EF4-FFF2-40B4-BE49-F238E27FC236}">
                <a16:creationId xmlns:a16="http://schemas.microsoft.com/office/drawing/2014/main" id="{4BA9962C-5765-4120-94FF-7F0688A5AB57}"/>
              </a:ext>
            </a:extLst>
          </p:cNvPr>
          <p:cNvSpPr txBox="1"/>
          <p:nvPr/>
        </p:nvSpPr>
        <p:spPr>
          <a:xfrm>
            <a:off x="866088" y="6062099"/>
            <a:ext cx="4166456" cy="646331"/>
          </a:xfrm>
          <a:prstGeom prst="rect">
            <a:avLst/>
          </a:prstGeom>
          <a:noFill/>
        </p:spPr>
        <p:txBody>
          <a:bodyPr wrap="square" rtlCol="0">
            <a:spAutoFit/>
          </a:bodyPr>
          <a:lstStyle/>
          <a:p>
            <a:r>
              <a:rPr lang="en-US" dirty="0">
                <a:solidFill>
                  <a:schemeClr val="bg1"/>
                </a:solidFill>
              </a:rPr>
              <a:t>Richardson+ 2014, also Richardson+ 2018, Bruno &amp; Richardson 2021</a:t>
            </a:r>
          </a:p>
        </p:txBody>
      </p:sp>
      <p:pic>
        <p:nvPicPr>
          <p:cNvPr id="8" name="Picture 7">
            <a:extLst>
              <a:ext uri="{FF2B5EF4-FFF2-40B4-BE49-F238E27FC236}">
                <a16:creationId xmlns:a16="http://schemas.microsoft.com/office/drawing/2014/main" id="{AEDA17C7-D3ED-4633-BBA5-7C5F6B8DB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273" y="1828801"/>
            <a:ext cx="4362149" cy="2426866"/>
          </a:xfrm>
          <a:prstGeom prst="rect">
            <a:avLst/>
          </a:prstGeom>
        </p:spPr>
      </p:pic>
      <p:sp>
        <p:nvSpPr>
          <p:cNvPr id="10" name="TextBox 9">
            <a:extLst>
              <a:ext uri="{FF2B5EF4-FFF2-40B4-BE49-F238E27FC236}">
                <a16:creationId xmlns:a16="http://schemas.microsoft.com/office/drawing/2014/main" id="{DBFEDB5A-F526-42F1-891E-D33E9116C72C}"/>
              </a:ext>
            </a:extLst>
          </p:cNvPr>
          <p:cNvSpPr txBox="1"/>
          <p:nvPr/>
        </p:nvSpPr>
        <p:spPr>
          <a:xfrm>
            <a:off x="6096000" y="1425971"/>
            <a:ext cx="2988527" cy="369332"/>
          </a:xfrm>
          <a:prstGeom prst="rect">
            <a:avLst/>
          </a:prstGeom>
          <a:noFill/>
        </p:spPr>
        <p:txBody>
          <a:bodyPr wrap="square" rtlCol="0">
            <a:spAutoFit/>
          </a:bodyPr>
          <a:lstStyle/>
          <a:p>
            <a:r>
              <a:rPr lang="en-US" dirty="0">
                <a:solidFill>
                  <a:schemeClr val="bg1"/>
                </a:solidFill>
              </a:rPr>
              <a:t>Electrons 62-105 keV:</a:t>
            </a:r>
          </a:p>
        </p:txBody>
      </p:sp>
      <p:sp>
        <p:nvSpPr>
          <p:cNvPr id="12" name="TextBox 11">
            <a:extLst>
              <a:ext uri="{FF2B5EF4-FFF2-40B4-BE49-F238E27FC236}">
                <a16:creationId xmlns:a16="http://schemas.microsoft.com/office/drawing/2014/main" id="{750314C1-E140-4FF1-82B8-6D059358004A}"/>
              </a:ext>
            </a:extLst>
          </p:cNvPr>
          <p:cNvSpPr txBox="1"/>
          <p:nvPr/>
        </p:nvSpPr>
        <p:spPr>
          <a:xfrm>
            <a:off x="6172200" y="4267201"/>
            <a:ext cx="4495800" cy="1200329"/>
          </a:xfrm>
          <a:prstGeom prst="rect">
            <a:avLst/>
          </a:prstGeom>
          <a:noFill/>
        </p:spPr>
        <p:txBody>
          <a:bodyPr wrap="square" rtlCol="0">
            <a:spAutoFit/>
          </a:bodyPr>
          <a:lstStyle/>
          <a:p>
            <a:r>
              <a:rPr lang="en-US" i="1" dirty="0">
                <a:solidFill>
                  <a:schemeClr val="bg1"/>
                </a:solidFill>
              </a:rPr>
              <a:t>CA</a:t>
            </a:r>
            <a:r>
              <a:rPr lang="en-US" dirty="0">
                <a:solidFill>
                  <a:schemeClr val="bg1"/>
                </a:solidFill>
              </a:rPr>
              <a:t>=connection angle [deg]; </a:t>
            </a:r>
            <a:r>
              <a:rPr lang="en-US" i="1" dirty="0">
                <a:solidFill>
                  <a:schemeClr val="bg1"/>
                </a:solidFill>
              </a:rPr>
              <a:t>v</a:t>
            </a:r>
            <a:r>
              <a:rPr lang="en-US" dirty="0">
                <a:solidFill>
                  <a:schemeClr val="bg1"/>
                </a:solidFill>
              </a:rPr>
              <a:t>=shock speed [10</a:t>
            </a:r>
            <a:r>
              <a:rPr lang="en-US" baseline="30000" dirty="0">
                <a:solidFill>
                  <a:schemeClr val="bg1"/>
                </a:solidFill>
              </a:rPr>
              <a:t>3</a:t>
            </a:r>
            <a:r>
              <a:rPr lang="en-US" dirty="0">
                <a:solidFill>
                  <a:schemeClr val="bg1"/>
                </a:solidFill>
              </a:rPr>
              <a:t> km/s]; </a:t>
            </a:r>
            <a:r>
              <a:rPr lang="en-US" i="1" dirty="0">
                <a:solidFill>
                  <a:schemeClr val="bg1"/>
                </a:solidFill>
              </a:rPr>
              <a:t>κ</a:t>
            </a:r>
            <a:r>
              <a:rPr lang="en-US" dirty="0">
                <a:solidFill>
                  <a:schemeClr val="bg1"/>
                </a:solidFill>
              </a:rPr>
              <a:t>=flux rope (FR) aspect radio; </a:t>
            </a:r>
            <a:r>
              <a:rPr lang="el-GR" i="1" dirty="0">
                <a:solidFill>
                  <a:schemeClr val="bg1"/>
                </a:solidFill>
              </a:rPr>
              <a:t>ω</a:t>
            </a:r>
            <a:r>
              <a:rPr lang="en-US" i="1" baseline="-25000" dirty="0">
                <a:solidFill>
                  <a:schemeClr val="bg1"/>
                </a:solidFill>
              </a:rPr>
              <a:t>FO</a:t>
            </a:r>
            <a:r>
              <a:rPr lang="en-US" dirty="0">
                <a:solidFill>
                  <a:schemeClr val="bg1"/>
                </a:solidFill>
              </a:rPr>
              <a:t>= FR face-on width [10</a:t>
            </a:r>
            <a:r>
              <a:rPr lang="en-US" baseline="30000" dirty="0">
                <a:solidFill>
                  <a:schemeClr val="bg1"/>
                </a:solidFill>
              </a:rPr>
              <a:t>2</a:t>
            </a:r>
            <a:r>
              <a:rPr lang="en-US" dirty="0">
                <a:solidFill>
                  <a:schemeClr val="bg1"/>
                </a:solidFill>
              </a:rPr>
              <a:t> deg]; </a:t>
            </a:r>
            <a:r>
              <a:rPr lang="en-US" i="1" dirty="0">
                <a:solidFill>
                  <a:schemeClr val="bg1"/>
                </a:solidFill>
              </a:rPr>
              <a:t>v</a:t>
            </a:r>
            <a:r>
              <a:rPr lang="en-US" i="1" baseline="30000" dirty="0">
                <a:solidFill>
                  <a:schemeClr val="bg1"/>
                </a:solidFill>
              </a:rPr>
              <a:t>2</a:t>
            </a:r>
            <a:r>
              <a:rPr lang="en-US" i="1" dirty="0">
                <a:solidFill>
                  <a:schemeClr val="bg1"/>
                </a:solidFill>
              </a:rPr>
              <a:t>κ</a:t>
            </a:r>
            <a:r>
              <a:rPr lang="en-US" i="1" baseline="30000" dirty="0">
                <a:solidFill>
                  <a:schemeClr val="bg1"/>
                </a:solidFill>
              </a:rPr>
              <a:t>2</a:t>
            </a:r>
            <a:r>
              <a:rPr lang="el-GR" i="1" dirty="0">
                <a:solidFill>
                  <a:schemeClr val="bg1"/>
                </a:solidFill>
              </a:rPr>
              <a:t>ω</a:t>
            </a:r>
            <a:r>
              <a:rPr lang="en-US" i="1" baseline="-25000" dirty="0">
                <a:solidFill>
                  <a:schemeClr val="bg1"/>
                </a:solidFill>
              </a:rPr>
              <a:t>FO </a:t>
            </a:r>
            <a:r>
              <a:rPr lang="en-US" dirty="0">
                <a:solidFill>
                  <a:schemeClr val="bg1"/>
                </a:solidFill>
              </a:rPr>
              <a:t>=proxy of CME kinetic energy</a:t>
            </a:r>
          </a:p>
        </p:txBody>
      </p:sp>
      <p:sp>
        <p:nvSpPr>
          <p:cNvPr id="13" name="TextBox 12">
            <a:extLst>
              <a:ext uri="{FF2B5EF4-FFF2-40B4-BE49-F238E27FC236}">
                <a16:creationId xmlns:a16="http://schemas.microsoft.com/office/drawing/2014/main" id="{26E98F84-8770-4557-9897-E62208D29496}"/>
              </a:ext>
            </a:extLst>
          </p:cNvPr>
          <p:cNvSpPr txBox="1"/>
          <p:nvPr/>
        </p:nvSpPr>
        <p:spPr>
          <a:xfrm>
            <a:off x="8462630" y="1432707"/>
            <a:ext cx="2555710" cy="369332"/>
          </a:xfrm>
          <a:prstGeom prst="rect">
            <a:avLst/>
          </a:prstGeom>
          <a:noFill/>
        </p:spPr>
        <p:txBody>
          <a:bodyPr wrap="square" rtlCol="0">
            <a:spAutoFit/>
          </a:bodyPr>
          <a:lstStyle/>
          <a:p>
            <a:r>
              <a:rPr lang="en-US" dirty="0">
                <a:solidFill>
                  <a:schemeClr val="bg1"/>
                </a:solidFill>
              </a:rPr>
              <a:t>Xie+ 2019</a:t>
            </a:r>
          </a:p>
        </p:txBody>
      </p:sp>
      <p:grpSp>
        <p:nvGrpSpPr>
          <p:cNvPr id="4" name="Group 3">
            <a:extLst>
              <a:ext uri="{FF2B5EF4-FFF2-40B4-BE49-F238E27FC236}">
                <a16:creationId xmlns:a16="http://schemas.microsoft.com/office/drawing/2014/main" id="{67E77672-1C33-683D-DFCB-3FC1399024B5}"/>
              </a:ext>
            </a:extLst>
          </p:cNvPr>
          <p:cNvGrpSpPr/>
          <p:nvPr/>
        </p:nvGrpSpPr>
        <p:grpSpPr>
          <a:xfrm>
            <a:off x="361311" y="1481099"/>
            <a:ext cx="4395439" cy="3903650"/>
            <a:chOff x="349881" y="1842274"/>
            <a:chExt cx="4395439" cy="3903650"/>
          </a:xfrm>
        </p:grpSpPr>
        <p:grpSp>
          <p:nvGrpSpPr>
            <p:cNvPr id="7" name="Group 6"/>
            <p:cNvGrpSpPr/>
            <p:nvPr/>
          </p:nvGrpSpPr>
          <p:grpSpPr>
            <a:xfrm>
              <a:off x="349881" y="1842274"/>
              <a:ext cx="4395439" cy="3903650"/>
              <a:chOff x="1600200" y="990600"/>
              <a:chExt cx="5308203" cy="457644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90600"/>
                <a:ext cx="4698603" cy="45764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752600"/>
                <a:ext cx="482540" cy="2514286"/>
              </a:xfrm>
              <a:prstGeom prst="rect">
                <a:avLst/>
              </a:prstGeom>
            </p:spPr>
          </p:pic>
        </p:grpSp>
        <p:sp>
          <p:nvSpPr>
            <p:cNvPr id="14" name="TextBox 13">
              <a:extLst>
                <a:ext uri="{FF2B5EF4-FFF2-40B4-BE49-F238E27FC236}">
                  <a16:creationId xmlns:a16="http://schemas.microsoft.com/office/drawing/2014/main" id="{1020E055-9BC8-4215-B47C-9997738AD172}"/>
                </a:ext>
              </a:extLst>
            </p:cNvPr>
            <p:cNvSpPr txBox="1"/>
            <p:nvPr/>
          </p:nvSpPr>
          <p:spPr>
            <a:xfrm>
              <a:off x="1423000" y="1990565"/>
              <a:ext cx="3322320" cy="461665"/>
            </a:xfrm>
            <a:prstGeom prst="rect">
              <a:avLst/>
            </a:prstGeom>
            <a:noFill/>
          </p:spPr>
          <p:txBody>
            <a:bodyPr wrap="square" rtlCol="0">
              <a:spAutoFit/>
            </a:bodyPr>
            <a:lstStyle/>
            <a:p>
              <a:r>
                <a:rPr lang="en-US" sz="1200" dirty="0">
                  <a:solidFill>
                    <a:srgbClr val="133FF9"/>
                  </a:solidFill>
                </a:rPr>
                <a:t>Obs. ~25 MeV protons</a:t>
              </a:r>
            </a:p>
            <a:p>
              <a:r>
                <a:rPr lang="en-US" sz="1200" dirty="0">
                  <a:solidFill>
                    <a:srgbClr val="FF0000"/>
                  </a:solidFill>
                </a:rPr>
                <a:t>Pred. 14 – 24 MeV protons</a:t>
              </a:r>
            </a:p>
          </p:txBody>
        </p:sp>
      </p:grpSp>
      <p:sp>
        <p:nvSpPr>
          <p:cNvPr id="11" name="TextBox 10">
            <a:extLst>
              <a:ext uri="{FF2B5EF4-FFF2-40B4-BE49-F238E27FC236}">
                <a16:creationId xmlns:a16="http://schemas.microsoft.com/office/drawing/2014/main" id="{0B7BCC10-D112-4956-B5D3-A10AB2E72787}"/>
              </a:ext>
            </a:extLst>
          </p:cNvPr>
          <p:cNvSpPr txBox="1"/>
          <p:nvPr/>
        </p:nvSpPr>
        <p:spPr>
          <a:xfrm>
            <a:off x="6107866" y="2951817"/>
            <a:ext cx="2354764" cy="369332"/>
          </a:xfrm>
          <a:prstGeom prst="rect">
            <a:avLst/>
          </a:prstGeom>
          <a:noFill/>
        </p:spPr>
        <p:txBody>
          <a:bodyPr wrap="square" rtlCol="0">
            <a:spAutoFit/>
          </a:bodyPr>
          <a:lstStyle/>
          <a:p>
            <a:r>
              <a:rPr lang="en-US" dirty="0">
                <a:solidFill>
                  <a:schemeClr val="bg1"/>
                </a:solidFill>
              </a:rPr>
              <a:t>Protons 19-30 MeV:</a:t>
            </a:r>
          </a:p>
        </p:txBody>
      </p:sp>
      <p:sp>
        <p:nvSpPr>
          <p:cNvPr id="16" name="Slide Number Placeholder 15">
            <a:extLst>
              <a:ext uri="{FF2B5EF4-FFF2-40B4-BE49-F238E27FC236}">
                <a16:creationId xmlns:a16="http://schemas.microsoft.com/office/drawing/2014/main" id="{247D25BB-5351-8852-7A32-EEF4103A2202}"/>
              </a:ext>
            </a:extLst>
          </p:cNvPr>
          <p:cNvSpPr>
            <a:spLocks noGrp="1"/>
          </p:cNvSpPr>
          <p:nvPr>
            <p:ph type="sldNum" sz="quarter" idx="12"/>
          </p:nvPr>
        </p:nvSpPr>
        <p:spPr/>
        <p:txBody>
          <a:bodyPr/>
          <a:lstStyle/>
          <a:p>
            <a:fld id="{F3FBA121-8EF8-4107-B595-DD28933C7F97}" type="slidenum">
              <a:rPr lang="en-US" smtClean="0"/>
              <a:t>35</a:t>
            </a:fld>
            <a:endParaRPr lang="en-US"/>
          </a:p>
        </p:txBody>
      </p:sp>
    </p:spTree>
    <p:extLst>
      <p:ext uri="{BB962C8B-B14F-4D97-AF65-F5344CB8AC3E}">
        <p14:creationId xmlns:p14="http://schemas.microsoft.com/office/powerpoint/2010/main" val="2252816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2" y="203911"/>
            <a:ext cx="10515600" cy="1325563"/>
          </a:xfrm>
        </p:spPr>
        <p:txBody>
          <a:bodyPr/>
          <a:lstStyle/>
          <a:p>
            <a:pPr algn="ctr"/>
            <a:r>
              <a:rPr lang="en-US" dirty="0">
                <a:solidFill>
                  <a:schemeClr val="bg1"/>
                </a:solidFill>
              </a:rPr>
              <a:t>Preconditioning</a:t>
            </a:r>
          </a:p>
        </p:txBody>
      </p:sp>
      <p:sp>
        <p:nvSpPr>
          <p:cNvPr id="3" name="Content Placeholder 2"/>
          <p:cNvSpPr>
            <a:spLocks noGrp="1"/>
          </p:cNvSpPr>
          <p:nvPr>
            <p:ph sz="half" idx="1"/>
          </p:nvPr>
        </p:nvSpPr>
        <p:spPr>
          <a:xfrm>
            <a:off x="372139" y="1566529"/>
            <a:ext cx="6124355" cy="1766776"/>
          </a:xfrm>
        </p:spPr>
        <p:txBody>
          <a:bodyPr>
            <a:noAutofit/>
          </a:bodyPr>
          <a:lstStyle/>
          <a:p>
            <a:pPr marL="0" indent="0">
              <a:spcBef>
                <a:spcPts val="0"/>
              </a:spcBef>
              <a:spcAft>
                <a:spcPts val="1200"/>
              </a:spcAft>
              <a:buNone/>
            </a:pPr>
            <a:endParaRPr lang="en-US" sz="2000" dirty="0">
              <a:solidFill>
                <a:schemeClr val="bg1"/>
              </a:solidFill>
            </a:endParaRPr>
          </a:p>
          <a:p>
            <a:pPr marL="0" indent="0">
              <a:spcBef>
                <a:spcPts val="0"/>
              </a:spcBef>
              <a:spcAft>
                <a:spcPts val="1200"/>
              </a:spcAft>
              <a:buNone/>
            </a:pPr>
            <a:r>
              <a:rPr lang="en-US" sz="2000" dirty="0">
                <a:solidFill>
                  <a:schemeClr val="bg1"/>
                </a:solidFill>
              </a:rPr>
              <a:t>Fast CMEs interacting are more likely to produce an SEP event (Gopalswamy+ 2002)</a:t>
            </a:r>
          </a:p>
          <a:p>
            <a:pPr marL="0" indent="0">
              <a:spcBef>
                <a:spcPts val="0"/>
              </a:spcBef>
              <a:spcAft>
                <a:spcPts val="1200"/>
              </a:spcAft>
              <a:buNone/>
            </a:pPr>
            <a:r>
              <a:rPr lang="en-US" sz="2000" dirty="0">
                <a:solidFill>
                  <a:schemeClr val="bg1"/>
                </a:solidFill>
              </a:rPr>
              <a:t>Twin-CME suggested for GLE events (Li+ 2012)</a:t>
            </a:r>
          </a:p>
        </p:txBody>
      </p:sp>
      <p:pic>
        <p:nvPicPr>
          <p:cNvPr id="6" name="Picture 5">
            <a:extLst>
              <a:ext uri="{FF2B5EF4-FFF2-40B4-BE49-F238E27FC236}">
                <a16:creationId xmlns:a16="http://schemas.microsoft.com/office/drawing/2014/main" id="{40113765-79AD-A951-F844-EA23EE3FE024}"/>
              </a:ext>
            </a:extLst>
          </p:cNvPr>
          <p:cNvPicPr>
            <a:picLocks noChangeAspect="1"/>
          </p:cNvPicPr>
          <p:nvPr/>
        </p:nvPicPr>
        <p:blipFill>
          <a:blip r:embed="rId2"/>
          <a:stretch>
            <a:fillRect/>
          </a:stretch>
        </p:blipFill>
        <p:spPr>
          <a:xfrm>
            <a:off x="7006044" y="1529474"/>
            <a:ext cx="4516916" cy="2627523"/>
          </a:xfrm>
          <a:prstGeom prst="rect">
            <a:avLst/>
          </a:prstGeom>
        </p:spPr>
      </p:pic>
      <p:pic>
        <p:nvPicPr>
          <p:cNvPr id="5" name="Picture 4">
            <a:extLst>
              <a:ext uri="{FF2B5EF4-FFF2-40B4-BE49-F238E27FC236}">
                <a16:creationId xmlns:a16="http://schemas.microsoft.com/office/drawing/2014/main" id="{9E125DE4-0F51-A6B7-3149-726C9D4A9400}"/>
              </a:ext>
            </a:extLst>
          </p:cNvPr>
          <p:cNvPicPr>
            <a:picLocks noChangeAspect="1"/>
          </p:cNvPicPr>
          <p:nvPr/>
        </p:nvPicPr>
        <p:blipFill>
          <a:blip r:embed="rId3"/>
          <a:stretch>
            <a:fillRect/>
          </a:stretch>
        </p:blipFill>
        <p:spPr>
          <a:xfrm>
            <a:off x="678712" y="3370360"/>
            <a:ext cx="3215484" cy="2937222"/>
          </a:xfrm>
          <a:prstGeom prst="rect">
            <a:avLst/>
          </a:prstGeom>
        </p:spPr>
      </p:pic>
      <p:sp>
        <p:nvSpPr>
          <p:cNvPr id="7" name="Subtitle 2">
            <a:extLst>
              <a:ext uri="{FF2B5EF4-FFF2-40B4-BE49-F238E27FC236}">
                <a16:creationId xmlns:a16="http://schemas.microsoft.com/office/drawing/2014/main" id="{588237DC-F8EC-13B4-1506-EF394AE207BF}"/>
              </a:ext>
            </a:extLst>
          </p:cNvPr>
          <p:cNvSpPr txBox="1">
            <a:spLocks/>
          </p:cNvSpPr>
          <p:nvPr/>
        </p:nvSpPr>
        <p:spPr>
          <a:xfrm>
            <a:off x="4587932" y="4553208"/>
            <a:ext cx="6768547" cy="23047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en-US" dirty="0">
                <a:solidFill>
                  <a:srgbClr val="FF0000"/>
                </a:solidFill>
              </a:rPr>
              <a:t>P: Preceding CME from the same active region ≤ 24 hours</a:t>
            </a:r>
          </a:p>
          <a:p>
            <a:pPr marL="257175" indent="-257175"/>
            <a:r>
              <a:rPr lang="en-US" dirty="0">
                <a:solidFill>
                  <a:schemeClr val="bg1"/>
                </a:solidFill>
              </a:rPr>
              <a:t>Cycle -24 large SEP events analyzed for preconditioning </a:t>
            </a:r>
          </a:p>
          <a:p>
            <a:pPr marL="257175" indent="-257175"/>
            <a:r>
              <a:rPr lang="en-US" dirty="0">
                <a:solidFill>
                  <a:schemeClr val="bg1"/>
                </a:solidFill>
              </a:rPr>
              <a:t>The result is consistent with Gopalswamy+ (2004) who considered cycle 23 events, but the cycle 24 distributions overlap more than cycle 23 ones</a:t>
            </a:r>
          </a:p>
        </p:txBody>
      </p:sp>
      <p:sp>
        <p:nvSpPr>
          <p:cNvPr id="8" name="TextBox 7">
            <a:extLst>
              <a:ext uri="{FF2B5EF4-FFF2-40B4-BE49-F238E27FC236}">
                <a16:creationId xmlns:a16="http://schemas.microsoft.com/office/drawing/2014/main" id="{4DC347C8-120B-EB7A-1588-F5FAB36DDD87}"/>
              </a:ext>
            </a:extLst>
          </p:cNvPr>
          <p:cNvSpPr txBox="1"/>
          <p:nvPr/>
        </p:nvSpPr>
        <p:spPr>
          <a:xfrm>
            <a:off x="1282397" y="6344637"/>
            <a:ext cx="1549399" cy="369332"/>
          </a:xfrm>
          <a:prstGeom prst="rect">
            <a:avLst/>
          </a:prstGeom>
          <a:noFill/>
        </p:spPr>
        <p:txBody>
          <a:bodyPr wrap="none" rtlCol="0">
            <a:spAutoFit/>
          </a:bodyPr>
          <a:lstStyle/>
          <a:p>
            <a:r>
              <a:rPr lang="en-US" dirty="0">
                <a:solidFill>
                  <a:schemeClr val="bg1"/>
                </a:solidFill>
              </a:rPr>
              <a:t>Yashiro + 2015</a:t>
            </a:r>
          </a:p>
        </p:txBody>
      </p:sp>
      <p:sp>
        <p:nvSpPr>
          <p:cNvPr id="9" name="Slide Number Placeholder 8">
            <a:extLst>
              <a:ext uri="{FF2B5EF4-FFF2-40B4-BE49-F238E27FC236}">
                <a16:creationId xmlns:a16="http://schemas.microsoft.com/office/drawing/2014/main" id="{A47A0920-9EC4-167C-7D36-D68702930233}"/>
              </a:ext>
            </a:extLst>
          </p:cNvPr>
          <p:cNvSpPr>
            <a:spLocks noGrp="1"/>
          </p:cNvSpPr>
          <p:nvPr>
            <p:ph type="sldNum" sz="quarter" idx="12"/>
          </p:nvPr>
        </p:nvSpPr>
        <p:spPr/>
        <p:txBody>
          <a:bodyPr/>
          <a:lstStyle/>
          <a:p>
            <a:fld id="{F3FBA121-8EF8-4107-B595-DD28933C7F97}" type="slidenum">
              <a:rPr lang="en-US" smtClean="0"/>
              <a:t>36</a:t>
            </a:fld>
            <a:endParaRPr lang="en-US"/>
          </a:p>
        </p:txBody>
      </p:sp>
    </p:spTree>
    <p:extLst>
      <p:ext uri="{BB962C8B-B14F-4D97-AF65-F5344CB8AC3E}">
        <p14:creationId xmlns:p14="http://schemas.microsoft.com/office/powerpoint/2010/main" val="3171143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F1E-C034-437A-8BDF-B95790FF0D7A}"/>
              </a:ext>
            </a:extLst>
          </p:cNvPr>
          <p:cNvSpPr>
            <a:spLocks noGrp="1"/>
          </p:cNvSpPr>
          <p:nvPr>
            <p:ph type="title"/>
          </p:nvPr>
        </p:nvSpPr>
        <p:spPr>
          <a:xfrm>
            <a:off x="838200" y="9525"/>
            <a:ext cx="10515600" cy="1325563"/>
          </a:xfrm>
        </p:spPr>
        <p:txBody>
          <a:bodyPr/>
          <a:lstStyle/>
          <a:p>
            <a:pPr algn="ctr"/>
            <a:r>
              <a:rPr lang="en-US" dirty="0"/>
              <a:t>Solar Cycle Dependence</a:t>
            </a:r>
            <a:endParaRPr lang="en-US" dirty="0">
              <a:solidFill>
                <a:schemeClr val="bg1">
                  <a:lumMod val="75000"/>
                  <a:lumOff val="25000"/>
                </a:schemeClr>
              </a:solidFill>
            </a:endParaRPr>
          </a:p>
        </p:txBody>
      </p:sp>
      <p:pic>
        <p:nvPicPr>
          <p:cNvPr id="3" name="Audio 2">
            <a:hlinkClick r:id="" action="ppaction://media"/>
            <a:extLst>
              <a:ext uri="{FF2B5EF4-FFF2-40B4-BE49-F238E27FC236}">
                <a16:creationId xmlns:a16="http://schemas.microsoft.com/office/drawing/2014/main" id="{017021D1-E581-49F5-91A2-E94D464D3E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pic>
        <p:nvPicPr>
          <p:cNvPr id="5" name="Picture 4">
            <a:extLst>
              <a:ext uri="{FF2B5EF4-FFF2-40B4-BE49-F238E27FC236}">
                <a16:creationId xmlns:a16="http://schemas.microsoft.com/office/drawing/2014/main" id="{78EAA13B-E163-3E5F-9A72-2C8DA486C396}"/>
              </a:ext>
            </a:extLst>
          </p:cNvPr>
          <p:cNvPicPr>
            <a:picLocks noChangeAspect="1"/>
          </p:cNvPicPr>
          <p:nvPr/>
        </p:nvPicPr>
        <p:blipFill>
          <a:blip r:embed="rId5"/>
          <a:stretch>
            <a:fillRect/>
          </a:stretch>
        </p:blipFill>
        <p:spPr>
          <a:xfrm>
            <a:off x="838201" y="1709471"/>
            <a:ext cx="4104872" cy="4151519"/>
          </a:xfrm>
          <a:prstGeom prst="rect">
            <a:avLst/>
          </a:prstGeom>
        </p:spPr>
      </p:pic>
      <p:pic>
        <p:nvPicPr>
          <p:cNvPr id="7" name="Picture 6">
            <a:extLst>
              <a:ext uri="{FF2B5EF4-FFF2-40B4-BE49-F238E27FC236}">
                <a16:creationId xmlns:a16="http://schemas.microsoft.com/office/drawing/2014/main" id="{400EA758-4925-CE32-0709-67D07E11396F}"/>
              </a:ext>
            </a:extLst>
          </p:cNvPr>
          <p:cNvPicPr>
            <a:picLocks noChangeAspect="1"/>
          </p:cNvPicPr>
          <p:nvPr/>
        </p:nvPicPr>
        <p:blipFill>
          <a:blip r:embed="rId6"/>
          <a:stretch>
            <a:fillRect/>
          </a:stretch>
        </p:blipFill>
        <p:spPr>
          <a:xfrm>
            <a:off x="5955535" y="1709471"/>
            <a:ext cx="5398265" cy="4098275"/>
          </a:xfrm>
          <a:prstGeom prst="rect">
            <a:avLst/>
          </a:prstGeom>
        </p:spPr>
      </p:pic>
      <p:sp>
        <p:nvSpPr>
          <p:cNvPr id="8" name="TextBox 7">
            <a:extLst>
              <a:ext uri="{FF2B5EF4-FFF2-40B4-BE49-F238E27FC236}">
                <a16:creationId xmlns:a16="http://schemas.microsoft.com/office/drawing/2014/main" id="{5661FD37-1896-46CC-8478-48832351CA01}"/>
              </a:ext>
            </a:extLst>
          </p:cNvPr>
          <p:cNvSpPr txBox="1"/>
          <p:nvPr/>
        </p:nvSpPr>
        <p:spPr>
          <a:xfrm>
            <a:off x="4465675" y="6145311"/>
            <a:ext cx="245612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Gopalswamy+ 2022</a:t>
            </a:r>
          </a:p>
        </p:txBody>
      </p:sp>
      <p:sp>
        <p:nvSpPr>
          <p:cNvPr id="6" name="Slide Number Placeholder 5">
            <a:extLst>
              <a:ext uri="{FF2B5EF4-FFF2-40B4-BE49-F238E27FC236}">
                <a16:creationId xmlns:a16="http://schemas.microsoft.com/office/drawing/2014/main" id="{632F17EF-F288-7EE2-0C07-7155529BCE01}"/>
              </a:ext>
            </a:extLst>
          </p:cNvPr>
          <p:cNvSpPr>
            <a:spLocks noGrp="1"/>
          </p:cNvSpPr>
          <p:nvPr>
            <p:ph type="sldNum" sz="quarter" idx="12"/>
          </p:nvPr>
        </p:nvSpPr>
        <p:spPr/>
        <p:txBody>
          <a:bodyPr/>
          <a:lstStyle/>
          <a:p>
            <a:fld id="{F3FBA121-8EF8-4107-B595-DD28933C7F97}" type="slidenum">
              <a:rPr lang="en-US" smtClean="0"/>
              <a:t>37</a:t>
            </a:fld>
            <a:endParaRPr lang="en-US"/>
          </a:p>
        </p:txBody>
      </p:sp>
    </p:spTree>
    <p:extLst>
      <p:ext uri="{BB962C8B-B14F-4D97-AF65-F5344CB8AC3E}">
        <p14:creationId xmlns:p14="http://schemas.microsoft.com/office/powerpoint/2010/main" val="139427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5932-05E7-48CF-84EF-422878680CAB}"/>
              </a:ext>
            </a:extLst>
          </p:cNvPr>
          <p:cNvSpPr>
            <a:spLocks noGrp="1"/>
          </p:cNvSpPr>
          <p:nvPr>
            <p:ph type="title"/>
          </p:nvPr>
        </p:nvSpPr>
        <p:spPr>
          <a:xfrm>
            <a:off x="838200" y="19685"/>
            <a:ext cx="10515600" cy="1325563"/>
          </a:xfrm>
        </p:spPr>
        <p:txBody>
          <a:bodyPr>
            <a:normAutofit/>
          </a:bodyPr>
          <a:lstStyle/>
          <a:p>
            <a:pPr algn="ctr"/>
            <a:r>
              <a:rPr lang="en-US" dirty="0">
                <a:solidFill>
                  <a:schemeClr val="bg1">
                    <a:lumMod val="75000"/>
                    <a:lumOff val="25000"/>
                  </a:schemeClr>
                </a:solidFill>
              </a:rPr>
              <a:t>Cumulative Distribution of Peak Flux</a:t>
            </a:r>
          </a:p>
        </p:txBody>
      </p:sp>
      <p:pic>
        <p:nvPicPr>
          <p:cNvPr id="5" name="Content Placeholder 4">
            <a:extLst>
              <a:ext uri="{FF2B5EF4-FFF2-40B4-BE49-F238E27FC236}">
                <a16:creationId xmlns:a16="http://schemas.microsoft.com/office/drawing/2014/main" id="{E8CE6FDD-7260-471F-9DEF-323CAC18DE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8836" y="1381760"/>
            <a:ext cx="5268090" cy="4680267"/>
          </a:xfrm>
        </p:spPr>
      </p:pic>
      <p:sp>
        <p:nvSpPr>
          <p:cNvPr id="3" name="TextBox 2">
            <a:extLst>
              <a:ext uri="{FF2B5EF4-FFF2-40B4-BE49-F238E27FC236}">
                <a16:creationId xmlns:a16="http://schemas.microsoft.com/office/drawing/2014/main" id="{EA401908-C7B3-4559-91A2-1D302437F3C1}"/>
              </a:ext>
            </a:extLst>
          </p:cNvPr>
          <p:cNvSpPr txBox="1"/>
          <p:nvPr/>
        </p:nvSpPr>
        <p:spPr>
          <a:xfrm>
            <a:off x="6315075" y="1436370"/>
            <a:ext cx="5495925" cy="40318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chemeClr val="bg1"/>
                </a:solidFill>
              </a:rPr>
              <a:t>NOAA definition of a major SEP event does not separate overlapping SEP events and peak intensities include energetic storm particle (ESP) peak values.</a:t>
            </a:r>
          </a:p>
          <a:p>
            <a:pPr marL="285750" indent="-285750">
              <a:spcAft>
                <a:spcPts val="600"/>
              </a:spcAft>
              <a:buFont typeface="Arial" panose="020B0604020202020204" pitchFamily="34" charset="0"/>
              <a:buChar char="•"/>
            </a:pPr>
            <a:r>
              <a:rPr lang="en-US" sz="2000" dirty="0">
                <a:solidFill>
                  <a:schemeClr val="bg1"/>
                </a:solidFill>
              </a:rPr>
              <a:t>SEP measurements are affected by magnetic connection between the observer and the particle source. </a:t>
            </a:r>
          </a:p>
          <a:p>
            <a:pPr marL="285750" indent="-285750">
              <a:spcAft>
                <a:spcPts val="600"/>
              </a:spcAft>
              <a:buFont typeface="Arial" panose="020B0604020202020204" pitchFamily="34" charset="0"/>
              <a:buChar char="•"/>
            </a:pPr>
            <a:r>
              <a:rPr lang="en-US" sz="2000" dirty="0">
                <a:solidFill>
                  <a:schemeClr val="bg1"/>
                </a:solidFill>
              </a:rPr>
              <a:t>Earth’s magnetic field line connects to the western hemisphere of the solar disk.</a:t>
            </a:r>
            <a:endParaRPr lang="en-US" dirty="0">
              <a:solidFill>
                <a:schemeClr val="bg1"/>
              </a:solidFill>
            </a:endParaRPr>
          </a:p>
          <a:p>
            <a:pPr marL="285750" indent="-285750">
              <a:spcAft>
                <a:spcPts val="600"/>
              </a:spcAft>
              <a:buFont typeface="Arial" panose="020B0604020202020204" pitchFamily="34" charset="0"/>
              <a:buChar char="•"/>
            </a:pPr>
            <a:r>
              <a:rPr lang="en-US" sz="2800" dirty="0">
                <a:solidFill>
                  <a:schemeClr val="bg1"/>
                </a:solidFill>
              </a:rPr>
              <a:t>100-year event: </a:t>
            </a:r>
            <a:r>
              <a:rPr lang="en-US" sz="2800" dirty="0">
                <a:solidFill>
                  <a:srgbClr val="0000FF"/>
                </a:solidFill>
              </a:rPr>
              <a:t>~1.9 10</a:t>
            </a:r>
            <a:r>
              <a:rPr lang="en-US" sz="2800" baseline="30000" dirty="0">
                <a:solidFill>
                  <a:srgbClr val="0000FF"/>
                </a:solidFill>
              </a:rPr>
              <a:t>5</a:t>
            </a:r>
            <a:r>
              <a:rPr lang="en-US" sz="2800" dirty="0">
                <a:solidFill>
                  <a:srgbClr val="0000FF"/>
                </a:solidFill>
              </a:rPr>
              <a:t> pfu</a:t>
            </a:r>
          </a:p>
          <a:p>
            <a:pPr marL="285750" indent="-285750">
              <a:spcAft>
                <a:spcPts val="600"/>
              </a:spcAft>
              <a:buFont typeface="Arial" panose="020B0604020202020204" pitchFamily="34" charset="0"/>
              <a:buChar char="•"/>
            </a:pPr>
            <a:r>
              <a:rPr lang="en-US" sz="2800" dirty="0">
                <a:solidFill>
                  <a:schemeClr val="bg1"/>
                </a:solidFill>
              </a:rPr>
              <a:t>1000-year event: </a:t>
            </a:r>
            <a:r>
              <a:rPr lang="en-US" sz="2800" dirty="0">
                <a:solidFill>
                  <a:srgbClr val="0000FF"/>
                </a:solidFill>
              </a:rPr>
              <a:t>~9.3 10</a:t>
            </a:r>
            <a:r>
              <a:rPr lang="en-US" sz="2800" baseline="30000" dirty="0">
                <a:solidFill>
                  <a:srgbClr val="0000FF"/>
                </a:solidFill>
              </a:rPr>
              <a:t>5</a:t>
            </a:r>
            <a:r>
              <a:rPr lang="en-US" sz="2800" dirty="0">
                <a:solidFill>
                  <a:srgbClr val="0000FF"/>
                </a:solidFill>
              </a:rPr>
              <a:t> pfu</a:t>
            </a:r>
          </a:p>
        </p:txBody>
      </p:sp>
      <p:sp>
        <p:nvSpPr>
          <p:cNvPr id="8" name="TextBox 7">
            <a:extLst>
              <a:ext uri="{FF2B5EF4-FFF2-40B4-BE49-F238E27FC236}">
                <a16:creationId xmlns:a16="http://schemas.microsoft.com/office/drawing/2014/main" id="{B62458C0-3F60-4C6F-939B-7F8A00A94202}"/>
              </a:ext>
            </a:extLst>
          </p:cNvPr>
          <p:cNvSpPr txBox="1"/>
          <p:nvPr/>
        </p:nvSpPr>
        <p:spPr>
          <a:xfrm>
            <a:off x="1833515" y="6265228"/>
            <a:ext cx="3444240" cy="369332"/>
          </a:xfrm>
          <a:prstGeom prst="rect">
            <a:avLst/>
          </a:prstGeom>
          <a:noFill/>
        </p:spPr>
        <p:txBody>
          <a:bodyPr wrap="square" rtlCol="0">
            <a:spAutoFit/>
          </a:bodyPr>
          <a:lstStyle/>
          <a:p>
            <a:r>
              <a:rPr lang="en-US" dirty="0">
                <a:solidFill>
                  <a:schemeClr val="bg1"/>
                </a:solidFill>
              </a:rPr>
              <a:t>Updated from Gopalswamy 2018</a:t>
            </a:r>
          </a:p>
        </p:txBody>
      </p:sp>
      <p:sp>
        <p:nvSpPr>
          <p:cNvPr id="6" name="Slide Number Placeholder 5">
            <a:extLst>
              <a:ext uri="{FF2B5EF4-FFF2-40B4-BE49-F238E27FC236}">
                <a16:creationId xmlns:a16="http://schemas.microsoft.com/office/drawing/2014/main" id="{F3952053-4FCA-D818-65AF-278B9162D908}"/>
              </a:ext>
            </a:extLst>
          </p:cNvPr>
          <p:cNvSpPr>
            <a:spLocks noGrp="1"/>
          </p:cNvSpPr>
          <p:nvPr>
            <p:ph type="sldNum" sz="quarter" idx="12"/>
          </p:nvPr>
        </p:nvSpPr>
        <p:spPr/>
        <p:txBody>
          <a:bodyPr/>
          <a:lstStyle/>
          <a:p>
            <a:fld id="{F3FBA121-8EF8-4107-B595-DD28933C7F97}" type="slidenum">
              <a:rPr lang="en-US" smtClean="0"/>
              <a:t>38</a:t>
            </a:fld>
            <a:endParaRPr lang="en-US"/>
          </a:p>
        </p:txBody>
      </p:sp>
    </p:spTree>
    <p:extLst>
      <p:ext uri="{BB962C8B-B14F-4D97-AF65-F5344CB8AC3E}">
        <p14:creationId xmlns:p14="http://schemas.microsoft.com/office/powerpoint/2010/main" val="648520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311A-9967-4FF0-B133-C2F07AD70C36}"/>
              </a:ext>
            </a:extLst>
          </p:cNvPr>
          <p:cNvSpPr>
            <a:spLocks noGrp="1"/>
          </p:cNvSpPr>
          <p:nvPr>
            <p:ph type="title"/>
          </p:nvPr>
        </p:nvSpPr>
        <p:spPr>
          <a:xfrm>
            <a:off x="838200" y="16192"/>
            <a:ext cx="10515600" cy="1325563"/>
          </a:xfrm>
        </p:spPr>
        <p:txBody>
          <a:bodyPr>
            <a:normAutofit fontScale="90000"/>
          </a:bodyPr>
          <a:lstStyle/>
          <a:p>
            <a:pPr algn="ctr"/>
            <a:r>
              <a:rPr lang="en-US" dirty="0">
                <a:solidFill>
                  <a:schemeClr val="bg1">
                    <a:lumMod val="75000"/>
                    <a:lumOff val="25000"/>
                  </a:schemeClr>
                </a:solidFill>
              </a:rPr>
              <a:t>Cumulative Distribution of Integral Fluence</a:t>
            </a:r>
            <a:endParaRPr lang="en-US" i="1" dirty="0">
              <a:solidFill>
                <a:schemeClr val="bg1">
                  <a:lumMod val="75000"/>
                  <a:lumOff val="25000"/>
                </a:schemeClr>
              </a:solidFill>
            </a:endParaRPr>
          </a:p>
        </p:txBody>
      </p:sp>
      <p:pic>
        <p:nvPicPr>
          <p:cNvPr id="5" name="Content Placeholder 4">
            <a:extLst>
              <a:ext uri="{FF2B5EF4-FFF2-40B4-BE49-F238E27FC236}">
                <a16:creationId xmlns:a16="http://schemas.microsoft.com/office/drawing/2014/main" id="{5025A529-7C09-4765-A2B3-DEB75082B60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8200" y="2213730"/>
            <a:ext cx="4897849" cy="4351337"/>
          </a:xfrm>
        </p:spPr>
      </p:pic>
      <p:pic>
        <p:nvPicPr>
          <p:cNvPr id="7" name="Picture 6">
            <a:extLst>
              <a:ext uri="{FF2B5EF4-FFF2-40B4-BE49-F238E27FC236}">
                <a16:creationId xmlns:a16="http://schemas.microsoft.com/office/drawing/2014/main" id="{19ABBBBD-74E1-4C5D-A0AA-30EDA6253B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03598" y="2213729"/>
            <a:ext cx="4897849" cy="4351337"/>
          </a:xfrm>
          <a:prstGeom prst="rect">
            <a:avLst/>
          </a:prstGeom>
        </p:spPr>
      </p:pic>
      <p:sp>
        <p:nvSpPr>
          <p:cNvPr id="6" name="TextBox 5">
            <a:extLst>
              <a:ext uri="{FF2B5EF4-FFF2-40B4-BE49-F238E27FC236}">
                <a16:creationId xmlns:a16="http://schemas.microsoft.com/office/drawing/2014/main" id="{E93C5627-8F14-49CF-956A-9EF6BA0432F5}"/>
              </a:ext>
            </a:extLst>
          </p:cNvPr>
          <p:cNvSpPr txBox="1"/>
          <p:nvPr/>
        </p:nvSpPr>
        <p:spPr>
          <a:xfrm>
            <a:off x="4455524" y="6308209"/>
            <a:ext cx="3444240" cy="369332"/>
          </a:xfrm>
          <a:prstGeom prst="rect">
            <a:avLst/>
          </a:prstGeom>
          <a:noFill/>
        </p:spPr>
        <p:txBody>
          <a:bodyPr wrap="square" rtlCol="0">
            <a:spAutoFit/>
          </a:bodyPr>
          <a:lstStyle/>
          <a:p>
            <a:r>
              <a:rPr lang="en-US" dirty="0">
                <a:solidFill>
                  <a:schemeClr val="bg1"/>
                </a:solidFill>
              </a:rPr>
              <a:t>Updated from Gopalswamy 2018</a:t>
            </a:r>
          </a:p>
        </p:txBody>
      </p:sp>
      <p:sp>
        <p:nvSpPr>
          <p:cNvPr id="3" name="TextBox 2">
            <a:extLst>
              <a:ext uri="{FF2B5EF4-FFF2-40B4-BE49-F238E27FC236}">
                <a16:creationId xmlns:a16="http://schemas.microsoft.com/office/drawing/2014/main" id="{81C8B8CB-14F6-4F58-838C-CFD0E7CEA21F}"/>
              </a:ext>
            </a:extLst>
          </p:cNvPr>
          <p:cNvSpPr txBox="1"/>
          <p:nvPr/>
        </p:nvSpPr>
        <p:spPr>
          <a:xfrm>
            <a:off x="1163684" y="1088866"/>
            <a:ext cx="5013960" cy="1200329"/>
          </a:xfrm>
          <a:prstGeom prst="rect">
            <a:avLst/>
          </a:prstGeom>
          <a:noFill/>
        </p:spPr>
        <p:txBody>
          <a:bodyPr wrap="square" rtlCol="0">
            <a:spAutoFit/>
          </a:bodyPr>
          <a:lstStyle/>
          <a:p>
            <a:r>
              <a:rPr lang="en-US" sz="2400" dirty="0">
                <a:solidFill>
                  <a:schemeClr val="bg1"/>
                </a:solidFill>
              </a:rPr>
              <a:t>GOES &gt;10 MeV:</a:t>
            </a:r>
          </a:p>
          <a:p>
            <a:pPr marL="285750" indent="-285750">
              <a:buFont typeface="Arial" panose="020B0604020202020204" pitchFamily="34" charset="0"/>
              <a:buChar char="•"/>
            </a:pPr>
            <a:r>
              <a:rPr lang="en-US" sz="2400" dirty="0">
                <a:solidFill>
                  <a:schemeClr val="bg1"/>
                </a:solidFill>
              </a:rPr>
              <a:t>100-year event</a:t>
            </a:r>
            <a:r>
              <a:rPr lang="en-US" sz="2400" dirty="0">
                <a:solidFill>
                  <a:srgbClr val="0000FF"/>
                </a:solidFill>
              </a:rPr>
              <a:t>: ~4.8 10</a:t>
            </a:r>
            <a:r>
              <a:rPr lang="en-US" sz="2400" baseline="30000" dirty="0">
                <a:solidFill>
                  <a:srgbClr val="0000FF"/>
                </a:solidFill>
              </a:rPr>
              <a:t>10</a:t>
            </a:r>
            <a:r>
              <a:rPr lang="en-US" sz="2400" dirty="0">
                <a:solidFill>
                  <a:srgbClr val="0000FF"/>
                </a:solidFill>
              </a:rPr>
              <a:t> cm</a:t>
            </a:r>
            <a:r>
              <a:rPr lang="en-US" sz="2400" baseline="30000" dirty="0">
                <a:solidFill>
                  <a:srgbClr val="0000FF"/>
                </a:solidFill>
              </a:rPr>
              <a:t>-2</a:t>
            </a:r>
            <a:endParaRPr lang="en-US" sz="2400" dirty="0">
              <a:solidFill>
                <a:srgbClr val="0000FF"/>
              </a:solidFill>
            </a:endParaRPr>
          </a:p>
          <a:p>
            <a:pPr marL="285750" indent="-285750">
              <a:buFont typeface="Arial" panose="020B0604020202020204" pitchFamily="34" charset="0"/>
              <a:buChar char="•"/>
            </a:pPr>
            <a:r>
              <a:rPr lang="en-US" sz="2400" dirty="0">
                <a:solidFill>
                  <a:schemeClr val="bg1"/>
                </a:solidFill>
              </a:rPr>
              <a:t>1000-year event</a:t>
            </a:r>
            <a:r>
              <a:rPr lang="en-US" sz="2400" dirty="0">
                <a:solidFill>
                  <a:srgbClr val="0000FF"/>
                </a:solidFill>
              </a:rPr>
              <a:t>: ~1.3 10</a:t>
            </a:r>
            <a:r>
              <a:rPr lang="en-US" sz="2400" baseline="30000" dirty="0">
                <a:solidFill>
                  <a:srgbClr val="0000FF"/>
                </a:solidFill>
              </a:rPr>
              <a:t>11</a:t>
            </a:r>
            <a:r>
              <a:rPr lang="en-US" sz="2400" dirty="0">
                <a:solidFill>
                  <a:srgbClr val="0000FF"/>
                </a:solidFill>
              </a:rPr>
              <a:t> cm</a:t>
            </a:r>
            <a:r>
              <a:rPr lang="en-US" sz="2400" baseline="30000" dirty="0">
                <a:solidFill>
                  <a:srgbClr val="0000FF"/>
                </a:solidFill>
              </a:rPr>
              <a:t>-2</a:t>
            </a:r>
          </a:p>
        </p:txBody>
      </p:sp>
      <p:sp>
        <p:nvSpPr>
          <p:cNvPr id="8" name="TextBox 7">
            <a:extLst>
              <a:ext uri="{FF2B5EF4-FFF2-40B4-BE49-F238E27FC236}">
                <a16:creationId xmlns:a16="http://schemas.microsoft.com/office/drawing/2014/main" id="{5774712E-3B7B-4585-A874-A36856D013BF}"/>
              </a:ext>
            </a:extLst>
          </p:cNvPr>
          <p:cNvSpPr txBox="1"/>
          <p:nvPr/>
        </p:nvSpPr>
        <p:spPr>
          <a:xfrm>
            <a:off x="7111365" y="1013400"/>
            <a:ext cx="4541520" cy="1200329"/>
          </a:xfrm>
          <a:prstGeom prst="rect">
            <a:avLst/>
          </a:prstGeom>
          <a:noFill/>
        </p:spPr>
        <p:txBody>
          <a:bodyPr wrap="square" rtlCol="0">
            <a:spAutoFit/>
          </a:bodyPr>
          <a:lstStyle/>
          <a:p>
            <a:r>
              <a:rPr lang="en-US" sz="2400" dirty="0">
                <a:solidFill>
                  <a:schemeClr val="bg1"/>
                </a:solidFill>
              </a:rPr>
              <a:t>GOES &gt;30 MeV:</a:t>
            </a:r>
          </a:p>
          <a:p>
            <a:pPr marL="285750" indent="-285750">
              <a:buFont typeface="Arial" panose="020B0604020202020204" pitchFamily="34" charset="0"/>
              <a:buChar char="•"/>
            </a:pPr>
            <a:r>
              <a:rPr lang="en-US" sz="2400" dirty="0">
                <a:solidFill>
                  <a:schemeClr val="bg1"/>
                </a:solidFill>
              </a:rPr>
              <a:t>100-year event: </a:t>
            </a:r>
            <a:r>
              <a:rPr lang="en-US" sz="2400" dirty="0">
                <a:solidFill>
                  <a:srgbClr val="0000FF"/>
                </a:solidFill>
              </a:rPr>
              <a:t>~1.5 10</a:t>
            </a:r>
            <a:r>
              <a:rPr lang="en-US" sz="2400" baseline="30000" dirty="0">
                <a:solidFill>
                  <a:srgbClr val="0000FF"/>
                </a:solidFill>
              </a:rPr>
              <a:t>10</a:t>
            </a:r>
            <a:r>
              <a:rPr lang="en-US" sz="2400" dirty="0">
                <a:solidFill>
                  <a:srgbClr val="0000FF"/>
                </a:solidFill>
              </a:rPr>
              <a:t> cm</a:t>
            </a:r>
            <a:r>
              <a:rPr lang="en-US" sz="2400" baseline="30000" dirty="0">
                <a:solidFill>
                  <a:srgbClr val="0000FF"/>
                </a:solidFill>
              </a:rPr>
              <a:t>-2</a:t>
            </a:r>
            <a:endParaRPr lang="en-US" sz="2400" dirty="0">
              <a:solidFill>
                <a:srgbClr val="0000FF"/>
              </a:solidFill>
            </a:endParaRPr>
          </a:p>
          <a:p>
            <a:pPr marL="285750" indent="-285750">
              <a:buFont typeface="Arial" panose="020B0604020202020204" pitchFamily="34" charset="0"/>
              <a:buChar char="•"/>
            </a:pPr>
            <a:r>
              <a:rPr lang="en-US" sz="2400" dirty="0">
                <a:solidFill>
                  <a:schemeClr val="bg1"/>
                </a:solidFill>
              </a:rPr>
              <a:t>1000-year event: </a:t>
            </a:r>
            <a:r>
              <a:rPr lang="en-US" sz="2400" dirty="0">
                <a:solidFill>
                  <a:srgbClr val="0000FF"/>
                </a:solidFill>
              </a:rPr>
              <a:t>~4.6 10</a:t>
            </a:r>
            <a:r>
              <a:rPr lang="en-US" sz="2400" baseline="30000" dirty="0">
                <a:solidFill>
                  <a:srgbClr val="0000FF"/>
                </a:solidFill>
              </a:rPr>
              <a:t>10</a:t>
            </a:r>
            <a:r>
              <a:rPr lang="en-US" sz="2400" dirty="0">
                <a:solidFill>
                  <a:srgbClr val="0000FF"/>
                </a:solidFill>
              </a:rPr>
              <a:t> cm</a:t>
            </a:r>
            <a:r>
              <a:rPr lang="en-US" sz="2400" baseline="30000" dirty="0">
                <a:solidFill>
                  <a:srgbClr val="0000FF"/>
                </a:solidFill>
              </a:rPr>
              <a:t>-2</a:t>
            </a:r>
            <a:endParaRPr lang="en-US" sz="2400" dirty="0">
              <a:solidFill>
                <a:srgbClr val="0000FF"/>
              </a:solidFill>
            </a:endParaRPr>
          </a:p>
        </p:txBody>
      </p:sp>
      <p:sp>
        <p:nvSpPr>
          <p:cNvPr id="9" name="Slide Number Placeholder 8">
            <a:extLst>
              <a:ext uri="{FF2B5EF4-FFF2-40B4-BE49-F238E27FC236}">
                <a16:creationId xmlns:a16="http://schemas.microsoft.com/office/drawing/2014/main" id="{AA090F9C-E768-0621-D4DA-766CCD7FE876}"/>
              </a:ext>
            </a:extLst>
          </p:cNvPr>
          <p:cNvSpPr>
            <a:spLocks noGrp="1"/>
          </p:cNvSpPr>
          <p:nvPr>
            <p:ph type="sldNum" sz="quarter" idx="12"/>
          </p:nvPr>
        </p:nvSpPr>
        <p:spPr/>
        <p:txBody>
          <a:bodyPr/>
          <a:lstStyle/>
          <a:p>
            <a:fld id="{F3FBA121-8EF8-4107-B595-DD28933C7F97}" type="slidenum">
              <a:rPr lang="en-US" smtClean="0"/>
              <a:t>39</a:t>
            </a:fld>
            <a:endParaRPr lang="en-US"/>
          </a:p>
        </p:txBody>
      </p:sp>
    </p:spTree>
    <p:extLst>
      <p:ext uri="{BB962C8B-B14F-4D97-AF65-F5344CB8AC3E}">
        <p14:creationId xmlns:p14="http://schemas.microsoft.com/office/powerpoint/2010/main" val="377130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585"/>
            <a:ext cx="10515600" cy="1325563"/>
          </a:xfrm>
        </p:spPr>
        <p:txBody>
          <a:bodyPr>
            <a:normAutofit/>
          </a:bodyPr>
          <a:lstStyle/>
          <a:p>
            <a:pPr algn="ctr"/>
            <a:r>
              <a:rPr lang="en-US" dirty="0">
                <a:solidFill>
                  <a:schemeClr val="bg1"/>
                </a:solidFill>
              </a:rPr>
              <a:t>Recent Major SEP Events</a:t>
            </a:r>
          </a:p>
        </p:txBody>
      </p:sp>
      <p:pic>
        <p:nvPicPr>
          <p:cNvPr id="5" name="Picture 4">
            <a:extLst>
              <a:ext uri="{FF2B5EF4-FFF2-40B4-BE49-F238E27FC236}">
                <a16:creationId xmlns:a16="http://schemas.microsoft.com/office/drawing/2014/main" id="{F2A7E895-4449-1407-D740-4966D541E1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5794" y="1527970"/>
            <a:ext cx="11249025" cy="5238750"/>
          </a:xfrm>
          <a:prstGeom prst="rect">
            <a:avLst/>
          </a:prstGeom>
        </p:spPr>
      </p:pic>
      <p:sp>
        <p:nvSpPr>
          <p:cNvPr id="4" name="Slide Number Placeholder 3">
            <a:extLst>
              <a:ext uri="{FF2B5EF4-FFF2-40B4-BE49-F238E27FC236}">
                <a16:creationId xmlns:a16="http://schemas.microsoft.com/office/drawing/2014/main" id="{22DCD28A-8D86-E7BA-B896-7245C679C4A2}"/>
              </a:ext>
            </a:extLst>
          </p:cNvPr>
          <p:cNvSpPr>
            <a:spLocks noGrp="1"/>
          </p:cNvSpPr>
          <p:nvPr>
            <p:ph type="sldNum" sz="quarter" idx="12"/>
          </p:nvPr>
        </p:nvSpPr>
        <p:spPr/>
        <p:txBody>
          <a:bodyPr/>
          <a:lstStyle/>
          <a:p>
            <a:fld id="{F3FBA121-8EF8-4107-B595-DD28933C7F97}" type="slidenum">
              <a:rPr lang="en-US" smtClean="0"/>
              <a:t>4</a:t>
            </a:fld>
            <a:endParaRPr lang="en-US"/>
          </a:p>
        </p:txBody>
      </p:sp>
    </p:spTree>
    <p:extLst>
      <p:ext uri="{BB962C8B-B14F-4D97-AF65-F5344CB8AC3E}">
        <p14:creationId xmlns:p14="http://schemas.microsoft.com/office/powerpoint/2010/main" val="3664694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F1E-C034-437A-8BDF-B95790FF0D7A}"/>
              </a:ext>
            </a:extLst>
          </p:cNvPr>
          <p:cNvSpPr>
            <a:spLocks noGrp="1"/>
          </p:cNvSpPr>
          <p:nvPr>
            <p:ph type="title"/>
          </p:nvPr>
        </p:nvSpPr>
        <p:spPr>
          <a:xfrm>
            <a:off x="817437" y="24573"/>
            <a:ext cx="10515600" cy="1325563"/>
          </a:xfrm>
        </p:spPr>
        <p:txBody>
          <a:bodyPr/>
          <a:lstStyle/>
          <a:p>
            <a:pPr algn="ctr"/>
            <a:r>
              <a:rPr lang="en-US" dirty="0"/>
              <a:t>Historical Extreme SEP Events</a:t>
            </a:r>
            <a:endParaRPr lang="en-US" dirty="0">
              <a:solidFill>
                <a:schemeClr val="bg1">
                  <a:lumMod val="75000"/>
                  <a:lumOff val="25000"/>
                </a:schemeClr>
              </a:solidFill>
            </a:endParaRPr>
          </a:p>
        </p:txBody>
      </p:sp>
      <p:sp>
        <p:nvSpPr>
          <p:cNvPr id="4" name="TextBox 3">
            <a:extLst>
              <a:ext uri="{FF2B5EF4-FFF2-40B4-BE49-F238E27FC236}">
                <a16:creationId xmlns:a16="http://schemas.microsoft.com/office/drawing/2014/main" id="{2B190A0A-0068-4718-8980-1D0037008C5E}"/>
              </a:ext>
            </a:extLst>
          </p:cNvPr>
          <p:cNvSpPr txBox="1"/>
          <p:nvPr/>
        </p:nvSpPr>
        <p:spPr>
          <a:xfrm>
            <a:off x="693204" y="1246047"/>
            <a:ext cx="6590100" cy="2954655"/>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US" sz="2000" dirty="0">
                <a:solidFill>
                  <a:schemeClr val="bg1">
                    <a:lumMod val="95000"/>
                    <a:lumOff val="5000"/>
                  </a:schemeClr>
                </a:solidFill>
              </a:rPr>
              <a:t>H</a:t>
            </a:r>
            <a:r>
              <a:rPr lang="en-US" sz="2000" b="0" i="0" u="none" strike="noStrike" baseline="0" dirty="0">
                <a:solidFill>
                  <a:schemeClr val="bg1">
                    <a:lumMod val="95000"/>
                    <a:lumOff val="5000"/>
                  </a:schemeClr>
                </a:solidFill>
              </a:rPr>
              <a:t>istorical extreme SEP events have been discovered using </a:t>
            </a:r>
            <a:r>
              <a:rPr lang="en-US" sz="2000" dirty="0">
                <a:solidFill>
                  <a:schemeClr val="bg1">
                    <a:lumMod val="95000"/>
                    <a:lumOff val="5000"/>
                  </a:schemeClr>
                </a:solidFill>
              </a:rPr>
              <a:t>cosmogenic isotope</a:t>
            </a:r>
            <a:r>
              <a:rPr lang="en-US" sz="2000" b="0" i="0" u="none" strike="noStrike" baseline="0" dirty="0">
                <a:solidFill>
                  <a:schemeClr val="bg1">
                    <a:lumMod val="95000"/>
                    <a:lumOff val="5000"/>
                  </a:schemeClr>
                </a:solidFill>
              </a:rPr>
              <a:t> proxies: </a:t>
            </a:r>
            <a:r>
              <a:rPr lang="en-US" sz="2000" baseline="30000" dirty="0">
                <a:solidFill>
                  <a:schemeClr val="bg1">
                    <a:lumMod val="95000"/>
                    <a:lumOff val="5000"/>
                  </a:schemeClr>
                </a:solidFill>
              </a:rPr>
              <a:t>10</a:t>
            </a:r>
            <a:r>
              <a:rPr lang="en-US" sz="2000" dirty="0">
                <a:solidFill>
                  <a:schemeClr val="bg1">
                    <a:lumMod val="95000"/>
                    <a:lumOff val="5000"/>
                  </a:schemeClr>
                </a:solidFill>
              </a:rPr>
              <a:t>Be and </a:t>
            </a:r>
            <a:r>
              <a:rPr lang="en-US" sz="2000" baseline="30000" dirty="0">
                <a:solidFill>
                  <a:schemeClr val="bg1">
                    <a:lumMod val="95000"/>
                    <a:lumOff val="5000"/>
                  </a:schemeClr>
                </a:solidFill>
              </a:rPr>
              <a:t>36</a:t>
            </a:r>
            <a:r>
              <a:rPr lang="en-US" sz="2000" dirty="0">
                <a:solidFill>
                  <a:schemeClr val="bg1">
                    <a:lumMod val="95000"/>
                    <a:lumOff val="5000"/>
                  </a:schemeClr>
                </a:solidFill>
              </a:rPr>
              <a:t>Cl concentration in polar ice cores  and </a:t>
            </a:r>
            <a:r>
              <a:rPr lang="en-US" sz="2000" baseline="30000" dirty="0">
                <a:solidFill>
                  <a:schemeClr val="bg1">
                    <a:lumMod val="95000"/>
                    <a:lumOff val="5000"/>
                  </a:schemeClr>
                </a:solidFill>
              </a:rPr>
              <a:t>14</a:t>
            </a:r>
            <a:r>
              <a:rPr lang="en-US" sz="2000" dirty="0">
                <a:solidFill>
                  <a:schemeClr val="bg1">
                    <a:lumMod val="95000"/>
                    <a:lumOff val="5000"/>
                  </a:schemeClr>
                </a:solidFill>
              </a:rPr>
              <a:t>C in tree rings (</a:t>
            </a:r>
            <a:r>
              <a:rPr lang="en-US" sz="2000" dirty="0" err="1">
                <a:solidFill>
                  <a:schemeClr val="bg1">
                    <a:lumMod val="95000"/>
                    <a:lumOff val="5000"/>
                  </a:schemeClr>
                </a:solidFill>
              </a:rPr>
              <a:t>Usoskin</a:t>
            </a:r>
            <a:r>
              <a:rPr lang="en-US" sz="2000" dirty="0">
                <a:solidFill>
                  <a:schemeClr val="bg1">
                    <a:lumMod val="95000"/>
                    <a:lumOff val="5000"/>
                  </a:schemeClr>
                </a:solidFill>
              </a:rPr>
              <a:t>+ 2006; Miyake+2012, </a:t>
            </a:r>
            <a:r>
              <a:rPr lang="en-US" sz="2000" dirty="0" err="1">
                <a:solidFill>
                  <a:schemeClr val="bg1">
                    <a:lumMod val="95000"/>
                    <a:lumOff val="5000"/>
                  </a:schemeClr>
                </a:solidFill>
              </a:rPr>
              <a:t>Mekhaldi</a:t>
            </a:r>
            <a:r>
              <a:rPr lang="en-US" sz="2000" dirty="0">
                <a:solidFill>
                  <a:schemeClr val="bg1">
                    <a:lumMod val="95000"/>
                    <a:lumOff val="5000"/>
                  </a:schemeClr>
                </a:solidFill>
              </a:rPr>
              <a:t>+ 2015).</a:t>
            </a:r>
            <a:endParaRPr lang="en-US" sz="2000" b="0" i="0" u="none" strike="noStrike" baseline="0" dirty="0">
              <a:solidFill>
                <a:schemeClr val="bg1">
                  <a:lumMod val="95000"/>
                  <a:lumOff val="5000"/>
                </a:schemeClr>
              </a:solidFill>
            </a:endParaRPr>
          </a:p>
          <a:p>
            <a:pPr marL="285750" indent="-285750" algn="l">
              <a:spcAft>
                <a:spcPts val="600"/>
              </a:spcAft>
              <a:buFont typeface="Arial" panose="020B0604020202020204" pitchFamily="34" charset="0"/>
              <a:buChar char="•"/>
            </a:pPr>
            <a:r>
              <a:rPr lang="en-US" sz="2000" b="0" i="0" u="none" strike="noStrike" baseline="0" dirty="0">
                <a:solidFill>
                  <a:schemeClr val="bg1">
                    <a:lumMod val="95000"/>
                    <a:lumOff val="5000"/>
                  </a:schemeClr>
                </a:solidFill>
              </a:rPr>
              <a:t>Miyake+ (2012, 2013) discovered sudden </a:t>
            </a:r>
            <a:r>
              <a:rPr lang="en-US" sz="2000" baseline="30000" dirty="0">
                <a:solidFill>
                  <a:schemeClr val="bg1">
                    <a:lumMod val="95000"/>
                    <a:lumOff val="5000"/>
                  </a:schemeClr>
                </a:solidFill>
              </a:rPr>
              <a:t>14</a:t>
            </a:r>
            <a:r>
              <a:rPr lang="en-US" sz="2000" dirty="0">
                <a:solidFill>
                  <a:schemeClr val="bg1">
                    <a:lumMod val="95000"/>
                    <a:lumOff val="5000"/>
                  </a:schemeClr>
                </a:solidFill>
              </a:rPr>
              <a:t>C</a:t>
            </a:r>
            <a:r>
              <a:rPr lang="en-US" sz="2000" b="0" i="0" u="none" strike="noStrike" baseline="0" dirty="0">
                <a:solidFill>
                  <a:schemeClr val="bg1">
                    <a:lumMod val="95000"/>
                    <a:lumOff val="5000"/>
                  </a:schemeClr>
                </a:solidFill>
              </a:rPr>
              <a:t> increases in Japanese cedar trees, </a:t>
            </a:r>
            <a:r>
              <a:rPr lang="en-US" sz="2000" dirty="0">
                <a:solidFill>
                  <a:schemeClr val="bg1">
                    <a:lumMod val="95000"/>
                    <a:lumOff val="5000"/>
                  </a:schemeClr>
                </a:solidFill>
              </a:rPr>
              <a:t>indicating</a:t>
            </a:r>
            <a:r>
              <a:rPr lang="en-US" sz="2000" b="0" i="0" u="none" strike="noStrike" baseline="0" dirty="0">
                <a:solidFill>
                  <a:schemeClr val="bg1">
                    <a:lumMod val="95000"/>
                    <a:lumOff val="5000"/>
                  </a:schemeClr>
                </a:solidFill>
              </a:rPr>
              <a:t>  two extreme SEP events in 774-775 CE and 993-994 CE.</a:t>
            </a:r>
          </a:p>
          <a:p>
            <a:pPr marL="285750" indent="-285750" algn="l">
              <a:spcAft>
                <a:spcPts val="600"/>
              </a:spcAft>
              <a:buFont typeface="Arial" panose="020B0604020202020204" pitchFamily="34" charset="0"/>
              <a:buChar char="•"/>
            </a:pPr>
            <a:r>
              <a:rPr lang="en-US" sz="1800" b="1" i="0" u="none" strike="noStrike" baseline="0" dirty="0">
                <a:solidFill>
                  <a:srgbClr val="FF0000"/>
                </a:solidFill>
                <a:latin typeface="STIXTwoText-Bold"/>
              </a:rPr>
              <a:t>New one-year event in </a:t>
            </a:r>
            <a:r>
              <a:rPr lang="en-US" sz="1800" b="1" i="0" u="none" strike="noStrike" baseline="30000" dirty="0">
                <a:solidFill>
                  <a:srgbClr val="FF0000"/>
                </a:solidFill>
                <a:latin typeface="STIXTwoText-Bold"/>
              </a:rPr>
              <a:t>14</a:t>
            </a:r>
            <a:r>
              <a:rPr lang="en-US" sz="1800" b="1" i="0" u="none" strike="noStrike" baseline="0" dirty="0">
                <a:solidFill>
                  <a:srgbClr val="FF0000"/>
                </a:solidFill>
                <a:latin typeface="STIXTwoText-Bold"/>
              </a:rPr>
              <a:t>C of </a:t>
            </a:r>
            <a:r>
              <a:rPr lang="en-US" sz="1800" b="0" i="0" u="none" strike="noStrike" baseline="0" dirty="0">
                <a:solidFill>
                  <a:srgbClr val="FF0000"/>
                </a:solidFill>
                <a:latin typeface="STIXTwoText"/>
              </a:rPr>
              <a:t>5411/5410</a:t>
            </a:r>
            <a:r>
              <a:rPr lang="en-US" sz="1800" b="1" i="0" u="none" strike="noStrike" baseline="0" dirty="0">
                <a:solidFill>
                  <a:srgbClr val="FF0000"/>
                </a:solidFill>
                <a:latin typeface="STIXTwoText-Bold"/>
              </a:rPr>
              <a:t> BCE tree </a:t>
            </a:r>
            <a:r>
              <a:rPr lang="en-US" b="1" dirty="0">
                <a:solidFill>
                  <a:srgbClr val="FF0000"/>
                </a:solidFill>
                <a:latin typeface="STIXTwoText-Bold"/>
              </a:rPr>
              <a:t>r</a:t>
            </a:r>
            <a:r>
              <a:rPr lang="en-US" sz="1800" b="1" i="0" u="none" strike="noStrike" baseline="0" dirty="0">
                <a:solidFill>
                  <a:srgbClr val="FF0000"/>
                </a:solidFill>
                <a:latin typeface="STIXTwoText-Bold"/>
              </a:rPr>
              <a:t>ings, a possible extreme SEP event (Miyake+ 2021)</a:t>
            </a:r>
            <a:endParaRPr lang="en-US" sz="2000" b="0" i="0" u="none" strike="noStrike" baseline="0" dirty="0">
              <a:solidFill>
                <a:srgbClr val="FF0000"/>
              </a:solidFill>
            </a:endParaRPr>
          </a:p>
        </p:txBody>
      </p:sp>
      <p:pic>
        <p:nvPicPr>
          <p:cNvPr id="3" name="Audio 2">
            <a:hlinkClick r:id="" action="ppaction://media"/>
            <a:extLst>
              <a:ext uri="{FF2B5EF4-FFF2-40B4-BE49-F238E27FC236}">
                <a16:creationId xmlns:a16="http://schemas.microsoft.com/office/drawing/2014/main" id="{D89991E3-909B-4E28-80F4-6136BD4378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pic>
        <p:nvPicPr>
          <p:cNvPr id="9" name="Picture 8">
            <a:extLst>
              <a:ext uri="{FF2B5EF4-FFF2-40B4-BE49-F238E27FC236}">
                <a16:creationId xmlns:a16="http://schemas.microsoft.com/office/drawing/2014/main" id="{A4A9A142-71AC-5DDF-9C44-DB1A77675968}"/>
              </a:ext>
            </a:extLst>
          </p:cNvPr>
          <p:cNvPicPr>
            <a:picLocks noChangeAspect="1"/>
          </p:cNvPicPr>
          <p:nvPr/>
        </p:nvPicPr>
        <p:blipFill>
          <a:blip r:embed="rId5"/>
          <a:stretch>
            <a:fillRect/>
          </a:stretch>
        </p:blipFill>
        <p:spPr>
          <a:xfrm>
            <a:off x="7823947" y="1631507"/>
            <a:ext cx="4215653" cy="4667693"/>
          </a:xfrm>
          <a:prstGeom prst="rect">
            <a:avLst/>
          </a:prstGeom>
        </p:spPr>
      </p:pic>
      <p:pic>
        <p:nvPicPr>
          <p:cNvPr id="6" name="Picture 5">
            <a:extLst>
              <a:ext uri="{FF2B5EF4-FFF2-40B4-BE49-F238E27FC236}">
                <a16:creationId xmlns:a16="http://schemas.microsoft.com/office/drawing/2014/main" id="{052C0930-F81A-91C3-9A22-D32246935005}"/>
              </a:ext>
            </a:extLst>
          </p:cNvPr>
          <p:cNvPicPr>
            <a:picLocks noChangeAspect="1"/>
          </p:cNvPicPr>
          <p:nvPr/>
        </p:nvPicPr>
        <p:blipFill>
          <a:blip r:embed="rId6"/>
          <a:stretch>
            <a:fillRect/>
          </a:stretch>
        </p:blipFill>
        <p:spPr>
          <a:xfrm>
            <a:off x="2679189" y="4469905"/>
            <a:ext cx="3944896" cy="2284095"/>
          </a:xfrm>
          <a:prstGeom prst="rect">
            <a:avLst/>
          </a:prstGeom>
        </p:spPr>
      </p:pic>
      <p:sp>
        <p:nvSpPr>
          <p:cNvPr id="7" name="Slide Number Placeholder 6">
            <a:extLst>
              <a:ext uri="{FF2B5EF4-FFF2-40B4-BE49-F238E27FC236}">
                <a16:creationId xmlns:a16="http://schemas.microsoft.com/office/drawing/2014/main" id="{3526A1A4-723B-7E0A-863B-7891E651D960}"/>
              </a:ext>
            </a:extLst>
          </p:cNvPr>
          <p:cNvSpPr>
            <a:spLocks noGrp="1"/>
          </p:cNvSpPr>
          <p:nvPr>
            <p:ph type="sldNum" sz="quarter" idx="12"/>
          </p:nvPr>
        </p:nvSpPr>
        <p:spPr/>
        <p:txBody>
          <a:bodyPr/>
          <a:lstStyle/>
          <a:p>
            <a:fld id="{F3FBA121-8EF8-4107-B595-DD28933C7F97}" type="slidenum">
              <a:rPr lang="en-US" smtClean="0"/>
              <a:t>40</a:t>
            </a:fld>
            <a:endParaRPr lang="en-US"/>
          </a:p>
        </p:txBody>
      </p:sp>
    </p:spTree>
    <p:extLst>
      <p:ext uri="{BB962C8B-B14F-4D97-AF65-F5344CB8AC3E}">
        <p14:creationId xmlns:p14="http://schemas.microsoft.com/office/powerpoint/2010/main" val="644008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7B2E-7AA3-4B2A-810C-C4AA250CEAE8}"/>
              </a:ext>
            </a:extLst>
          </p:cNvPr>
          <p:cNvSpPr>
            <a:spLocks noGrp="1"/>
          </p:cNvSpPr>
          <p:nvPr>
            <p:ph type="title"/>
          </p:nvPr>
        </p:nvSpPr>
        <p:spPr>
          <a:xfrm>
            <a:off x="838200" y="39408"/>
            <a:ext cx="10515600" cy="1325563"/>
          </a:xfrm>
        </p:spPr>
        <p:txBody>
          <a:bodyPr>
            <a:normAutofit fontScale="90000"/>
          </a:bodyPr>
          <a:lstStyle/>
          <a:p>
            <a:pPr algn="ctr"/>
            <a:r>
              <a:rPr lang="en-US" dirty="0"/>
              <a:t>Integral Fluence Spectrum Comparison</a:t>
            </a:r>
          </a:p>
        </p:txBody>
      </p:sp>
      <p:pic>
        <p:nvPicPr>
          <p:cNvPr id="5" name="Content Placeholder 4">
            <a:extLst>
              <a:ext uri="{FF2B5EF4-FFF2-40B4-BE49-F238E27FC236}">
                <a16:creationId xmlns:a16="http://schemas.microsoft.com/office/drawing/2014/main" id="{B4DA4A13-2971-428C-A997-31CBE55BCB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2807" y="1436090"/>
            <a:ext cx="5462461" cy="4852949"/>
          </a:xfrm>
        </p:spPr>
      </p:pic>
      <p:sp>
        <p:nvSpPr>
          <p:cNvPr id="3" name="TextBox 2">
            <a:extLst>
              <a:ext uri="{FF2B5EF4-FFF2-40B4-BE49-F238E27FC236}">
                <a16:creationId xmlns:a16="http://schemas.microsoft.com/office/drawing/2014/main" id="{22A4C139-3257-4DC1-A914-E5BD9F24306F}"/>
              </a:ext>
            </a:extLst>
          </p:cNvPr>
          <p:cNvSpPr txBox="1"/>
          <p:nvPr/>
        </p:nvSpPr>
        <p:spPr>
          <a:xfrm>
            <a:off x="5396885" y="1605010"/>
            <a:ext cx="6492240" cy="47551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solidFill>
                  <a:schemeClr val="bg1">
                    <a:lumMod val="95000"/>
                    <a:lumOff val="5000"/>
                  </a:schemeClr>
                </a:solidFill>
              </a:rPr>
              <a:t>The 100-year and 1000-year data points derived using Weibull, Ellison-</a:t>
            </a:r>
            <a:r>
              <a:rPr lang="en-US" sz="2400" dirty="0" err="1">
                <a:solidFill>
                  <a:schemeClr val="bg1">
                    <a:lumMod val="95000"/>
                    <a:lumOff val="5000"/>
                  </a:schemeClr>
                </a:solidFill>
              </a:rPr>
              <a:t>Ramaty</a:t>
            </a:r>
            <a:r>
              <a:rPr lang="en-US" sz="2400" dirty="0">
                <a:solidFill>
                  <a:schemeClr val="bg1">
                    <a:lumMod val="95000"/>
                    <a:lumOff val="5000"/>
                  </a:schemeClr>
                </a:solidFill>
              </a:rPr>
              <a:t> (Ellison &amp; </a:t>
            </a:r>
            <a:r>
              <a:rPr lang="en-US" sz="2400" dirty="0" err="1">
                <a:solidFill>
                  <a:schemeClr val="bg1">
                    <a:lumMod val="95000"/>
                    <a:lumOff val="5000"/>
                  </a:schemeClr>
                </a:solidFill>
              </a:rPr>
              <a:t>Ramaty</a:t>
            </a:r>
            <a:r>
              <a:rPr lang="en-US" sz="2400" dirty="0">
                <a:solidFill>
                  <a:schemeClr val="bg1">
                    <a:lumMod val="95000"/>
                    <a:lumOff val="5000"/>
                  </a:schemeClr>
                </a:solidFill>
              </a:rPr>
              <a:t> 1985), and Band (Band+ 1993) functions.</a:t>
            </a:r>
          </a:p>
          <a:p>
            <a:pPr marL="285750" indent="-285750">
              <a:spcAft>
                <a:spcPts val="600"/>
              </a:spcAft>
              <a:buFont typeface="Arial" panose="020B0604020202020204" pitchFamily="34" charset="0"/>
              <a:buChar char="•"/>
            </a:pPr>
            <a:r>
              <a:rPr lang="en-US" sz="2400" dirty="0">
                <a:solidFill>
                  <a:schemeClr val="bg1">
                    <a:lumMod val="95000"/>
                    <a:lumOff val="5000"/>
                  </a:schemeClr>
                </a:solidFill>
              </a:rPr>
              <a:t>The  774/5 CE and 993/4 CE spectra and the February 23, 1956, (SEP56) and August 4, 1972 (SEP72) spectra (</a:t>
            </a:r>
            <a:r>
              <a:rPr lang="en-US" sz="2400" dirty="0" err="1">
                <a:solidFill>
                  <a:schemeClr val="bg1">
                    <a:lumMod val="95000"/>
                    <a:lumOff val="5000"/>
                  </a:schemeClr>
                </a:solidFill>
              </a:rPr>
              <a:t>Mekhaldi</a:t>
            </a:r>
            <a:r>
              <a:rPr lang="en-US" sz="2400" dirty="0">
                <a:solidFill>
                  <a:schemeClr val="bg1">
                    <a:lumMod val="95000"/>
                    <a:lumOff val="5000"/>
                  </a:schemeClr>
                </a:solidFill>
              </a:rPr>
              <a:t>+ 2015). </a:t>
            </a:r>
          </a:p>
          <a:p>
            <a:pPr marL="285750" indent="-285750">
              <a:spcAft>
                <a:spcPts val="600"/>
              </a:spcAft>
              <a:buFont typeface="Arial" panose="020B0604020202020204" pitchFamily="34" charset="0"/>
              <a:buChar char="•"/>
            </a:pPr>
            <a:r>
              <a:rPr lang="en-US" sz="2400" dirty="0">
                <a:solidFill>
                  <a:schemeClr val="bg1">
                    <a:lumMod val="95000"/>
                    <a:lumOff val="5000"/>
                  </a:schemeClr>
                </a:solidFill>
              </a:rPr>
              <a:t>The spectra of the 2012 July 23 backside eruption from Gopalswamy+ (2016) .Very fast  CME (Sun-to-1 au shock transit time 18.5 </a:t>
            </a:r>
            <a:r>
              <a:rPr lang="en-US" sz="2400" dirty="0" err="1">
                <a:solidFill>
                  <a:schemeClr val="bg1">
                    <a:lumMod val="95000"/>
                    <a:lumOff val="5000"/>
                  </a:schemeClr>
                </a:solidFill>
              </a:rPr>
              <a:t>hr</a:t>
            </a:r>
            <a:r>
              <a:rPr lang="en-US" sz="2400" dirty="0">
                <a:solidFill>
                  <a:schemeClr val="bg1">
                    <a:lumMod val="95000"/>
                    <a:lumOff val="5000"/>
                  </a:schemeClr>
                </a:solidFill>
              </a:rPr>
              <a:t>, estimated &gt;10 MeV flux peak ∼5000 pfu at STEREO-A).</a:t>
            </a:r>
          </a:p>
          <a:p>
            <a:pPr>
              <a:spcAft>
                <a:spcPts val="600"/>
              </a:spcAft>
            </a:pPr>
            <a:endParaRPr lang="en-US" sz="2400" dirty="0">
              <a:solidFill>
                <a:schemeClr val="bg1">
                  <a:lumMod val="95000"/>
                  <a:lumOff val="5000"/>
                </a:schemeClr>
              </a:solidFill>
            </a:endParaRPr>
          </a:p>
        </p:txBody>
      </p:sp>
      <p:sp>
        <p:nvSpPr>
          <p:cNvPr id="6" name="Slide Number Placeholder 5">
            <a:extLst>
              <a:ext uri="{FF2B5EF4-FFF2-40B4-BE49-F238E27FC236}">
                <a16:creationId xmlns:a16="http://schemas.microsoft.com/office/drawing/2014/main" id="{9426DFBD-D0BD-26CB-72E8-645AB906141F}"/>
              </a:ext>
            </a:extLst>
          </p:cNvPr>
          <p:cNvSpPr>
            <a:spLocks noGrp="1"/>
          </p:cNvSpPr>
          <p:nvPr>
            <p:ph type="sldNum" sz="quarter" idx="12"/>
          </p:nvPr>
        </p:nvSpPr>
        <p:spPr/>
        <p:txBody>
          <a:bodyPr/>
          <a:lstStyle/>
          <a:p>
            <a:fld id="{F3FBA121-8EF8-4107-B595-DD28933C7F97}" type="slidenum">
              <a:rPr lang="en-US" smtClean="0"/>
              <a:t>41</a:t>
            </a:fld>
            <a:endParaRPr lang="en-US"/>
          </a:p>
        </p:txBody>
      </p:sp>
    </p:spTree>
    <p:extLst>
      <p:ext uri="{BB962C8B-B14F-4D97-AF65-F5344CB8AC3E}">
        <p14:creationId xmlns:p14="http://schemas.microsoft.com/office/powerpoint/2010/main" val="1535738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F1E-C034-437A-8BDF-B95790FF0D7A}"/>
              </a:ext>
            </a:extLst>
          </p:cNvPr>
          <p:cNvSpPr>
            <a:spLocks noGrp="1"/>
          </p:cNvSpPr>
          <p:nvPr>
            <p:ph type="title"/>
          </p:nvPr>
        </p:nvSpPr>
        <p:spPr>
          <a:xfrm>
            <a:off x="838200" y="9525"/>
            <a:ext cx="10515600" cy="1325563"/>
          </a:xfrm>
        </p:spPr>
        <p:txBody>
          <a:bodyPr/>
          <a:lstStyle/>
          <a:p>
            <a:pPr algn="ctr"/>
            <a:r>
              <a:rPr lang="en-US" dirty="0">
                <a:solidFill>
                  <a:schemeClr val="bg1">
                    <a:lumMod val="75000"/>
                    <a:lumOff val="25000"/>
                  </a:schemeClr>
                </a:solidFill>
              </a:rPr>
              <a:t>References</a:t>
            </a:r>
          </a:p>
        </p:txBody>
      </p:sp>
      <p:pic>
        <p:nvPicPr>
          <p:cNvPr id="3" name="Audio 2">
            <a:hlinkClick r:id="" action="ppaction://media"/>
            <a:extLst>
              <a:ext uri="{FF2B5EF4-FFF2-40B4-BE49-F238E27FC236}">
                <a16:creationId xmlns:a16="http://schemas.microsoft.com/office/drawing/2014/main" id="{017021D1-E581-49F5-91A2-E94D464D3E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
        <p:nvSpPr>
          <p:cNvPr id="4" name="TextBox 3">
            <a:extLst>
              <a:ext uri="{FF2B5EF4-FFF2-40B4-BE49-F238E27FC236}">
                <a16:creationId xmlns:a16="http://schemas.microsoft.com/office/drawing/2014/main" id="{C6D353B8-D60D-318B-8907-88F558E5E3DA}"/>
              </a:ext>
            </a:extLst>
          </p:cNvPr>
          <p:cNvSpPr txBox="1"/>
          <p:nvPr/>
        </p:nvSpPr>
        <p:spPr>
          <a:xfrm>
            <a:off x="715010" y="1623060"/>
            <a:ext cx="10638790" cy="4555093"/>
          </a:xfrm>
          <a:prstGeom prst="rect">
            <a:avLst/>
          </a:prstGeom>
          <a:noFill/>
        </p:spPr>
        <p:txBody>
          <a:bodyPr wrap="square" rtlCol="0">
            <a:spAutoFit/>
          </a:bodyPr>
          <a:lstStyle/>
          <a:p>
            <a:pPr algn="l">
              <a:spcAft>
                <a:spcPts val="1200"/>
              </a:spcAft>
            </a:pPr>
            <a:r>
              <a:rPr lang="en-US" sz="2400" b="1" dirty="0">
                <a:solidFill>
                  <a:schemeClr val="bg1"/>
                </a:solidFill>
              </a:rPr>
              <a:t>Recent review papers:</a:t>
            </a:r>
            <a:endParaRPr lang="en-US" sz="2400" dirty="0">
              <a:solidFill>
                <a:schemeClr val="bg1"/>
              </a:solidFill>
            </a:endParaRPr>
          </a:p>
          <a:p>
            <a:pPr algn="l">
              <a:spcAft>
                <a:spcPts val="1200"/>
              </a:spcAft>
            </a:pPr>
            <a:r>
              <a:rPr lang="en-US" sz="2400" dirty="0">
                <a:solidFill>
                  <a:schemeClr val="bg1"/>
                </a:solidFill>
              </a:rPr>
              <a:t>Desai, M., </a:t>
            </a:r>
            <a:r>
              <a:rPr lang="en-US" sz="2400" dirty="0" err="1">
                <a:solidFill>
                  <a:schemeClr val="bg1"/>
                </a:solidFill>
              </a:rPr>
              <a:t>Giacalone</a:t>
            </a:r>
            <a:r>
              <a:rPr lang="en-US" sz="2400" dirty="0">
                <a:solidFill>
                  <a:schemeClr val="bg1"/>
                </a:solidFill>
              </a:rPr>
              <a:t>, J. (2016), </a:t>
            </a:r>
            <a:r>
              <a:rPr lang="en-US" sz="2400" i="1" dirty="0">
                <a:solidFill>
                  <a:schemeClr val="bg1"/>
                </a:solidFill>
              </a:rPr>
              <a:t>Large gradual solar energetic particle events</a:t>
            </a:r>
            <a:r>
              <a:rPr lang="en-US" sz="2400" dirty="0">
                <a:solidFill>
                  <a:schemeClr val="bg1"/>
                </a:solidFill>
              </a:rPr>
              <a:t>, </a:t>
            </a:r>
            <a:r>
              <a:rPr lang="en-US" sz="2400" b="0" i="0" u="none" strike="noStrike" baseline="0" dirty="0">
                <a:solidFill>
                  <a:srgbClr val="131413"/>
                </a:solidFill>
              </a:rPr>
              <a:t>Living Reviews in Solar Physics 13:3, DOI:10.1007/s41116-016-0002-5</a:t>
            </a:r>
            <a:r>
              <a:rPr lang="en-US" sz="2400" dirty="0">
                <a:solidFill>
                  <a:schemeClr val="bg1"/>
                </a:solidFill>
              </a:rPr>
              <a:t> </a:t>
            </a:r>
          </a:p>
          <a:p>
            <a:pPr algn="l">
              <a:spcAft>
                <a:spcPts val="1200"/>
              </a:spcAft>
            </a:pPr>
            <a:r>
              <a:rPr lang="en-US" sz="2400" dirty="0" err="1">
                <a:solidFill>
                  <a:schemeClr val="bg1"/>
                </a:solidFill>
              </a:rPr>
              <a:t>Cliver</a:t>
            </a:r>
            <a:r>
              <a:rPr lang="en-US" sz="2400" dirty="0">
                <a:solidFill>
                  <a:schemeClr val="bg1"/>
                </a:solidFill>
              </a:rPr>
              <a:t>, E. W, Schrijver, C. J., Shibata, K., </a:t>
            </a:r>
            <a:r>
              <a:rPr lang="en-US" sz="2400" dirty="0" err="1">
                <a:solidFill>
                  <a:schemeClr val="bg1"/>
                </a:solidFill>
              </a:rPr>
              <a:t>Usoskin</a:t>
            </a:r>
            <a:r>
              <a:rPr lang="en-US" sz="2400" dirty="0">
                <a:solidFill>
                  <a:schemeClr val="bg1"/>
                </a:solidFill>
              </a:rPr>
              <a:t>, I. G. (2022), </a:t>
            </a:r>
            <a:r>
              <a:rPr lang="en-US" sz="2400" i="1" dirty="0">
                <a:solidFill>
                  <a:schemeClr val="bg1"/>
                </a:solidFill>
              </a:rPr>
              <a:t>Extreme solar events</a:t>
            </a:r>
            <a:r>
              <a:rPr lang="en-US" sz="2400" dirty="0">
                <a:solidFill>
                  <a:schemeClr val="bg1"/>
                </a:solidFill>
              </a:rPr>
              <a:t>, Living Reviews in Solar Physics 19:2, DOI:10.1007/s41116-022-00033-8</a:t>
            </a:r>
          </a:p>
          <a:p>
            <a:pPr algn="l">
              <a:spcAft>
                <a:spcPts val="1200"/>
              </a:spcAft>
            </a:pPr>
            <a:r>
              <a:rPr lang="en-US" sz="2400" b="1" dirty="0">
                <a:solidFill>
                  <a:schemeClr val="bg1"/>
                </a:solidFill>
              </a:rPr>
              <a:t>Recent books:</a:t>
            </a:r>
            <a:endParaRPr lang="en-US" sz="2400" dirty="0">
              <a:solidFill>
                <a:schemeClr val="bg1"/>
              </a:solidFill>
            </a:endParaRPr>
          </a:p>
          <a:p>
            <a:pPr algn="l">
              <a:spcAft>
                <a:spcPts val="1200"/>
              </a:spcAft>
            </a:pPr>
            <a:r>
              <a:rPr lang="en-US" sz="2400" dirty="0" err="1">
                <a:solidFill>
                  <a:schemeClr val="bg1"/>
                </a:solidFill>
              </a:rPr>
              <a:t>Reames</a:t>
            </a:r>
            <a:r>
              <a:rPr lang="en-US" sz="2400" dirty="0">
                <a:solidFill>
                  <a:schemeClr val="bg1"/>
                </a:solidFill>
              </a:rPr>
              <a:t>, D. V. (2021), </a:t>
            </a:r>
            <a:r>
              <a:rPr lang="en-US" sz="2400" i="1" dirty="0">
                <a:solidFill>
                  <a:schemeClr val="bg1"/>
                </a:solidFill>
              </a:rPr>
              <a:t>Solar Energetic Particles, A Modern Primer on Understanding Sources, Acceleration and Propagation</a:t>
            </a:r>
            <a:r>
              <a:rPr lang="en-US" sz="2400" dirty="0">
                <a:solidFill>
                  <a:schemeClr val="bg1"/>
                </a:solidFill>
              </a:rPr>
              <a:t>, Lecture Notes in Physics 978, Springer</a:t>
            </a:r>
          </a:p>
          <a:p>
            <a:pPr algn="l">
              <a:spcAft>
                <a:spcPts val="1200"/>
              </a:spcAft>
            </a:pPr>
            <a:r>
              <a:rPr lang="en-US" sz="2400" dirty="0" err="1">
                <a:solidFill>
                  <a:schemeClr val="bg1"/>
                </a:solidFill>
              </a:rPr>
              <a:t>Simnett</a:t>
            </a:r>
            <a:r>
              <a:rPr lang="en-US" sz="2400" dirty="0">
                <a:solidFill>
                  <a:schemeClr val="bg1"/>
                </a:solidFill>
              </a:rPr>
              <a:t>, G. M. (2017</a:t>
            </a:r>
            <a:r>
              <a:rPr lang="en-US" sz="2400" i="1" dirty="0">
                <a:solidFill>
                  <a:schemeClr val="bg1"/>
                </a:solidFill>
              </a:rPr>
              <a:t>),  Energetic Particles in the Heliosphere</a:t>
            </a:r>
            <a:r>
              <a:rPr lang="en-US" sz="2400" dirty="0">
                <a:solidFill>
                  <a:schemeClr val="bg1"/>
                </a:solidFill>
              </a:rPr>
              <a:t>, Astrophysics and Space Science Library 438, Springer</a:t>
            </a:r>
          </a:p>
        </p:txBody>
      </p:sp>
      <p:sp>
        <p:nvSpPr>
          <p:cNvPr id="6" name="Slide Number Placeholder 5">
            <a:extLst>
              <a:ext uri="{FF2B5EF4-FFF2-40B4-BE49-F238E27FC236}">
                <a16:creationId xmlns:a16="http://schemas.microsoft.com/office/drawing/2014/main" id="{3947F543-79A9-7C8E-A208-1128182D48AF}"/>
              </a:ext>
            </a:extLst>
          </p:cNvPr>
          <p:cNvSpPr>
            <a:spLocks noGrp="1"/>
          </p:cNvSpPr>
          <p:nvPr>
            <p:ph type="sldNum" sz="quarter" idx="12"/>
          </p:nvPr>
        </p:nvSpPr>
        <p:spPr/>
        <p:txBody>
          <a:bodyPr/>
          <a:lstStyle/>
          <a:p>
            <a:fld id="{F3FBA121-8EF8-4107-B595-DD28933C7F97}" type="slidenum">
              <a:rPr lang="en-US" smtClean="0"/>
              <a:t>42</a:t>
            </a:fld>
            <a:endParaRPr lang="en-US"/>
          </a:p>
        </p:txBody>
      </p:sp>
    </p:spTree>
    <p:extLst>
      <p:ext uri="{BB962C8B-B14F-4D97-AF65-F5344CB8AC3E}">
        <p14:creationId xmlns:p14="http://schemas.microsoft.com/office/powerpoint/2010/main" val="2050298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F1E-C034-437A-8BDF-B95790FF0D7A}"/>
              </a:ext>
            </a:extLst>
          </p:cNvPr>
          <p:cNvSpPr>
            <a:spLocks noGrp="1"/>
          </p:cNvSpPr>
          <p:nvPr>
            <p:ph type="title"/>
          </p:nvPr>
        </p:nvSpPr>
        <p:spPr>
          <a:xfrm>
            <a:off x="838200" y="2226945"/>
            <a:ext cx="10515600" cy="1325563"/>
          </a:xfrm>
        </p:spPr>
        <p:txBody>
          <a:bodyPr/>
          <a:lstStyle/>
          <a:p>
            <a:pPr algn="ctr"/>
            <a:r>
              <a:rPr lang="en-US" dirty="0">
                <a:solidFill>
                  <a:schemeClr val="bg1">
                    <a:lumMod val="75000"/>
                    <a:lumOff val="25000"/>
                  </a:schemeClr>
                </a:solidFill>
              </a:rPr>
              <a:t>Thank You!</a:t>
            </a:r>
          </a:p>
        </p:txBody>
      </p:sp>
      <p:pic>
        <p:nvPicPr>
          <p:cNvPr id="3" name="Audio 2">
            <a:hlinkClick r:id="" action="ppaction://media"/>
            <a:extLst>
              <a:ext uri="{FF2B5EF4-FFF2-40B4-BE49-F238E27FC236}">
                <a16:creationId xmlns:a16="http://schemas.microsoft.com/office/drawing/2014/main" id="{017021D1-E581-49F5-91A2-E94D464D3E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
        <p:nvSpPr>
          <p:cNvPr id="5" name="Slide Number Placeholder 4">
            <a:extLst>
              <a:ext uri="{FF2B5EF4-FFF2-40B4-BE49-F238E27FC236}">
                <a16:creationId xmlns:a16="http://schemas.microsoft.com/office/drawing/2014/main" id="{CF925CCF-911E-FAAD-5752-63ADC9A03526}"/>
              </a:ext>
            </a:extLst>
          </p:cNvPr>
          <p:cNvSpPr>
            <a:spLocks noGrp="1"/>
          </p:cNvSpPr>
          <p:nvPr>
            <p:ph type="sldNum" sz="quarter" idx="12"/>
          </p:nvPr>
        </p:nvSpPr>
        <p:spPr/>
        <p:txBody>
          <a:bodyPr/>
          <a:lstStyle/>
          <a:p>
            <a:fld id="{F3FBA121-8EF8-4107-B595-DD28933C7F97}" type="slidenum">
              <a:rPr lang="en-US" smtClean="0"/>
              <a:t>43</a:t>
            </a:fld>
            <a:endParaRPr lang="en-US"/>
          </a:p>
        </p:txBody>
      </p:sp>
    </p:spTree>
    <p:extLst>
      <p:ext uri="{BB962C8B-B14F-4D97-AF65-F5344CB8AC3E}">
        <p14:creationId xmlns:p14="http://schemas.microsoft.com/office/powerpoint/2010/main" val="28485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281"/>
            <a:ext cx="10515600" cy="1325563"/>
          </a:xfrm>
        </p:spPr>
        <p:txBody>
          <a:bodyPr>
            <a:normAutofit/>
          </a:bodyPr>
          <a:lstStyle/>
          <a:p>
            <a:r>
              <a:rPr lang="en-US" dirty="0">
                <a:solidFill>
                  <a:schemeClr val="bg1"/>
                </a:solidFill>
              </a:rPr>
              <a:t>Neutron Monitors</a:t>
            </a:r>
          </a:p>
        </p:txBody>
      </p:sp>
      <p:sp>
        <p:nvSpPr>
          <p:cNvPr id="7" name="TextBox 6"/>
          <p:cNvSpPr txBox="1"/>
          <p:nvPr/>
        </p:nvSpPr>
        <p:spPr>
          <a:xfrm>
            <a:off x="285751" y="1268825"/>
            <a:ext cx="6438980" cy="5447645"/>
          </a:xfrm>
          <a:prstGeom prst="rect">
            <a:avLst/>
          </a:prstGeom>
          <a:noFill/>
        </p:spPr>
        <p:txBody>
          <a:bodyPr wrap="square" rtlCol="0">
            <a:spAutoFit/>
          </a:bodyPr>
          <a:lstStyle/>
          <a:p>
            <a:pPr>
              <a:spcAft>
                <a:spcPts val="1200"/>
              </a:spcAft>
            </a:pPr>
            <a:r>
              <a:rPr lang="en-US" b="1" dirty="0">
                <a:solidFill>
                  <a:schemeClr val="bg1"/>
                </a:solidFill>
              </a:rPr>
              <a:t>Invented by John Simpson (Simpson 1958; Simpson+ 1953) Improved design of the NM64-type NM (Hatton </a:t>
            </a:r>
            <a:r>
              <a:rPr lang="en-US" b="1">
                <a:solidFill>
                  <a:schemeClr val="bg1"/>
                </a:solidFill>
              </a:rPr>
              <a:t>&amp; Carmichael</a:t>
            </a:r>
            <a:r>
              <a:rPr lang="en-US" b="1" dirty="0">
                <a:solidFill>
                  <a:schemeClr val="bg1"/>
                </a:solidFill>
              </a:rPr>
              <a:t>, 1964) </a:t>
            </a:r>
          </a:p>
          <a:p>
            <a:pPr>
              <a:spcAft>
                <a:spcPts val="1200"/>
              </a:spcAft>
            </a:pPr>
            <a:r>
              <a:rPr lang="en-US" b="1" dirty="0">
                <a:solidFill>
                  <a:schemeClr val="bg1"/>
                </a:solidFill>
              </a:rPr>
              <a:t>Sensitive to particles penetrating the Earth's atmosphere with energies from about 0.5-20 GeV</a:t>
            </a:r>
            <a:endParaRPr lang="en-US" b="1" dirty="0">
              <a:solidFill>
                <a:srgbClr val="0000FF"/>
              </a:solidFill>
            </a:endParaRPr>
          </a:p>
          <a:p>
            <a:pPr>
              <a:spcAft>
                <a:spcPts val="1200"/>
              </a:spcAft>
            </a:pPr>
            <a:r>
              <a:rPr lang="en-US" b="1" dirty="0">
                <a:solidFill>
                  <a:schemeClr val="bg1"/>
                </a:solidFill>
              </a:rPr>
              <a:t>(1) Primary particle penetrates Earth’s magnetosphere:</a:t>
            </a:r>
          </a:p>
          <a:p>
            <a:pPr marL="285750" indent="-285750">
              <a:spcAft>
                <a:spcPts val="600"/>
              </a:spcAft>
              <a:buFont typeface="Arial" panose="020B0604020202020204" pitchFamily="34" charset="0"/>
              <a:buChar char="•"/>
            </a:pPr>
            <a:r>
              <a:rPr lang="en-US" b="1" dirty="0">
                <a:solidFill>
                  <a:schemeClr val="bg1"/>
                </a:solidFill>
              </a:rPr>
              <a:t>Low-energy cutoff (Rigidity R=p/q  [V], momentum/charge)</a:t>
            </a:r>
          </a:p>
          <a:p>
            <a:pPr marL="285750" indent="-285750">
              <a:spcAft>
                <a:spcPts val="600"/>
              </a:spcAft>
              <a:buFont typeface="Arial" panose="020B0604020202020204" pitchFamily="34" charset="0"/>
              <a:buChar char="•"/>
            </a:pPr>
            <a:r>
              <a:rPr lang="en-US" b="1" dirty="0">
                <a:solidFill>
                  <a:schemeClr val="bg1"/>
                </a:solidFill>
              </a:rPr>
              <a:t>Asymptotic arrival directions of the particles</a:t>
            </a:r>
          </a:p>
          <a:p>
            <a:pPr>
              <a:spcAft>
                <a:spcPts val="1200"/>
              </a:spcAft>
            </a:pPr>
            <a:r>
              <a:rPr lang="en-US" b="1" dirty="0">
                <a:solidFill>
                  <a:schemeClr val="bg1"/>
                </a:solidFill>
              </a:rPr>
              <a:t>(2) Primary particle interacts in the thick atmosphere:</a:t>
            </a:r>
          </a:p>
          <a:p>
            <a:pPr marL="285750" indent="-285750">
              <a:spcAft>
                <a:spcPts val="1200"/>
              </a:spcAft>
              <a:buFont typeface="Arial" panose="020B0604020202020204" pitchFamily="34" charset="0"/>
              <a:buChar char="•"/>
            </a:pPr>
            <a:r>
              <a:rPr lang="en-US" b="1" dirty="0">
                <a:solidFill>
                  <a:schemeClr val="bg1"/>
                </a:solidFill>
              </a:rPr>
              <a:t>Produce atmospheric nucleonic-muon-electromagnetic cascade</a:t>
            </a:r>
          </a:p>
          <a:p>
            <a:pPr>
              <a:spcAft>
                <a:spcPts val="1200"/>
              </a:spcAft>
            </a:pPr>
            <a:r>
              <a:rPr lang="en-US" b="1" dirty="0">
                <a:solidFill>
                  <a:schemeClr val="bg1"/>
                </a:solidFill>
              </a:rPr>
              <a:t>(3) The incident secondary particle flux produces low-energy neutrons in the lead. These MeV-neutrons are slowed down to thermal energies by the moderator. Neutrons (NM64 ~6% ) are finally detected by the proportional counter tubes. NM cannot directly measure the energy of the primary particle.</a:t>
            </a:r>
          </a:p>
        </p:txBody>
      </p:sp>
      <p:pic>
        <p:nvPicPr>
          <p:cNvPr id="14" name="Picture 13">
            <a:extLst>
              <a:ext uri="{FF2B5EF4-FFF2-40B4-BE49-F238E27FC236}">
                <a16:creationId xmlns:a16="http://schemas.microsoft.com/office/drawing/2014/main" id="{91DDAD5B-6C7F-4486-8792-888A2EE53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7160" y="4849129"/>
            <a:ext cx="3670919" cy="1915870"/>
          </a:xfrm>
          <a:prstGeom prst="rect">
            <a:avLst/>
          </a:prstGeom>
        </p:spPr>
      </p:pic>
      <p:sp>
        <p:nvSpPr>
          <p:cNvPr id="6" name="Slide Number Placeholder 5">
            <a:extLst>
              <a:ext uri="{FF2B5EF4-FFF2-40B4-BE49-F238E27FC236}">
                <a16:creationId xmlns:a16="http://schemas.microsoft.com/office/drawing/2014/main" id="{AC621434-87CD-6867-FCC0-DCFC6BDADDDC}"/>
              </a:ext>
            </a:extLst>
          </p:cNvPr>
          <p:cNvSpPr>
            <a:spLocks noGrp="1"/>
          </p:cNvSpPr>
          <p:nvPr>
            <p:ph type="sldNum" sz="quarter" idx="12"/>
          </p:nvPr>
        </p:nvSpPr>
        <p:spPr/>
        <p:txBody>
          <a:bodyPr/>
          <a:lstStyle/>
          <a:p>
            <a:fld id="{F3FBA121-8EF8-4107-B595-DD28933C7F97}" type="slidenum">
              <a:rPr lang="en-US" smtClean="0"/>
              <a:t>5</a:t>
            </a:fld>
            <a:endParaRPr lang="en-US"/>
          </a:p>
        </p:txBody>
      </p:sp>
      <p:pic>
        <p:nvPicPr>
          <p:cNvPr id="8" name="Picture 7" descr="Diagram&#10;&#10;Description automatically generated">
            <a:extLst>
              <a:ext uri="{FF2B5EF4-FFF2-40B4-BE49-F238E27FC236}">
                <a16:creationId xmlns:a16="http://schemas.microsoft.com/office/drawing/2014/main" id="{767A44C1-8AF1-546C-14E1-C8614642F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241" y="273685"/>
            <a:ext cx="2446158" cy="2085871"/>
          </a:xfrm>
          <a:prstGeom prst="rect">
            <a:avLst/>
          </a:prstGeom>
        </p:spPr>
      </p:pic>
      <p:pic>
        <p:nvPicPr>
          <p:cNvPr id="16" name="Picture 15" descr="Diagram&#10;&#10;Description automatically generated">
            <a:extLst>
              <a:ext uri="{FF2B5EF4-FFF2-40B4-BE49-F238E27FC236}">
                <a16:creationId xmlns:a16="http://schemas.microsoft.com/office/drawing/2014/main" id="{3CD207FC-913E-083E-DD08-05CF79DCE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6585" y="279376"/>
            <a:ext cx="2195830" cy="2080179"/>
          </a:xfrm>
          <a:prstGeom prst="rect">
            <a:avLst/>
          </a:prstGeom>
        </p:spPr>
      </p:pic>
      <p:sp>
        <p:nvSpPr>
          <p:cNvPr id="11" name="TextBox 10">
            <a:extLst>
              <a:ext uri="{FF2B5EF4-FFF2-40B4-BE49-F238E27FC236}">
                <a16:creationId xmlns:a16="http://schemas.microsoft.com/office/drawing/2014/main" id="{6F34AA4E-282E-BC5C-09BF-D02414359974}"/>
              </a:ext>
            </a:extLst>
          </p:cNvPr>
          <p:cNvSpPr txBox="1"/>
          <p:nvPr/>
        </p:nvSpPr>
        <p:spPr>
          <a:xfrm>
            <a:off x="7611664" y="172065"/>
            <a:ext cx="3670919" cy="369332"/>
          </a:xfrm>
          <a:prstGeom prst="rect">
            <a:avLst/>
          </a:prstGeom>
          <a:noFill/>
        </p:spPr>
        <p:txBody>
          <a:bodyPr wrap="square" rtlCol="0">
            <a:spAutoFit/>
          </a:bodyPr>
          <a:lstStyle/>
          <a:p>
            <a:r>
              <a:rPr lang="en-US" b="1" dirty="0">
                <a:solidFill>
                  <a:srgbClr val="0000FF"/>
                </a:solidFill>
                <a:hlinkClick r:id="rId6"/>
              </a:rPr>
              <a:t>Courtesy of https://www.nmdb.eu</a:t>
            </a:r>
            <a:endParaRPr lang="en-US" b="1" dirty="0">
              <a:solidFill>
                <a:srgbClr val="0000FF"/>
              </a:solidFill>
            </a:endParaRPr>
          </a:p>
        </p:txBody>
      </p:sp>
      <p:pic>
        <p:nvPicPr>
          <p:cNvPr id="18" name="Picture 17" descr="Diagram&#10;&#10;Description automatically generated">
            <a:extLst>
              <a:ext uri="{FF2B5EF4-FFF2-40B4-BE49-F238E27FC236}">
                <a16:creationId xmlns:a16="http://schemas.microsoft.com/office/drawing/2014/main" id="{BE05448C-EC3D-22A0-D2D7-B09F69C8EB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0600" y="2364862"/>
            <a:ext cx="3052396" cy="2473420"/>
          </a:xfrm>
          <a:prstGeom prst="rect">
            <a:avLst/>
          </a:prstGeom>
        </p:spPr>
      </p:pic>
      <p:sp>
        <p:nvSpPr>
          <p:cNvPr id="19" name="TextBox 18">
            <a:extLst>
              <a:ext uri="{FF2B5EF4-FFF2-40B4-BE49-F238E27FC236}">
                <a16:creationId xmlns:a16="http://schemas.microsoft.com/office/drawing/2014/main" id="{40ECFA67-F36B-B4EB-0B91-37953C666DE3}"/>
              </a:ext>
            </a:extLst>
          </p:cNvPr>
          <p:cNvSpPr txBox="1"/>
          <p:nvPr/>
        </p:nvSpPr>
        <p:spPr>
          <a:xfrm>
            <a:off x="10204272" y="2364862"/>
            <a:ext cx="1582671" cy="369332"/>
          </a:xfrm>
          <a:prstGeom prst="rect">
            <a:avLst/>
          </a:prstGeom>
          <a:noFill/>
        </p:spPr>
        <p:txBody>
          <a:bodyPr wrap="square" rtlCol="0">
            <a:spAutoFit/>
          </a:bodyPr>
          <a:lstStyle/>
          <a:p>
            <a:r>
              <a:rPr lang="en-US" dirty="0" err="1">
                <a:solidFill>
                  <a:schemeClr val="bg1"/>
                </a:solidFill>
              </a:rPr>
              <a:t>Haungs</a:t>
            </a:r>
            <a:r>
              <a:rPr lang="en-US" dirty="0">
                <a:solidFill>
                  <a:schemeClr val="bg1"/>
                </a:solidFill>
              </a:rPr>
              <a:t>+ 2003</a:t>
            </a:r>
          </a:p>
        </p:txBody>
      </p:sp>
    </p:spTree>
    <p:extLst>
      <p:ext uri="{BB962C8B-B14F-4D97-AF65-F5344CB8AC3E}">
        <p14:creationId xmlns:p14="http://schemas.microsoft.com/office/powerpoint/2010/main" val="3311277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475F-7CA2-4C8E-ABA9-C004CF5103F4}"/>
              </a:ext>
            </a:extLst>
          </p:cNvPr>
          <p:cNvSpPr>
            <a:spLocks noGrp="1"/>
          </p:cNvSpPr>
          <p:nvPr>
            <p:ph type="title"/>
          </p:nvPr>
        </p:nvSpPr>
        <p:spPr>
          <a:xfrm>
            <a:off x="489098" y="119064"/>
            <a:ext cx="11015330" cy="795337"/>
          </a:xfrm>
        </p:spPr>
        <p:txBody>
          <a:bodyPr rtlCol="0">
            <a:normAutofit fontScale="90000"/>
          </a:bodyPr>
          <a:lstStyle/>
          <a:p>
            <a:pPr>
              <a:defRPr/>
            </a:pPr>
            <a:r>
              <a:rPr lang="en-US" dirty="0">
                <a:solidFill>
                  <a:schemeClr val="bg1"/>
                </a:solidFill>
              </a:rPr>
              <a:t>Semiconductor Detectors, Scintillators </a:t>
            </a:r>
          </a:p>
        </p:txBody>
      </p:sp>
      <p:sp>
        <p:nvSpPr>
          <p:cNvPr id="5" name="Content Placeholder 4">
            <a:extLst>
              <a:ext uri="{FF2B5EF4-FFF2-40B4-BE49-F238E27FC236}">
                <a16:creationId xmlns:a16="http://schemas.microsoft.com/office/drawing/2014/main" id="{444A7AFB-C17B-4B37-BC5B-13537338F851}"/>
              </a:ext>
            </a:extLst>
          </p:cNvPr>
          <p:cNvSpPr>
            <a:spLocks noGrp="1"/>
          </p:cNvSpPr>
          <p:nvPr>
            <p:ph sz="half" idx="1"/>
          </p:nvPr>
        </p:nvSpPr>
        <p:spPr>
          <a:xfrm>
            <a:off x="117268" y="1184457"/>
            <a:ext cx="6570921" cy="5269505"/>
          </a:xfrm>
        </p:spPr>
        <p:txBody>
          <a:bodyPr>
            <a:normAutofit fontScale="77500" lnSpcReduction="20000"/>
          </a:bodyPr>
          <a:lstStyle/>
          <a:p>
            <a:pPr marL="0" indent="0">
              <a:buNone/>
            </a:pPr>
            <a:r>
              <a:rPr lang="en-US" dirty="0">
                <a:solidFill>
                  <a:srgbClr val="FF0000"/>
                </a:solidFill>
              </a:rPr>
              <a:t>Solid-state detectors:</a:t>
            </a:r>
          </a:p>
          <a:p>
            <a:pPr marL="0" indent="0">
              <a:buNone/>
            </a:pPr>
            <a:r>
              <a:rPr lang="en-US" dirty="0">
                <a:solidFill>
                  <a:schemeClr val="bg1"/>
                </a:solidFill>
              </a:rPr>
              <a:t>Penetrating particle produces electrons (ionization) along its path in the detector layer. Number of electrons proportional to deposited energy.</a:t>
            </a:r>
          </a:p>
          <a:p>
            <a:pPr marL="0" indent="0">
              <a:buNone/>
            </a:pPr>
            <a:r>
              <a:rPr lang="en-US" dirty="0">
                <a:solidFill>
                  <a:schemeClr val="bg1"/>
                </a:solidFill>
              </a:rPr>
              <a:t>Silicon or germanium</a:t>
            </a:r>
          </a:p>
          <a:p>
            <a:pPr marL="0" indent="0">
              <a:buNone/>
            </a:pPr>
            <a:r>
              <a:rPr lang="en-US" dirty="0">
                <a:solidFill>
                  <a:schemeClr val="bg1"/>
                </a:solidFill>
              </a:rPr>
              <a:t>Applied electric field sweeps the cloud of electrons to be read by charge-sensitive pre-amplifier</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rgbClr val="FF0000"/>
                </a:solidFill>
              </a:rPr>
              <a:t>Luminescent materials:</a:t>
            </a:r>
          </a:p>
          <a:p>
            <a:pPr marL="0" indent="0">
              <a:buNone/>
            </a:pPr>
            <a:r>
              <a:rPr lang="en-US" dirty="0">
                <a:solidFill>
                  <a:schemeClr val="bg1"/>
                </a:solidFill>
              </a:rPr>
              <a:t>Absorb and re-emit particle energy in the form of (visible, UV) light (scintillate). Intensity proportional to deposited energy  (≈3%).</a:t>
            </a:r>
          </a:p>
          <a:p>
            <a:pPr marL="0" indent="0">
              <a:buNone/>
            </a:pPr>
            <a:r>
              <a:rPr lang="en-US" dirty="0">
                <a:solidFill>
                  <a:schemeClr val="bg1"/>
                </a:solidFill>
              </a:rPr>
              <a:t>Organic (crystalline, liquid, plastic); inorganic crystals, e.g., </a:t>
            </a:r>
            <a:r>
              <a:rPr lang="en-US" dirty="0" err="1">
                <a:solidFill>
                  <a:schemeClr val="bg1"/>
                </a:solidFill>
              </a:rPr>
              <a:t>NaI</a:t>
            </a:r>
            <a:r>
              <a:rPr lang="en-US" dirty="0">
                <a:solidFill>
                  <a:schemeClr val="bg1"/>
                </a:solidFill>
              </a:rPr>
              <a:t>(Tl), BGO, </a:t>
            </a:r>
            <a:r>
              <a:rPr lang="en-US" dirty="0" err="1">
                <a:solidFill>
                  <a:schemeClr val="bg1"/>
                </a:solidFill>
              </a:rPr>
              <a:t>CsI</a:t>
            </a:r>
            <a:r>
              <a:rPr lang="en-US" dirty="0">
                <a:solidFill>
                  <a:schemeClr val="bg1"/>
                </a:solidFill>
              </a:rPr>
              <a:t>(Tl); gases and glasses</a:t>
            </a:r>
          </a:p>
          <a:p>
            <a:pPr marL="0" indent="0">
              <a:buNone/>
            </a:pPr>
            <a:r>
              <a:rPr lang="en-US" dirty="0">
                <a:solidFill>
                  <a:schemeClr val="bg1"/>
                </a:solidFill>
              </a:rPr>
              <a:t>Light detected using photomultiplier tubes or photo-diodes</a:t>
            </a:r>
          </a:p>
        </p:txBody>
      </p:sp>
      <p:pic>
        <p:nvPicPr>
          <p:cNvPr id="8" name="Picture 7">
            <a:extLst>
              <a:ext uri="{FF2B5EF4-FFF2-40B4-BE49-F238E27FC236}">
                <a16:creationId xmlns:a16="http://schemas.microsoft.com/office/drawing/2014/main" id="{87649B84-A5CE-AFE0-A87D-942B7AC7B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533" y="2319767"/>
            <a:ext cx="2036135" cy="2058717"/>
          </a:xfrm>
          <a:prstGeom prst="rect">
            <a:avLst/>
          </a:prstGeom>
        </p:spPr>
      </p:pic>
      <p:pic>
        <p:nvPicPr>
          <p:cNvPr id="9" name="Picture 8">
            <a:extLst>
              <a:ext uri="{FF2B5EF4-FFF2-40B4-BE49-F238E27FC236}">
                <a16:creationId xmlns:a16="http://schemas.microsoft.com/office/drawing/2014/main" id="{C409B4B6-BD94-08ED-4B77-8298A1A3F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089" y="914401"/>
            <a:ext cx="4647579" cy="1626128"/>
          </a:xfrm>
          <a:prstGeom prst="rect">
            <a:avLst/>
          </a:prstGeom>
        </p:spPr>
      </p:pic>
      <p:sp>
        <p:nvSpPr>
          <p:cNvPr id="10" name="TextBox 9">
            <a:extLst>
              <a:ext uri="{FF2B5EF4-FFF2-40B4-BE49-F238E27FC236}">
                <a16:creationId xmlns:a16="http://schemas.microsoft.com/office/drawing/2014/main" id="{9F7BEBAD-51C3-70A4-DC45-C60FFBF71A60}"/>
              </a:ext>
            </a:extLst>
          </p:cNvPr>
          <p:cNvSpPr txBox="1"/>
          <p:nvPr/>
        </p:nvSpPr>
        <p:spPr>
          <a:xfrm>
            <a:off x="7993911" y="2719426"/>
            <a:ext cx="2209800" cy="369332"/>
          </a:xfrm>
          <a:prstGeom prst="rect">
            <a:avLst/>
          </a:prstGeom>
          <a:noFill/>
        </p:spPr>
        <p:txBody>
          <a:bodyPr wrap="square" rtlCol="0">
            <a:spAutoFit/>
          </a:bodyPr>
          <a:lstStyle/>
          <a:p>
            <a:r>
              <a:rPr lang="en-US" dirty="0" err="1">
                <a:solidFill>
                  <a:schemeClr val="bg1"/>
                </a:solidFill>
              </a:rPr>
              <a:t>Spieler</a:t>
            </a:r>
            <a:r>
              <a:rPr lang="en-US" dirty="0">
                <a:solidFill>
                  <a:schemeClr val="bg1"/>
                </a:solidFill>
              </a:rPr>
              <a:t> 2012</a:t>
            </a:r>
          </a:p>
        </p:txBody>
      </p:sp>
      <p:pic>
        <p:nvPicPr>
          <p:cNvPr id="4" name="Picture 3" descr="Diagram, schematic&#10;&#10;Description automatically generated">
            <a:extLst>
              <a:ext uri="{FF2B5EF4-FFF2-40B4-BE49-F238E27FC236}">
                <a16:creationId xmlns:a16="http://schemas.microsoft.com/office/drawing/2014/main" id="{624E4B5C-3086-7CA6-3B9E-DB7064CB4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089" y="4630628"/>
            <a:ext cx="5073911" cy="2108308"/>
          </a:xfrm>
          <a:prstGeom prst="rect">
            <a:avLst/>
          </a:prstGeom>
        </p:spPr>
      </p:pic>
      <p:sp>
        <p:nvSpPr>
          <p:cNvPr id="11" name="TextBox 10">
            <a:extLst>
              <a:ext uri="{FF2B5EF4-FFF2-40B4-BE49-F238E27FC236}">
                <a16:creationId xmlns:a16="http://schemas.microsoft.com/office/drawing/2014/main" id="{761E6948-494B-FB67-0F9C-837BC99385F6}"/>
              </a:ext>
            </a:extLst>
          </p:cNvPr>
          <p:cNvSpPr txBox="1"/>
          <p:nvPr/>
        </p:nvSpPr>
        <p:spPr>
          <a:xfrm>
            <a:off x="4348716" y="6369604"/>
            <a:ext cx="2769373" cy="369332"/>
          </a:xfrm>
          <a:prstGeom prst="rect">
            <a:avLst/>
          </a:prstGeom>
          <a:noFill/>
        </p:spPr>
        <p:txBody>
          <a:bodyPr wrap="square" rtlCol="0">
            <a:spAutoFit/>
          </a:bodyPr>
          <a:lstStyle/>
          <a:p>
            <a:r>
              <a:rPr lang="en-US" dirty="0" err="1">
                <a:solidFill>
                  <a:schemeClr val="bg1"/>
                </a:solidFill>
              </a:rPr>
              <a:t>Grupen</a:t>
            </a:r>
            <a:r>
              <a:rPr lang="en-US" dirty="0">
                <a:solidFill>
                  <a:schemeClr val="bg1"/>
                </a:solidFill>
              </a:rPr>
              <a:t> &amp; Schwartz 2008</a:t>
            </a:r>
          </a:p>
        </p:txBody>
      </p:sp>
      <p:sp>
        <p:nvSpPr>
          <p:cNvPr id="12" name="TextBox 11">
            <a:extLst>
              <a:ext uri="{FF2B5EF4-FFF2-40B4-BE49-F238E27FC236}">
                <a16:creationId xmlns:a16="http://schemas.microsoft.com/office/drawing/2014/main" id="{E2F22D7B-B122-50B4-7310-A951DD03DD62}"/>
              </a:ext>
            </a:extLst>
          </p:cNvPr>
          <p:cNvSpPr txBox="1"/>
          <p:nvPr/>
        </p:nvSpPr>
        <p:spPr>
          <a:xfrm>
            <a:off x="7427153" y="4590175"/>
            <a:ext cx="4647579" cy="372829"/>
          </a:xfrm>
          <a:prstGeom prst="rect">
            <a:avLst/>
          </a:prstGeom>
          <a:noFill/>
        </p:spPr>
        <p:txBody>
          <a:bodyPr wrap="square" rtlCol="0">
            <a:spAutoFit/>
          </a:bodyPr>
          <a:lstStyle/>
          <a:p>
            <a:r>
              <a:rPr lang="en-US" dirty="0">
                <a:solidFill>
                  <a:schemeClr val="bg1"/>
                </a:solidFill>
              </a:rPr>
              <a:t>           Pure                                              Doped</a:t>
            </a:r>
          </a:p>
        </p:txBody>
      </p:sp>
      <p:sp>
        <p:nvSpPr>
          <p:cNvPr id="6" name="Slide Number Placeholder 5">
            <a:extLst>
              <a:ext uri="{FF2B5EF4-FFF2-40B4-BE49-F238E27FC236}">
                <a16:creationId xmlns:a16="http://schemas.microsoft.com/office/drawing/2014/main" id="{5EA0F912-25DF-D3BE-8852-1867DBFE3BB2}"/>
              </a:ext>
            </a:extLst>
          </p:cNvPr>
          <p:cNvSpPr>
            <a:spLocks noGrp="1"/>
          </p:cNvSpPr>
          <p:nvPr>
            <p:ph type="sldNum" sz="quarter" idx="12"/>
          </p:nvPr>
        </p:nvSpPr>
        <p:spPr/>
        <p:txBody>
          <a:bodyPr/>
          <a:lstStyle/>
          <a:p>
            <a:fld id="{F3FBA121-8EF8-4107-B595-DD28933C7F97}" type="slidenum">
              <a:rPr lang="en-US" smtClean="0"/>
              <a:t>6</a:t>
            </a:fld>
            <a:endParaRPr lang="en-US"/>
          </a:p>
        </p:txBody>
      </p:sp>
    </p:spTree>
    <p:extLst>
      <p:ext uri="{BB962C8B-B14F-4D97-AF65-F5344CB8AC3E}">
        <p14:creationId xmlns:p14="http://schemas.microsoft.com/office/powerpoint/2010/main" val="3717481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772" y="0"/>
            <a:ext cx="10515600" cy="1325563"/>
          </a:xfrm>
        </p:spPr>
        <p:txBody>
          <a:bodyPr/>
          <a:lstStyle/>
          <a:p>
            <a:r>
              <a:rPr lang="en-US" dirty="0" err="1">
                <a:solidFill>
                  <a:schemeClr val="bg1"/>
                </a:solidFill>
              </a:rPr>
              <a:t>dE</a:t>
            </a:r>
            <a:r>
              <a:rPr lang="en-US" dirty="0">
                <a:solidFill>
                  <a:schemeClr val="bg1"/>
                </a:solidFill>
              </a:rPr>
              <a:t>/dx </a:t>
            </a:r>
            <a:r>
              <a:rPr lang="en-US" dirty="0" err="1">
                <a:solidFill>
                  <a:schemeClr val="bg1"/>
                </a:solidFill>
              </a:rPr>
              <a:t>vs</a:t>
            </a:r>
            <a:r>
              <a:rPr lang="en-US" dirty="0">
                <a:solidFill>
                  <a:schemeClr val="bg1"/>
                </a:solidFill>
              </a:rPr>
              <a:t> E Technique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54705" y="3429000"/>
            <a:ext cx="3360419" cy="3103305"/>
          </a:xfrm>
        </p:spPr>
      </p:pic>
      <p:grpSp>
        <p:nvGrpSpPr>
          <p:cNvPr id="7" name="Group 6"/>
          <p:cNvGrpSpPr/>
          <p:nvPr/>
        </p:nvGrpSpPr>
        <p:grpSpPr>
          <a:xfrm>
            <a:off x="9065497" y="662781"/>
            <a:ext cx="2213875" cy="2626472"/>
            <a:chOff x="6629400" y="1143000"/>
            <a:chExt cx="2213875" cy="262647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95400"/>
              <a:ext cx="2213875" cy="2474072"/>
            </a:xfrm>
            <a:prstGeom prst="rect">
              <a:avLst/>
            </a:prstGeom>
          </p:spPr>
        </p:pic>
        <p:cxnSp>
          <p:nvCxnSpPr>
            <p:cNvPr id="8" name="Straight Connector 7"/>
            <p:cNvCxnSpPr/>
            <p:nvPr/>
          </p:nvCxnSpPr>
          <p:spPr>
            <a:xfrm flipV="1">
              <a:off x="7620000" y="1143000"/>
              <a:ext cx="381000" cy="1981200"/>
            </a:xfrm>
            <a:prstGeom prst="line">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103749" y="1485901"/>
                <a:ext cx="5257800" cy="4800600"/>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f>
                        <m:fPr>
                          <m:type m:val="lin"/>
                          <m:ctrlPr>
                            <a:rPr lang="en-US" b="1" i="1" smtClean="0">
                              <a:solidFill>
                                <a:schemeClr val="bg1"/>
                              </a:solidFill>
                              <a:latin typeface="Cambria Math" panose="02040503050406030204" pitchFamily="18" charset="0"/>
                              <a:ea typeface="Arial Unicode MS"/>
                              <a:cs typeface="Arial Unicode MS"/>
                            </a:rPr>
                          </m:ctrlPr>
                        </m:fPr>
                        <m:num>
                          <m:r>
                            <a:rPr lang="en-US" b="1" i="1" smtClean="0">
                              <a:solidFill>
                                <a:schemeClr val="bg1"/>
                              </a:solidFill>
                              <a:latin typeface="Cambria Math"/>
                              <a:ea typeface="Arial Unicode MS"/>
                              <a:cs typeface="Arial Unicode MS"/>
                            </a:rPr>
                            <m:t>𝒅𝑬</m:t>
                          </m:r>
                        </m:num>
                        <m:den>
                          <m:r>
                            <a:rPr lang="en-US" b="1" i="1" smtClean="0">
                              <a:solidFill>
                                <a:schemeClr val="bg1"/>
                              </a:solidFill>
                              <a:latin typeface="Cambria Math"/>
                              <a:ea typeface="Arial Unicode MS"/>
                              <a:cs typeface="Arial Unicode MS"/>
                            </a:rPr>
                            <m:t>𝒅𝒙</m:t>
                          </m:r>
                        </m:den>
                      </m:f>
                      <m:r>
                        <a:rPr lang="en-US" b="1" i="1">
                          <a:solidFill>
                            <a:schemeClr val="bg1"/>
                          </a:solidFill>
                          <a:latin typeface="Cambria Math"/>
                          <a:ea typeface="Arial Unicode MS"/>
                          <a:cs typeface="Arial Unicode MS"/>
                        </a:rPr>
                        <m:t>≈</m:t>
                      </m:r>
                      <m:f>
                        <m:fPr>
                          <m:type m:val="lin"/>
                          <m:ctrlPr>
                            <a:rPr lang="en-US" b="1" i="1" smtClean="0">
                              <a:solidFill>
                                <a:schemeClr val="bg1"/>
                              </a:solidFill>
                              <a:latin typeface="Cambria Math" panose="02040503050406030204" pitchFamily="18" charset="0"/>
                              <a:ea typeface="Arial Unicode MS"/>
                              <a:cs typeface="Arial Unicode MS"/>
                            </a:rPr>
                          </m:ctrlPr>
                        </m:fPr>
                        <m:num>
                          <m:r>
                            <a:rPr lang="en-US" b="1" i="1" smtClean="0">
                              <a:solidFill>
                                <a:schemeClr val="bg1"/>
                              </a:solidFill>
                              <a:latin typeface="Cambria Math"/>
                              <a:ea typeface="Cambria Math"/>
                              <a:cs typeface="Arial Unicode MS"/>
                            </a:rPr>
                            <m:t>∆</m:t>
                          </m:r>
                          <m:r>
                            <a:rPr lang="en-US" b="1" i="1" smtClean="0">
                              <a:solidFill>
                                <a:schemeClr val="bg1"/>
                              </a:solidFill>
                              <a:latin typeface="Cambria Math"/>
                              <a:ea typeface="Cambria Math"/>
                              <a:cs typeface="Arial Unicode MS"/>
                            </a:rPr>
                            <m:t>𝑬</m:t>
                          </m:r>
                        </m:num>
                        <m:den>
                          <m:r>
                            <a:rPr lang="en-US" b="1" i="1" smtClean="0">
                              <a:solidFill>
                                <a:schemeClr val="bg1"/>
                              </a:solidFill>
                              <a:latin typeface="Cambria Math"/>
                              <a:ea typeface="Cambria Math"/>
                              <a:cs typeface="Arial Unicode MS"/>
                            </a:rPr>
                            <m:t>∆</m:t>
                          </m:r>
                          <m:r>
                            <a:rPr lang="en-US" b="1" i="1" smtClean="0">
                              <a:solidFill>
                                <a:schemeClr val="bg1"/>
                              </a:solidFill>
                              <a:latin typeface="Cambria Math"/>
                              <a:ea typeface="Cambria Math"/>
                              <a:cs typeface="Arial Unicode MS"/>
                            </a:rPr>
                            <m:t>𝒙</m:t>
                          </m:r>
                        </m:den>
                      </m:f>
                      <m:r>
                        <a:rPr lang="en-US" b="1" i="1">
                          <a:solidFill>
                            <a:schemeClr val="bg1"/>
                          </a:solidFill>
                          <a:latin typeface="Cambria Math"/>
                        </a:rPr>
                        <m:t>∝</m:t>
                      </m:r>
                      <m:f>
                        <m:fPr>
                          <m:type m:val="lin"/>
                          <m:ctrlPr>
                            <a:rPr lang="en-US" b="1" i="1">
                              <a:solidFill>
                                <a:schemeClr val="bg1"/>
                              </a:solidFill>
                              <a:latin typeface="Cambria Math" panose="02040503050406030204" pitchFamily="18" charset="0"/>
                            </a:rPr>
                          </m:ctrlPr>
                        </m:fPr>
                        <m:num>
                          <m:sSup>
                            <m:sSupPr>
                              <m:ctrlPr>
                                <a:rPr lang="en-US" b="1" i="1">
                                  <a:solidFill>
                                    <a:schemeClr val="bg1"/>
                                  </a:solidFill>
                                  <a:latin typeface="Cambria Math" panose="02040503050406030204" pitchFamily="18" charset="0"/>
                                </a:rPr>
                              </m:ctrlPr>
                            </m:sSupPr>
                            <m:e>
                              <m:r>
                                <a:rPr lang="en-US" b="1" i="1">
                                  <a:solidFill>
                                    <a:schemeClr val="bg1"/>
                                  </a:solidFill>
                                  <a:latin typeface="Cambria Math"/>
                                </a:rPr>
                                <m:t>𝒁</m:t>
                              </m:r>
                            </m:e>
                            <m:sup>
                              <m:r>
                                <a:rPr lang="en-US" b="1" i="1">
                                  <a:solidFill>
                                    <a:schemeClr val="bg1"/>
                                  </a:solidFill>
                                  <a:latin typeface="Cambria Math"/>
                                </a:rPr>
                                <m:t>𝟐</m:t>
                              </m:r>
                            </m:sup>
                          </m:sSup>
                          <m:r>
                            <a:rPr lang="en-US" b="1" i="1">
                              <a:solidFill>
                                <a:schemeClr val="bg1"/>
                              </a:solidFill>
                              <a:latin typeface="Cambria Math"/>
                            </a:rPr>
                            <m:t>𝒎</m:t>
                          </m:r>
                        </m:num>
                        <m:den>
                          <m:r>
                            <a:rPr lang="en-US" b="1" i="1">
                              <a:solidFill>
                                <a:schemeClr val="bg1"/>
                              </a:solidFill>
                              <a:latin typeface="Cambria Math"/>
                            </a:rPr>
                            <m:t>𝑬</m:t>
                          </m:r>
                        </m:den>
                      </m:f>
                    </m:oMath>
                  </m:oMathPara>
                </a14:m>
                <a:endParaRPr lang="en-US" b="1" dirty="0">
                  <a:solidFill>
                    <a:schemeClr val="bg1"/>
                  </a:solidFill>
                </a:endParaRPr>
              </a:p>
              <a:p>
                <a:endParaRPr lang="en-US" dirty="0">
                  <a:solidFill>
                    <a:schemeClr val="bg1"/>
                  </a:solidFill>
                </a:endParaRPr>
              </a:p>
              <a:p>
                <a:r>
                  <a:rPr lang="en-US" sz="3400" dirty="0">
                    <a:solidFill>
                      <a:schemeClr val="bg1"/>
                    </a:solidFill>
                  </a:rPr>
                  <a:t>Measure energy deposited in detector layers</a:t>
                </a:r>
              </a:p>
              <a:p>
                <a:r>
                  <a:rPr lang="en-US" sz="3400" dirty="0">
                    <a:solidFill>
                      <a:schemeClr val="bg1"/>
                    </a:solidFill>
                  </a:rPr>
                  <a:t>Particles must stop in the detector stack</a:t>
                </a:r>
              </a:p>
              <a:p>
                <a:r>
                  <a:rPr lang="en-US" sz="3400" dirty="0">
                    <a:solidFill>
                      <a:schemeClr val="bg1"/>
                    </a:solidFill>
                  </a:rPr>
                  <a:t>Anticoincidence detectors surrounding detector stack “veto” non-stopping particles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103749" y="1485901"/>
                <a:ext cx="5257800" cy="4800600"/>
              </a:xfrm>
              <a:blipFill>
                <a:blip r:embed="rId4"/>
                <a:stretch>
                  <a:fillRect l="-2897" t="-14231" r="-6721" b="-1652"/>
                </a:stretch>
              </a:blipFill>
            </p:spPr>
            <p:txBody>
              <a:bodyPr/>
              <a:lstStyle/>
              <a:p>
                <a:r>
                  <a:rPr lang="en-US">
                    <a:noFill/>
                  </a:rPr>
                  <a:t> </a:t>
                </a:r>
              </a:p>
            </p:txBody>
          </p:sp>
        </mc:Fallback>
      </mc:AlternateContent>
      <p:sp>
        <p:nvSpPr>
          <p:cNvPr id="9" name="TextBox 8"/>
          <p:cNvSpPr txBox="1"/>
          <p:nvPr/>
        </p:nvSpPr>
        <p:spPr>
          <a:xfrm>
            <a:off x="5950645" y="6218564"/>
            <a:ext cx="200406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Stone+ 1998</a:t>
            </a:r>
          </a:p>
        </p:txBody>
      </p:sp>
      <p:sp>
        <p:nvSpPr>
          <p:cNvPr id="4" name="TextBox 3">
            <a:extLst>
              <a:ext uri="{FF2B5EF4-FFF2-40B4-BE49-F238E27FC236}">
                <a16:creationId xmlns:a16="http://schemas.microsoft.com/office/drawing/2014/main" id="{4FB55E78-CED1-3A3D-90F0-D98FA90E38B8}"/>
              </a:ext>
            </a:extLst>
          </p:cNvPr>
          <p:cNvSpPr txBox="1"/>
          <p:nvPr/>
        </p:nvSpPr>
        <p:spPr>
          <a:xfrm>
            <a:off x="10172434" y="285511"/>
            <a:ext cx="882502" cy="369332"/>
          </a:xfrm>
          <a:prstGeom prst="rect">
            <a:avLst/>
          </a:prstGeom>
          <a:noFill/>
        </p:spPr>
        <p:txBody>
          <a:bodyPr wrap="square" rtlCol="0">
            <a:spAutoFit/>
          </a:bodyPr>
          <a:lstStyle/>
          <a:p>
            <a:r>
              <a:rPr lang="en-US" b="1" dirty="0">
                <a:solidFill>
                  <a:srgbClr val="FF0000"/>
                </a:solidFill>
              </a:rPr>
              <a:t>m, E</a:t>
            </a:r>
          </a:p>
        </p:txBody>
      </p:sp>
      <p:sp>
        <p:nvSpPr>
          <p:cNvPr id="11" name="Slide Number Placeholder 10">
            <a:extLst>
              <a:ext uri="{FF2B5EF4-FFF2-40B4-BE49-F238E27FC236}">
                <a16:creationId xmlns:a16="http://schemas.microsoft.com/office/drawing/2014/main" id="{8315B235-2A7F-5F14-D2B1-6F7EF57940F5}"/>
              </a:ext>
            </a:extLst>
          </p:cNvPr>
          <p:cNvSpPr>
            <a:spLocks noGrp="1"/>
          </p:cNvSpPr>
          <p:nvPr>
            <p:ph type="sldNum" sz="quarter" idx="12"/>
          </p:nvPr>
        </p:nvSpPr>
        <p:spPr/>
        <p:txBody>
          <a:bodyPr/>
          <a:lstStyle/>
          <a:p>
            <a:fld id="{F3FBA121-8EF8-4107-B595-DD28933C7F97}" type="slidenum">
              <a:rPr lang="en-US" smtClean="0"/>
              <a:t>7</a:t>
            </a:fld>
            <a:endParaRPr lang="en-US"/>
          </a:p>
        </p:txBody>
      </p:sp>
    </p:spTree>
    <p:extLst>
      <p:ext uri="{BB962C8B-B14F-4D97-AF65-F5344CB8AC3E}">
        <p14:creationId xmlns:p14="http://schemas.microsoft.com/office/powerpoint/2010/main" val="3491349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75"/>
            <a:ext cx="10515600" cy="1325563"/>
          </a:xfrm>
        </p:spPr>
        <p:txBody>
          <a:bodyPr/>
          <a:lstStyle/>
          <a:p>
            <a:pPr algn="ctr"/>
            <a:r>
              <a:rPr lang="en-US" dirty="0">
                <a:solidFill>
                  <a:schemeClr val="bg1"/>
                </a:solidFill>
              </a:rPr>
              <a:t>SEPICA on ACE</a:t>
            </a:r>
          </a:p>
        </p:txBody>
      </p:sp>
      <p:sp>
        <p:nvSpPr>
          <p:cNvPr id="3" name="Content Placeholder 2"/>
          <p:cNvSpPr>
            <a:spLocks noGrp="1"/>
          </p:cNvSpPr>
          <p:nvPr>
            <p:ph sz="half" idx="1"/>
          </p:nvPr>
        </p:nvSpPr>
        <p:spPr>
          <a:xfrm>
            <a:off x="5931466" y="1809830"/>
            <a:ext cx="4995614" cy="4465637"/>
          </a:xfrm>
        </p:spPr>
        <p:txBody>
          <a:bodyPr>
            <a:normAutofit fontScale="92500"/>
          </a:bodyPr>
          <a:lstStyle/>
          <a:p>
            <a:pPr marL="0" indent="0">
              <a:buNone/>
            </a:pPr>
            <a:r>
              <a:rPr lang="en-US" sz="2400" dirty="0">
                <a:solidFill>
                  <a:schemeClr val="bg1"/>
                </a:solidFill>
              </a:rPr>
              <a:t>Particle deflection (</a:t>
            </a:r>
            <a:r>
              <a:rPr lang="el-GR" sz="2400" dirty="0">
                <a:solidFill>
                  <a:schemeClr val="bg1"/>
                </a:solidFill>
              </a:rPr>
              <a:t>Δ</a:t>
            </a:r>
            <a:r>
              <a:rPr lang="en-US" sz="2400" dirty="0">
                <a:solidFill>
                  <a:schemeClr val="bg1"/>
                </a:solidFill>
              </a:rPr>
              <a:t>Y) by electrostatic analyzer E-field (voltage=</a:t>
            </a:r>
            <a:r>
              <a:rPr lang="en-US" sz="2400" dirty="0" err="1">
                <a:solidFill>
                  <a:schemeClr val="bg1"/>
                </a:solidFill>
              </a:rPr>
              <a:t>U</a:t>
            </a:r>
            <a:r>
              <a:rPr lang="en-US" sz="2400" baseline="-25000" dirty="0" err="1">
                <a:solidFill>
                  <a:schemeClr val="bg1"/>
                </a:solidFill>
              </a:rPr>
              <a:t>defl</a:t>
            </a:r>
            <a:r>
              <a:rPr lang="en-US" sz="2400" dirty="0">
                <a:solidFill>
                  <a:schemeClr val="bg1"/>
                </a:solidFill>
              </a:rPr>
              <a:t>): </a:t>
            </a:r>
          </a:p>
          <a:p>
            <a:pPr marL="0" indent="0">
              <a:buNone/>
            </a:pPr>
            <a:r>
              <a:rPr lang="el-GR" sz="2400" dirty="0">
                <a:solidFill>
                  <a:schemeClr val="bg1"/>
                </a:solidFill>
              </a:rPr>
              <a:t>Δ</a:t>
            </a:r>
            <a:r>
              <a:rPr lang="en-US" sz="2400" dirty="0">
                <a:solidFill>
                  <a:schemeClr val="bg1"/>
                </a:solidFill>
              </a:rPr>
              <a:t>Y=</a:t>
            </a:r>
            <a:r>
              <a:rPr lang="en-US" sz="2400" dirty="0" err="1">
                <a:solidFill>
                  <a:schemeClr val="bg1"/>
                </a:solidFill>
              </a:rPr>
              <a:t>δ∙U</a:t>
            </a:r>
            <a:r>
              <a:rPr lang="en-US" sz="2400" baseline="-25000" dirty="0" err="1">
                <a:solidFill>
                  <a:schemeClr val="bg1"/>
                </a:solidFill>
              </a:rPr>
              <a:t>defl</a:t>
            </a:r>
            <a:r>
              <a:rPr lang="en-US" sz="2400" dirty="0" err="1">
                <a:solidFill>
                  <a:schemeClr val="bg1"/>
                </a:solidFill>
              </a:rPr>
              <a:t>∙Q</a:t>
            </a:r>
            <a:r>
              <a:rPr lang="en-US" sz="2400" dirty="0">
                <a:solidFill>
                  <a:schemeClr val="bg1"/>
                </a:solidFill>
              </a:rPr>
              <a:t>/E, </a:t>
            </a:r>
          </a:p>
          <a:p>
            <a:pPr marL="0" indent="0">
              <a:buNone/>
            </a:pPr>
            <a:r>
              <a:rPr lang="en-US" sz="2400" dirty="0">
                <a:solidFill>
                  <a:schemeClr val="bg1"/>
                </a:solidFill>
              </a:rPr>
              <a:t>δ=sensor constant</a:t>
            </a:r>
          </a:p>
          <a:p>
            <a:pPr marL="0" indent="0">
              <a:buNone/>
            </a:pPr>
            <a:r>
              <a:rPr lang="en-US" sz="2400" dirty="0">
                <a:solidFill>
                  <a:schemeClr val="bg1"/>
                </a:solidFill>
              </a:rPr>
              <a:t>Measured total energy:</a:t>
            </a:r>
          </a:p>
          <a:p>
            <a:pPr marL="0" indent="0">
              <a:buNone/>
            </a:pPr>
            <a:r>
              <a:rPr lang="en-US" sz="2400" dirty="0" err="1">
                <a:solidFill>
                  <a:schemeClr val="bg1"/>
                </a:solidFill>
              </a:rPr>
              <a:t>E</a:t>
            </a:r>
            <a:r>
              <a:rPr lang="en-US" sz="2400" baseline="-25000" dirty="0" err="1">
                <a:solidFill>
                  <a:schemeClr val="bg1"/>
                </a:solidFill>
              </a:rPr>
              <a:t>tot</a:t>
            </a:r>
            <a:r>
              <a:rPr lang="en-US" sz="2400" dirty="0">
                <a:solidFill>
                  <a:schemeClr val="bg1"/>
                </a:solidFill>
              </a:rPr>
              <a:t>=</a:t>
            </a:r>
            <a:r>
              <a:rPr lang="en-US" sz="2400" dirty="0" err="1">
                <a:solidFill>
                  <a:schemeClr val="bg1"/>
                </a:solidFill>
              </a:rPr>
              <a:t>E</a:t>
            </a:r>
            <a:r>
              <a:rPr lang="en-US" sz="2400" baseline="-25000" dirty="0" err="1">
                <a:solidFill>
                  <a:schemeClr val="bg1"/>
                </a:solidFill>
              </a:rPr>
              <a:t>res</a:t>
            </a:r>
            <a:r>
              <a:rPr lang="en-US" sz="2400" dirty="0" err="1">
                <a:solidFill>
                  <a:schemeClr val="bg1"/>
                </a:solidFill>
              </a:rPr>
              <a:t>+ΔE</a:t>
            </a:r>
            <a:r>
              <a:rPr lang="en-US" sz="2400" baseline="-25000" dirty="0" err="1">
                <a:solidFill>
                  <a:schemeClr val="bg1"/>
                </a:solidFill>
              </a:rPr>
              <a:t>win</a:t>
            </a:r>
            <a:r>
              <a:rPr lang="en-US" sz="2400" dirty="0" err="1">
                <a:solidFill>
                  <a:schemeClr val="bg1"/>
                </a:solidFill>
              </a:rPr>
              <a:t>+ΔE</a:t>
            </a:r>
            <a:r>
              <a:rPr lang="en-US" sz="2400" baseline="-25000" dirty="0" err="1">
                <a:solidFill>
                  <a:schemeClr val="bg1"/>
                </a:solidFill>
              </a:rPr>
              <a:t>PC</a:t>
            </a:r>
            <a:r>
              <a:rPr lang="en-US" sz="2400" dirty="0" err="1">
                <a:solidFill>
                  <a:schemeClr val="bg1"/>
                </a:solidFill>
              </a:rPr>
              <a:t>+ΔE</a:t>
            </a:r>
            <a:r>
              <a:rPr lang="en-US" sz="2400" baseline="-25000" dirty="0" err="1">
                <a:solidFill>
                  <a:schemeClr val="bg1"/>
                </a:solidFill>
              </a:rPr>
              <a:t>SSD</a:t>
            </a:r>
            <a:endParaRPr lang="en-US" sz="2400" baseline="-25000" dirty="0">
              <a:solidFill>
                <a:schemeClr val="bg1"/>
              </a:solidFill>
            </a:endParaRPr>
          </a:p>
          <a:p>
            <a:pPr marL="0" indent="0">
              <a:buNone/>
            </a:pPr>
            <a:endParaRPr lang="en-US" sz="2400" baseline="-25000" dirty="0">
              <a:solidFill>
                <a:schemeClr val="bg1"/>
              </a:solidFill>
            </a:endParaRPr>
          </a:p>
          <a:p>
            <a:pPr marL="0" indent="0">
              <a:buNone/>
            </a:pPr>
            <a:r>
              <a:rPr lang="el-GR" sz="3400" dirty="0">
                <a:solidFill>
                  <a:schemeClr val="bg1"/>
                </a:solidFill>
              </a:rPr>
              <a:t>Δ</a:t>
            </a:r>
            <a:r>
              <a:rPr lang="en-US" sz="3400" dirty="0">
                <a:solidFill>
                  <a:schemeClr val="bg1"/>
                </a:solidFill>
              </a:rPr>
              <a:t>Y→Q/E</a:t>
            </a:r>
          </a:p>
          <a:p>
            <a:pPr marL="0" indent="0">
              <a:buNone/>
            </a:pPr>
            <a:r>
              <a:rPr lang="en-US" sz="3400" dirty="0">
                <a:solidFill>
                  <a:schemeClr val="bg1"/>
                </a:solidFill>
              </a:rPr>
              <a:t>Q=(Q/E)∙</a:t>
            </a:r>
            <a:r>
              <a:rPr lang="en-US" sz="3400" dirty="0" err="1">
                <a:solidFill>
                  <a:schemeClr val="bg1"/>
                </a:solidFill>
              </a:rPr>
              <a:t>E</a:t>
            </a:r>
            <a:r>
              <a:rPr lang="en-US" sz="3400" baseline="-25000" dirty="0" err="1">
                <a:solidFill>
                  <a:schemeClr val="bg1"/>
                </a:solidFill>
              </a:rPr>
              <a:t>tot</a:t>
            </a:r>
            <a:endParaRPr lang="en-US" sz="3400" baseline="-25000" dirty="0">
              <a:solidFill>
                <a:schemeClr val="bg1"/>
              </a:solidFill>
            </a:endParaRPr>
          </a:p>
          <a:p>
            <a:pPr marL="0" indent="0">
              <a:buNone/>
            </a:pPr>
            <a:r>
              <a:rPr lang="en-US" sz="3400" dirty="0">
                <a:solidFill>
                  <a:schemeClr val="bg1"/>
                </a:solidFill>
              </a:rPr>
              <a:t>ΔE vs </a:t>
            </a:r>
            <a:r>
              <a:rPr lang="en-US" sz="3400" dirty="0" err="1">
                <a:solidFill>
                  <a:schemeClr val="bg1"/>
                </a:solidFill>
              </a:rPr>
              <a:t>E</a:t>
            </a:r>
            <a:r>
              <a:rPr lang="en-US" sz="3400" baseline="-25000" dirty="0" err="1">
                <a:solidFill>
                  <a:schemeClr val="bg1"/>
                </a:solidFill>
              </a:rPr>
              <a:t>tot</a:t>
            </a:r>
            <a:r>
              <a:rPr lang="en-US" sz="3400" dirty="0">
                <a:solidFill>
                  <a:schemeClr val="bg1"/>
                </a:solidFill>
              </a:rPr>
              <a:t> →Z</a:t>
            </a:r>
          </a:p>
        </p:txBody>
      </p:sp>
      <p:pic>
        <p:nvPicPr>
          <p:cNvPr id="5" name="Picture 4">
            <a:extLst>
              <a:ext uri="{FF2B5EF4-FFF2-40B4-BE49-F238E27FC236}">
                <a16:creationId xmlns:a16="http://schemas.microsoft.com/office/drawing/2014/main" id="{D16BC51D-420F-4639-9FCA-AC52C2F56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1" y="1809830"/>
            <a:ext cx="4651307" cy="4313713"/>
          </a:xfrm>
          <a:prstGeom prst="rect">
            <a:avLst/>
          </a:prstGeom>
        </p:spPr>
      </p:pic>
      <p:sp>
        <p:nvSpPr>
          <p:cNvPr id="11" name="TextBox 10">
            <a:extLst>
              <a:ext uri="{FF2B5EF4-FFF2-40B4-BE49-F238E27FC236}">
                <a16:creationId xmlns:a16="http://schemas.microsoft.com/office/drawing/2014/main" id="{42445637-2311-4ECC-89C6-141B719257D8}"/>
              </a:ext>
            </a:extLst>
          </p:cNvPr>
          <p:cNvSpPr txBox="1"/>
          <p:nvPr/>
        </p:nvSpPr>
        <p:spPr>
          <a:xfrm>
            <a:off x="1905000" y="6123543"/>
            <a:ext cx="2449830" cy="369332"/>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i-FI" dirty="0" err="1"/>
              <a:t>Möbius</a:t>
            </a:r>
            <a:r>
              <a:rPr lang="fi-FI" dirty="0"/>
              <a:t>+</a:t>
            </a:r>
            <a:r>
              <a:rPr lang="en-US" dirty="0"/>
              <a:t> 1998</a:t>
            </a:r>
          </a:p>
        </p:txBody>
      </p:sp>
      <p:sp>
        <p:nvSpPr>
          <p:cNvPr id="4" name="TextBox 3">
            <a:extLst>
              <a:ext uri="{FF2B5EF4-FFF2-40B4-BE49-F238E27FC236}">
                <a16:creationId xmlns:a16="http://schemas.microsoft.com/office/drawing/2014/main" id="{BF923F59-6566-46C1-B223-D247CF182064}"/>
              </a:ext>
            </a:extLst>
          </p:cNvPr>
          <p:cNvSpPr txBox="1"/>
          <p:nvPr/>
        </p:nvSpPr>
        <p:spPr>
          <a:xfrm>
            <a:off x="1905000" y="1027906"/>
            <a:ext cx="8229600" cy="369332"/>
          </a:xfrm>
          <a:prstGeom prst="rect">
            <a:avLst/>
          </a:prstGeom>
          <a:noFill/>
        </p:spPr>
        <p:txBody>
          <a:bodyPr wrap="square" rtlCol="0">
            <a:spAutoFit/>
          </a:bodyPr>
          <a:lstStyle/>
          <a:p>
            <a:pPr algn="ctr"/>
            <a:r>
              <a:rPr lang="en-US" dirty="0">
                <a:solidFill>
                  <a:schemeClr val="bg1"/>
                </a:solidFill>
              </a:rPr>
              <a:t>Solar Energetic Particle Ionic Charge Analyzer</a:t>
            </a:r>
          </a:p>
        </p:txBody>
      </p:sp>
      <p:sp>
        <p:nvSpPr>
          <p:cNvPr id="7" name="Slide Number Placeholder 6">
            <a:extLst>
              <a:ext uri="{FF2B5EF4-FFF2-40B4-BE49-F238E27FC236}">
                <a16:creationId xmlns:a16="http://schemas.microsoft.com/office/drawing/2014/main" id="{57829788-C11B-2D1C-3F65-7474165C31F1}"/>
              </a:ext>
            </a:extLst>
          </p:cNvPr>
          <p:cNvSpPr>
            <a:spLocks noGrp="1"/>
          </p:cNvSpPr>
          <p:nvPr>
            <p:ph type="sldNum" sz="quarter" idx="12"/>
          </p:nvPr>
        </p:nvSpPr>
        <p:spPr/>
        <p:txBody>
          <a:bodyPr/>
          <a:lstStyle/>
          <a:p>
            <a:fld id="{F3FBA121-8EF8-4107-B595-DD28933C7F97}" type="slidenum">
              <a:rPr lang="en-US" smtClean="0"/>
              <a:t>8</a:t>
            </a:fld>
            <a:endParaRPr lang="en-US"/>
          </a:p>
        </p:txBody>
      </p:sp>
    </p:spTree>
    <p:extLst>
      <p:ext uri="{BB962C8B-B14F-4D97-AF65-F5344CB8AC3E}">
        <p14:creationId xmlns:p14="http://schemas.microsoft.com/office/powerpoint/2010/main" val="2952199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350"/>
            <a:ext cx="10515600" cy="1325563"/>
          </a:xfrm>
        </p:spPr>
        <p:txBody>
          <a:bodyPr/>
          <a:lstStyle/>
          <a:p>
            <a:pPr algn="ctr"/>
            <a:r>
              <a:rPr lang="en-US" dirty="0">
                <a:solidFill>
                  <a:schemeClr val="bg1"/>
                </a:solidFill>
              </a:rPr>
              <a:t>First Observation of SEP Increase</a:t>
            </a:r>
          </a:p>
        </p:txBody>
      </p:sp>
      <p:sp>
        <p:nvSpPr>
          <p:cNvPr id="3" name="Content Placeholder 2"/>
          <p:cNvSpPr>
            <a:spLocks noGrp="1"/>
          </p:cNvSpPr>
          <p:nvPr>
            <p:ph sz="half" idx="1"/>
          </p:nvPr>
        </p:nvSpPr>
        <p:spPr>
          <a:xfrm>
            <a:off x="325286" y="1273587"/>
            <a:ext cx="6519530" cy="5095315"/>
          </a:xfrm>
        </p:spPr>
        <p:txBody>
          <a:bodyPr>
            <a:noAutofit/>
          </a:bodyPr>
          <a:lstStyle/>
          <a:p>
            <a:pPr marL="0" indent="0">
              <a:spcBef>
                <a:spcPts val="0"/>
              </a:spcBef>
              <a:spcAft>
                <a:spcPts val="1200"/>
              </a:spcAft>
              <a:buNone/>
            </a:pPr>
            <a:r>
              <a:rPr lang="en-US" sz="2400" dirty="0">
                <a:solidFill>
                  <a:schemeClr val="bg1"/>
                </a:solidFill>
              </a:rPr>
              <a:t>Scott </a:t>
            </a:r>
            <a:r>
              <a:rPr lang="en-US" sz="2400" dirty="0" err="1">
                <a:solidFill>
                  <a:schemeClr val="bg1"/>
                </a:solidFill>
              </a:rPr>
              <a:t>Forbush</a:t>
            </a:r>
            <a:r>
              <a:rPr lang="en-US" sz="2400" dirty="0">
                <a:solidFill>
                  <a:schemeClr val="bg1"/>
                </a:solidFill>
              </a:rPr>
              <a:t> (1946) first to report an enhancement of cosmic-ray counting rates of ionization chamber at ground</a:t>
            </a:r>
          </a:p>
          <a:p>
            <a:pPr marL="0" indent="0">
              <a:spcBef>
                <a:spcPts val="0"/>
              </a:spcBef>
              <a:spcAft>
                <a:spcPts val="1200"/>
              </a:spcAft>
              <a:buNone/>
            </a:pPr>
            <a:r>
              <a:rPr lang="en-US" sz="2400" b="1" dirty="0">
                <a:solidFill>
                  <a:srgbClr val="FF0000"/>
                </a:solidFill>
              </a:rPr>
              <a:t>The source of SEP enhancements assumed to be a solar flare</a:t>
            </a:r>
            <a:endParaRPr lang="en-US" sz="1800" b="1" dirty="0">
              <a:solidFill>
                <a:srgbClr val="FF0000"/>
              </a:solidFill>
            </a:endParaRPr>
          </a:p>
          <a:p>
            <a:pPr marL="0" indent="0">
              <a:spcBef>
                <a:spcPts val="0"/>
              </a:spcBef>
              <a:spcAft>
                <a:spcPts val="1200"/>
              </a:spcAft>
              <a:buNone/>
            </a:pPr>
            <a:r>
              <a:rPr lang="en-US" sz="2400" dirty="0">
                <a:solidFill>
                  <a:schemeClr val="bg1"/>
                </a:solidFill>
              </a:rPr>
              <a:t>The most intense SEP events can be observed by ground-based detectors such as neutron monitors (NMs) (</a:t>
            </a:r>
            <a:r>
              <a:rPr lang="en-US" sz="2400" dirty="0">
                <a:solidFill>
                  <a:srgbClr val="0000FF"/>
                </a:solidFill>
              </a:rPr>
              <a:t>Ground Level Enhancement=GLE</a:t>
            </a:r>
            <a:r>
              <a:rPr lang="en-US" sz="2400" dirty="0">
                <a:solidFill>
                  <a:schemeClr val="bg1"/>
                </a:solidFill>
              </a:rPr>
              <a:t>; </a:t>
            </a:r>
            <a:r>
              <a:rPr lang="en-US" sz="2400" dirty="0">
                <a:solidFill>
                  <a:srgbClr val="0000FF"/>
                </a:solidFill>
              </a:rPr>
              <a:t>https://gle.oulu.fi</a:t>
            </a:r>
            <a:r>
              <a:rPr lang="en-US" sz="2400" dirty="0">
                <a:solidFill>
                  <a:schemeClr val="bg1"/>
                </a:solidFill>
              </a:rPr>
              <a:t>)</a:t>
            </a:r>
          </a:p>
          <a:p>
            <a:pPr marL="0" indent="0">
              <a:spcBef>
                <a:spcPts val="0"/>
              </a:spcBef>
              <a:spcAft>
                <a:spcPts val="1200"/>
              </a:spcAft>
              <a:buNone/>
            </a:pPr>
            <a:r>
              <a:rPr lang="en-US" sz="2400" dirty="0">
                <a:solidFill>
                  <a:schemeClr val="bg1"/>
                </a:solidFill>
              </a:rPr>
              <a:t>Observations of SEP flux increases with weaker intensities can be made in space, which became possible in 1960’s when particle detectors started flew onboard sounding rockets and spacecraft</a:t>
            </a:r>
          </a:p>
        </p:txBody>
      </p:sp>
      <p:grpSp>
        <p:nvGrpSpPr>
          <p:cNvPr id="14" name="Group 13"/>
          <p:cNvGrpSpPr/>
          <p:nvPr/>
        </p:nvGrpSpPr>
        <p:grpSpPr>
          <a:xfrm>
            <a:off x="6932428" y="1891608"/>
            <a:ext cx="4934286" cy="4262703"/>
            <a:chOff x="5194889" y="1488140"/>
            <a:chExt cx="2026920" cy="334267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889" y="1488140"/>
              <a:ext cx="2026920" cy="2973501"/>
            </a:xfrm>
            <a:prstGeom prst="rect">
              <a:avLst/>
            </a:prstGeom>
          </p:spPr>
        </p:pic>
        <p:sp>
          <p:nvSpPr>
            <p:cNvPr id="9" name="TextBox 8"/>
            <p:cNvSpPr txBox="1"/>
            <p:nvPr/>
          </p:nvSpPr>
          <p:spPr>
            <a:xfrm>
              <a:off x="5853638" y="4541198"/>
              <a:ext cx="1367190" cy="289619"/>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t>Forbush</a:t>
              </a:r>
              <a:r>
                <a:rPr lang="en-US" dirty="0"/>
                <a:t> 1946</a:t>
              </a:r>
            </a:p>
          </p:txBody>
        </p:sp>
      </p:grpSp>
      <p:sp>
        <p:nvSpPr>
          <p:cNvPr id="6" name="Slide Number Placeholder 5">
            <a:extLst>
              <a:ext uri="{FF2B5EF4-FFF2-40B4-BE49-F238E27FC236}">
                <a16:creationId xmlns:a16="http://schemas.microsoft.com/office/drawing/2014/main" id="{112663A1-5549-E656-DF39-AF050513F8EC}"/>
              </a:ext>
            </a:extLst>
          </p:cNvPr>
          <p:cNvSpPr>
            <a:spLocks noGrp="1"/>
          </p:cNvSpPr>
          <p:nvPr>
            <p:ph type="sldNum" sz="quarter" idx="12"/>
          </p:nvPr>
        </p:nvSpPr>
        <p:spPr/>
        <p:txBody>
          <a:bodyPr/>
          <a:lstStyle/>
          <a:p>
            <a:fld id="{F3FBA121-8EF8-4107-B595-DD28933C7F97}" type="slidenum">
              <a:rPr lang="en-US" smtClean="0"/>
              <a:t>9</a:t>
            </a:fld>
            <a:endParaRPr lang="en-US"/>
          </a:p>
        </p:txBody>
      </p:sp>
    </p:spTree>
    <p:extLst>
      <p:ext uri="{BB962C8B-B14F-4D97-AF65-F5344CB8AC3E}">
        <p14:creationId xmlns:p14="http://schemas.microsoft.com/office/powerpoint/2010/main" val="4284477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epth">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4950</TotalTime>
  <Words>3815</Words>
  <Application>Microsoft Office PowerPoint</Application>
  <PresentationFormat>Widescreen</PresentationFormat>
  <Paragraphs>422</Paragraphs>
  <Slides>43</Slides>
  <Notes>22</Notes>
  <HiddenSlides>0</HiddenSlides>
  <MMClips>9</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AdvOT9d60b855.B</vt:lpstr>
      <vt:lpstr>AdvOTab62ddd13</vt:lpstr>
      <vt:lpstr>AdvOTc0286d31.I3</vt:lpstr>
      <vt:lpstr>AdvOTf9433e2d</vt:lpstr>
      <vt:lpstr>AdvOTf9433e2d+fb</vt:lpstr>
      <vt:lpstr>Arial</vt:lpstr>
      <vt:lpstr>Arial Unicode MS</vt:lpstr>
      <vt:lpstr>Calibri</vt:lpstr>
      <vt:lpstr>Cambria Math</vt:lpstr>
      <vt:lpstr>Corbel</vt:lpstr>
      <vt:lpstr>DjmnknTimes-Roman</vt:lpstr>
      <vt:lpstr>STIXTwoText</vt:lpstr>
      <vt:lpstr>STIXTwoText-Bold</vt:lpstr>
      <vt:lpstr>Times New Roman</vt:lpstr>
      <vt:lpstr>Depth</vt:lpstr>
      <vt:lpstr>Large (Gradual) Solar  Energetic Particle Events</vt:lpstr>
      <vt:lpstr>Solar Energetic Particles (SEPs)</vt:lpstr>
      <vt:lpstr>Major SEP Event</vt:lpstr>
      <vt:lpstr>Recent Major SEP Events</vt:lpstr>
      <vt:lpstr>Neutron Monitors</vt:lpstr>
      <vt:lpstr>Semiconductor Detectors, Scintillators </vt:lpstr>
      <vt:lpstr>dE/dx vs E Technique</vt:lpstr>
      <vt:lpstr>SEPICA on ACE</vt:lpstr>
      <vt:lpstr>First Observation of SEP Increase</vt:lpstr>
      <vt:lpstr>CMEs, Type IIs and SEPs</vt:lpstr>
      <vt:lpstr>Longitudinal Magnetic Connection to Observer</vt:lpstr>
      <vt:lpstr>Two-Class Paradigm</vt:lpstr>
      <vt:lpstr>Particle Acceleration Mechanism</vt:lpstr>
      <vt:lpstr>Speed Hierarchy of CME Populations</vt:lpstr>
      <vt:lpstr>Interplanetary (IP) Transport</vt:lpstr>
      <vt:lpstr>Basic Transport Equations</vt:lpstr>
      <vt:lpstr>Particle Flux Anisotropy</vt:lpstr>
      <vt:lpstr>Latitudinal Connection to Observer</vt:lpstr>
      <vt:lpstr>3-D Connection to Observer</vt:lpstr>
      <vt:lpstr>Streaming Limit</vt:lpstr>
      <vt:lpstr>Particle Reservoir</vt:lpstr>
      <vt:lpstr>FIP Fractionation </vt:lpstr>
      <vt:lpstr>Q/A Fractionation</vt:lpstr>
      <vt:lpstr>Event Integrated Energy Spectra</vt:lpstr>
      <vt:lpstr>Spectral Index Hierarchy</vt:lpstr>
      <vt:lpstr>Variation of High-Energy Fe/O Ratio in Gradual Events</vt:lpstr>
      <vt:lpstr>Time Variation of Elemental Ratios</vt:lpstr>
      <vt:lpstr>Charge States</vt:lpstr>
      <vt:lpstr>Charge States in Gradual Events</vt:lpstr>
      <vt:lpstr>3He and Fe Enhancements in Gradual Events </vt:lpstr>
      <vt:lpstr>Seed Particle Population</vt:lpstr>
      <vt:lpstr>Perpendicular Diffusion</vt:lpstr>
      <vt:lpstr>2011 November 3 Circumsolar Event</vt:lpstr>
      <vt:lpstr>Longitudinal Dependence of SEP Intensity</vt:lpstr>
      <vt:lpstr>Intensity Prediction</vt:lpstr>
      <vt:lpstr>Preconditioning</vt:lpstr>
      <vt:lpstr>Solar Cycle Dependence</vt:lpstr>
      <vt:lpstr>Cumulative Distribution of Peak Flux</vt:lpstr>
      <vt:lpstr>Cumulative Distribution of Integral Fluence</vt:lpstr>
      <vt:lpstr>Historical Extreme SEP Events</vt:lpstr>
      <vt:lpstr>Integral Fluence Spectrum Comparison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Results on Extreme Solar  Energetic Particle Events</dc:title>
  <dc:creator>Makela, Pertti A. (GSFC-671.0)[CATHOLIC UNIV OF AMERICA]</dc:creator>
  <cp:lastModifiedBy>Pertti Makela</cp:lastModifiedBy>
  <cp:revision>4</cp:revision>
  <dcterms:created xsi:type="dcterms:W3CDTF">2021-07-01T15:43:57Z</dcterms:created>
  <dcterms:modified xsi:type="dcterms:W3CDTF">2022-06-28T23:58:01Z</dcterms:modified>
</cp:coreProperties>
</file>