
<file path=[Content_Types].xml><?xml version="1.0" encoding="utf-8"?>
<Types xmlns="http://schemas.openxmlformats.org/package/2006/content-types">
  <Default Extension="png" ContentType="image/png"/>
  <Default Extension="mpg" ContentType="video/mpeg"/>
  <Default Extension="mov" ContentType="video/unknown"/>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32" r:id="rId3"/>
    <p:sldId id="333" r:id="rId4"/>
    <p:sldId id="334" r:id="rId5"/>
    <p:sldId id="317" r:id="rId6"/>
    <p:sldId id="335" r:id="rId7"/>
    <p:sldId id="257" r:id="rId8"/>
    <p:sldId id="351" r:id="rId9"/>
    <p:sldId id="336" r:id="rId10"/>
    <p:sldId id="259" r:id="rId11"/>
    <p:sldId id="260" r:id="rId12"/>
    <p:sldId id="261" r:id="rId13"/>
    <p:sldId id="340" r:id="rId14"/>
    <p:sldId id="341" r:id="rId15"/>
    <p:sldId id="342" r:id="rId16"/>
    <p:sldId id="345" r:id="rId17"/>
    <p:sldId id="346" r:id="rId18"/>
    <p:sldId id="344" r:id="rId19"/>
    <p:sldId id="347" r:id="rId20"/>
    <p:sldId id="348" r:id="rId21"/>
    <p:sldId id="299" r:id="rId22"/>
    <p:sldId id="284" r:id="rId23"/>
    <p:sldId id="298" r:id="rId24"/>
    <p:sldId id="352" r:id="rId25"/>
    <p:sldId id="300" r:id="rId26"/>
    <p:sldId id="301" r:id="rId27"/>
    <p:sldId id="303" r:id="rId28"/>
    <p:sldId id="302" r:id="rId29"/>
    <p:sldId id="315" r:id="rId30"/>
    <p:sldId id="306" r:id="rId31"/>
    <p:sldId id="316" r:id="rId32"/>
    <p:sldId id="312" r:id="rId33"/>
    <p:sldId id="313" r:id="rId34"/>
    <p:sldId id="305" r:id="rId35"/>
    <p:sldId id="304" r:id="rId36"/>
    <p:sldId id="350" r:id="rId37"/>
    <p:sldId id="35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FF"/>
    <a:srgbClr val="0808B8"/>
    <a:srgbClr val="16CD0D"/>
    <a:srgbClr val="4102BE"/>
    <a:srgbClr val="0624BA"/>
    <a:srgbClr val="260FB1"/>
    <a:srgbClr val="32EE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6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515802-9268-4953-86CB-02BA3C985319}" type="datetimeFigureOut">
              <a:rPr lang="en-US" smtClean="0"/>
              <a:t>5/25/2012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DB7FE4-7E75-4120-850E-1A4A45791289}" type="slidenum">
              <a:rPr lang="en-US" smtClean="0"/>
              <a:t>‹#›</a:t>
            </a:fld>
            <a:endParaRPr lang="en-US" dirty="0"/>
          </a:p>
        </p:txBody>
      </p:sp>
    </p:spTree>
    <p:extLst>
      <p:ext uri="{BB962C8B-B14F-4D97-AF65-F5344CB8AC3E}">
        <p14:creationId xmlns:p14="http://schemas.microsoft.com/office/powerpoint/2010/main" val="1343386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intervals are times of positive offset between PE and CME (positive offset means the prominence eruptions are at a higher latitude than are the associated CMEs).  </a:t>
            </a:r>
          </a:p>
          <a:p>
            <a:r>
              <a:rPr lang="en-US" baseline="0" dirty="0" smtClean="0"/>
              <a:t>Indication of solar maximum conditions is the occurrence of prominence eruptions at latitudes higher than 60 deg. This occurred in 1999 – 2001 in the north pole and 1999.5 to 2002.5 in the south pole. </a:t>
            </a:r>
          </a:p>
          <a:p>
            <a:r>
              <a:rPr lang="en-US" baseline="0" dirty="0" smtClean="0"/>
              <a:t>In the new cycle, the Pes have crossed the 60-deg line in the beginning of 2011 and continued during 2012. This means solar maximum conditions have arrived at the north pole. This is also indicated by the disappearance of microwave polar brightening at the north pole.  Thus the PEs and CH brightness both indicate solar maximum conditions in the north pole. On the other hand, in the south pole, the PEs still have not crossed the 60 deg latitude. The coronal hole brightness is still high. Both these conditions indicate that the south polar region is still in the rise phase.  </a:t>
            </a:r>
            <a:endParaRPr lang="en-US" dirty="0"/>
          </a:p>
        </p:txBody>
      </p:sp>
      <p:sp>
        <p:nvSpPr>
          <p:cNvPr id="4" name="Slide Number Placeholder 3"/>
          <p:cNvSpPr>
            <a:spLocks noGrp="1"/>
          </p:cNvSpPr>
          <p:nvPr>
            <p:ph type="sldNum" sz="quarter" idx="10"/>
          </p:nvPr>
        </p:nvSpPr>
        <p:spPr/>
        <p:txBody>
          <a:bodyPr/>
          <a:lstStyle/>
          <a:p>
            <a:fld id="{33E3F0CB-C9F7-4156-A288-4AC208282755}" type="slidenum">
              <a:rPr lang="en-US" smtClean="0"/>
              <a:t>4</a:t>
            </a:fld>
            <a:endParaRPr lang="en-US" dirty="0"/>
          </a:p>
        </p:txBody>
      </p:sp>
    </p:spTree>
    <p:extLst>
      <p:ext uri="{BB962C8B-B14F-4D97-AF65-F5344CB8AC3E}">
        <p14:creationId xmlns:p14="http://schemas.microsoft.com/office/powerpoint/2010/main" val="776902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B7FE4-7E75-4120-850E-1A4A45791289}" type="slidenum">
              <a:rPr lang="en-US" smtClean="0"/>
              <a:t>25</a:t>
            </a:fld>
            <a:endParaRPr lang="en-US" dirty="0"/>
          </a:p>
        </p:txBody>
      </p:sp>
    </p:spTree>
    <p:extLst>
      <p:ext uri="{BB962C8B-B14F-4D97-AF65-F5344CB8AC3E}">
        <p14:creationId xmlns:p14="http://schemas.microsoft.com/office/powerpoint/2010/main" val="2562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table shows the large SEP events of cycle 24. The solar sources of the associated CMEs, peak proton flux, area of the active region, CME onset time, speed, and width and the flare size are given. The last four events are in principle in the maximum phase. </a:t>
            </a:r>
            <a:endParaRPr lang="en-US" dirty="0"/>
          </a:p>
        </p:txBody>
      </p:sp>
      <p:sp>
        <p:nvSpPr>
          <p:cNvPr id="4" name="Slide Number Placeholder 3"/>
          <p:cNvSpPr>
            <a:spLocks noGrp="1"/>
          </p:cNvSpPr>
          <p:nvPr>
            <p:ph type="sldNum" sz="quarter" idx="10"/>
          </p:nvPr>
        </p:nvSpPr>
        <p:spPr/>
        <p:txBody>
          <a:bodyPr/>
          <a:lstStyle/>
          <a:p>
            <a:fld id="{1DDB7FE4-7E75-4120-850E-1A4A45791289}" type="slidenum">
              <a:rPr lang="en-US" smtClean="0"/>
              <a:t>9</a:t>
            </a:fld>
            <a:endParaRPr lang="en-US" dirty="0"/>
          </a:p>
        </p:txBody>
      </p:sp>
    </p:spTree>
    <p:extLst>
      <p:ext uri="{BB962C8B-B14F-4D97-AF65-F5344CB8AC3E}">
        <p14:creationId xmlns:p14="http://schemas.microsoft.com/office/powerpoint/2010/main" val="170847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compare the source location of</a:t>
            </a:r>
            <a:r>
              <a:rPr lang="en-US" baseline="0" dirty="0" smtClean="0"/>
              <a:t> cycle 24 SEPs with those of cycle 23 SEPs. The sources are within the expected range. Mostly western events. one disk center event and one event near east limb.  The SEP sources appear in the northern hemisphere except one event. </a:t>
            </a:r>
            <a:endParaRPr lang="en-US" dirty="0"/>
          </a:p>
        </p:txBody>
      </p:sp>
      <p:sp>
        <p:nvSpPr>
          <p:cNvPr id="4" name="Slide Number Placeholder 3"/>
          <p:cNvSpPr>
            <a:spLocks noGrp="1"/>
          </p:cNvSpPr>
          <p:nvPr>
            <p:ph type="sldNum" sz="quarter" idx="10"/>
          </p:nvPr>
        </p:nvSpPr>
        <p:spPr/>
        <p:txBody>
          <a:bodyPr/>
          <a:lstStyle/>
          <a:p>
            <a:fld id="{1DDB7FE4-7E75-4120-850E-1A4A45791289}" type="slidenum">
              <a:rPr lang="en-US" smtClean="0"/>
              <a:t>10</a:t>
            </a:fld>
            <a:endParaRPr lang="en-US" dirty="0"/>
          </a:p>
        </p:txBody>
      </p:sp>
    </p:spTree>
    <p:extLst>
      <p:ext uri="{BB962C8B-B14F-4D97-AF65-F5344CB8AC3E}">
        <p14:creationId xmlns:p14="http://schemas.microsoft.com/office/powerpoint/2010/main" val="325539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a:t>
            </a:r>
            <a:r>
              <a:rPr lang="en-US" baseline="0" dirty="0" smtClean="0"/>
              <a:t> tha solar sources as a function of time. The three phases of cycle 23 are shown in different symbols. The rise phase of cycle 23 is compared with the rise phase of cycle 23. Note the north-south change in the solar sources between the two cycles. There is a long delay between the last SEP event of cycle 23 and the first SEP event of cycle 24: nearly 4 years. The corresponding delay between cycles 22 and 23 is only 2 years. </a:t>
            </a:r>
            <a:endParaRPr lang="en-US" dirty="0"/>
          </a:p>
        </p:txBody>
      </p:sp>
      <p:sp>
        <p:nvSpPr>
          <p:cNvPr id="4" name="Slide Number Placeholder 3"/>
          <p:cNvSpPr>
            <a:spLocks noGrp="1"/>
          </p:cNvSpPr>
          <p:nvPr>
            <p:ph type="sldNum" sz="quarter" idx="10"/>
          </p:nvPr>
        </p:nvSpPr>
        <p:spPr/>
        <p:txBody>
          <a:bodyPr/>
          <a:lstStyle/>
          <a:p>
            <a:fld id="{1DDB7FE4-7E75-4120-850E-1A4A45791289}" type="slidenum">
              <a:rPr lang="en-US" smtClean="0"/>
              <a:t>13</a:t>
            </a:fld>
            <a:endParaRPr lang="en-US" dirty="0"/>
          </a:p>
        </p:txBody>
      </p:sp>
    </p:spTree>
    <p:extLst>
      <p:ext uri="{BB962C8B-B14F-4D97-AF65-F5344CB8AC3E}">
        <p14:creationId xmlns:p14="http://schemas.microsoft.com/office/powerpoint/2010/main" val="2497359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intervals are times of positive offset between PE and CME (positive offset means the prominence eruptions are at a higher latitude than are the associated CMEs).  The SEP sources are located at the active region belt. There is again a north-south asymmetry in the active region belt, which seems to be responsible for the north-south asymmetry in the SEP sources. The asymmetry is reverse during cycles 23. </a:t>
            </a:r>
          </a:p>
          <a:p>
            <a:r>
              <a:rPr lang="en-US" baseline="0" dirty="0" smtClean="0"/>
              <a:t>Indication of solar maximum conditions is the occurrence of prominence eruptions at latitudes higher than 60 deg. This occurred in 1999 – 2001 in the north pole and 1999.5 to 2002.5 in the south pole. </a:t>
            </a:r>
          </a:p>
          <a:p>
            <a:r>
              <a:rPr lang="en-US" baseline="0" dirty="0" smtClean="0"/>
              <a:t>In the new cycle, the Pes have crossed the 60-deg line in the beginning of 2011 and continued during 2012. This means solar maximum conditions have arrived at the north pole. This is also indicated by the disappearance of microwave polar brightening at the north pole.  Thus the PEs and CH brightness both indicate solar maximum conditions in the north pole. On the other hand, in the south pole, the PEs still have not crossed the 60 deg latitude. The coronal hole brightness is still high. Both these conditions indicate that the south polar region is still in the rise phase.  </a:t>
            </a:r>
            <a:endParaRPr lang="en-US" dirty="0"/>
          </a:p>
        </p:txBody>
      </p:sp>
      <p:sp>
        <p:nvSpPr>
          <p:cNvPr id="4" name="Slide Number Placeholder 3"/>
          <p:cNvSpPr>
            <a:spLocks noGrp="1"/>
          </p:cNvSpPr>
          <p:nvPr>
            <p:ph type="sldNum" sz="quarter" idx="10"/>
          </p:nvPr>
        </p:nvSpPr>
        <p:spPr/>
        <p:txBody>
          <a:bodyPr/>
          <a:lstStyle/>
          <a:p>
            <a:fld id="{33E3F0CB-C9F7-4156-A288-4AC208282755}" type="slidenum">
              <a:rPr lang="en-US" smtClean="0"/>
              <a:t>14</a:t>
            </a:fld>
            <a:endParaRPr lang="en-US" dirty="0"/>
          </a:p>
        </p:txBody>
      </p:sp>
    </p:spTree>
    <p:extLst>
      <p:ext uri="{BB962C8B-B14F-4D97-AF65-F5344CB8AC3E}">
        <p14:creationId xmlns:p14="http://schemas.microsoft.com/office/powerpoint/2010/main" val="77690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SEP butterfly diagram from 1976 to the present using GOES events compiled by NOAA. This cycle looks a lot like cycle 21 in terms of SEP sources. There is no north-south asymmetry during cycle 22. There is north-south asymmetry in cycle 23, but in the opposite sense. Cycle 22 also has &gt;0 deg sources</a:t>
            </a:r>
            <a:endParaRPr lang="en-US" dirty="0"/>
          </a:p>
        </p:txBody>
      </p:sp>
      <p:sp>
        <p:nvSpPr>
          <p:cNvPr id="4" name="Slide Number Placeholder 3"/>
          <p:cNvSpPr>
            <a:spLocks noGrp="1"/>
          </p:cNvSpPr>
          <p:nvPr>
            <p:ph type="sldNum" sz="quarter" idx="10"/>
          </p:nvPr>
        </p:nvSpPr>
        <p:spPr/>
        <p:txBody>
          <a:bodyPr/>
          <a:lstStyle/>
          <a:p>
            <a:fld id="{1DDB7FE4-7E75-4120-850E-1A4A45791289}" type="slidenum">
              <a:rPr lang="en-US" smtClean="0"/>
              <a:t>15</a:t>
            </a:fld>
            <a:endParaRPr lang="en-US" dirty="0"/>
          </a:p>
        </p:txBody>
      </p:sp>
    </p:spTree>
    <p:extLst>
      <p:ext uri="{BB962C8B-B14F-4D97-AF65-F5344CB8AC3E}">
        <p14:creationId xmlns:p14="http://schemas.microsoft.com/office/powerpoint/2010/main" val="1260681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speeds are similar to the cycle</a:t>
            </a:r>
            <a:r>
              <a:rPr lang="en-US" baseline="0" dirty="0" smtClean="0"/>
              <a:t> 23 events, perhaps 20% faster. The typical error in speed measurements is 10%. All CMEs are halos, which is an indication of high kinetic energy of CMEs. </a:t>
            </a:r>
            <a:endParaRPr lang="en-US" dirty="0"/>
          </a:p>
        </p:txBody>
      </p:sp>
      <p:sp>
        <p:nvSpPr>
          <p:cNvPr id="4" name="Slide Number Placeholder 3"/>
          <p:cNvSpPr>
            <a:spLocks noGrp="1"/>
          </p:cNvSpPr>
          <p:nvPr>
            <p:ph type="sldNum" sz="quarter" idx="10"/>
          </p:nvPr>
        </p:nvSpPr>
        <p:spPr/>
        <p:txBody>
          <a:bodyPr/>
          <a:lstStyle/>
          <a:p>
            <a:fld id="{1DDB7FE4-7E75-4120-850E-1A4A45791289}" type="slidenum">
              <a:rPr lang="en-US" smtClean="0"/>
              <a:t>16</a:t>
            </a:fld>
            <a:endParaRPr lang="en-US" dirty="0"/>
          </a:p>
        </p:txBody>
      </p:sp>
    </p:spTree>
    <p:extLst>
      <p:ext uri="{BB962C8B-B14F-4D97-AF65-F5344CB8AC3E}">
        <p14:creationId xmlns:p14="http://schemas.microsoft.com/office/powerpoint/2010/main" val="330179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B7FE4-7E75-4120-850E-1A4A45791289}" type="slidenum">
              <a:rPr lang="en-US" smtClean="0"/>
              <a:t>17</a:t>
            </a:fld>
            <a:endParaRPr lang="en-US" dirty="0"/>
          </a:p>
        </p:txBody>
      </p:sp>
    </p:spTree>
    <p:extLst>
      <p:ext uri="{BB962C8B-B14F-4D97-AF65-F5344CB8AC3E}">
        <p14:creationId xmlns:p14="http://schemas.microsoft.com/office/powerpoint/2010/main" val="4684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Metric and Interplanetary (IP) type II bursts summed over Carrington Rotation periods. During the cycle 23 rise phase, there were 221 m type II bursts and 101 IP type II bursts. This number is highly diminished during cycle 24. Consistent with the smaller number of SEP events during cycle 24 (17 vs. 8 or 12). </a:t>
            </a:r>
            <a:endParaRPr lang="en-US" dirty="0"/>
          </a:p>
        </p:txBody>
      </p:sp>
      <p:sp>
        <p:nvSpPr>
          <p:cNvPr id="4" name="Slide Number Placeholder 3"/>
          <p:cNvSpPr>
            <a:spLocks noGrp="1"/>
          </p:cNvSpPr>
          <p:nvPr>
            <p:ph type="sldNum" sz="quarter" idx="10"/>
          </p:nvPr>
        </p:nvSpPr>
        <p:spPr/>
        <p:txBody>
          <a:bodyPr/>
          <a:lstStyle/>
          <a:p>
            <a:fld id="{1DDB7FE4-7E75-4120-850E-1A4A45791289}" type="slidenum">
              <a:rPr lang="en-US" smtClean="0"/>
              <a:t>19</a:t>
            </a:fld>
            <a:endParaRPr lang="en-US" dirty="0"/>
          </a:p>
        </p:txBody>
      </p:sp>
    </p:spTree>
    <p:extLst>
      <p:ext uri="{BB962C8B-B14F-4D97-AF65-F5344CB8AC3E}">
        <p14:creationId xmlns:p14="http://schemas.microsoft.com/office/powerpoint/2010/main" val="294545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331232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2790018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240949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206131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34830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371025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114165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319273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3184389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3313898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3FFDBF-14D3-4300-932B-10C03B3D2068}" type="datetimeFigureOut">
              <a:rPr lang="en-US" smtClean="0"/>
              <a:t>5/25/2012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BE5ADF-4AB0-440A-8B0E-3235E5004087}" type="slidenum">
              <a:rPr lang="en-US" smtClean="0"/>
              <a:t>‹#›</a:t>
            </a:fld>
            <a:endParaRPr lang="en-US" dirty="0"/>
          </a:p>
        </p:txBody>
      </p:sp>
    </p:spTree>
    <p:extLst>
      <p:ext uri="{BB962C8B-B14F-4D97-AF65-F5344CB8AC3E}">
        <p14:creationId xmlns:p14="http://schemas.microsoft.com/office/powerpoint/2010/main" val="2678909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FFDBF-14D3-4300-932B-10C03B3D2068}" type="datetimeFigureOut">
              <a:rPr lang="en-US" smtClean="0"/>
              <a:t>5/25/2012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E5ADF-4AB0-440A-8B0E-3235E5004087}" type="slidenum">
              <a:rPr lang="en-US" smtClean="0"/>
              <a:t>‹#›</a:t>
            </a:fld>
            <a:endParaRPr lang="en-US" dirty="0"/>
          </a:p>
        </p:txBody>
      </p:sp>
    </p:spTree>
    <p:extLst>
      <p:ext uri="{BB962C8B-B14F-4D97-AF65-F5344CB8AC3E}">
        <p14:creationId xmlns:p14="http://schemas.microsoft.com/office/powerpoint/2010/main" val="1207936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6.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g"/><Relationship Id="rId1" Type="http://schemas.microsoft.com/office/2007/relationships/media" Target="../media/media3.mp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Solar Sources of Earth-affecting Energetic Particles </a:t>
            </a:r>
          </a:p>
        </p:txBody>
      </p:sp>
      <p:sp>
        <p:nvSpPr>
          <p:cNvPr id="3" name="Subtitle 2"/>
          <p:cNvSpPr>
            <a:spLocks noGrp="1"/>
          </p:cNvSpPr>
          <p:nvPr>
            <p:ph type="subTitle" idx="1"/>
          </p:nvPr>
        </p:nvSpPr>
        <p:spPr/>
        <p:txBody>
          <a:bodyPr>
            <a:normAutofit fontScale="92500"/>
          </a:bodyPr>
          <a:lstStyle/>
          <a:p>
            <a:r>
              <a:rPr lang="en-US" dirty="0" smtClean="0"/>
              <a:t>Nat Gopalswamy</a:t>
            </a:r>
            <a:br>
              <a:rPr lang="en-US" dirty="0" smtClean="0"/>
            </a:br>
            <a:r>
              <a:rPr lang="en-US" dirty="0" smtClean="0"/>
              <a:t>NASA Goddard Space Flight Center</a:t>
            </a:r>
          </a:p>
          <a:p>
            <a:r>
              <a:rPr lang="en-US" dirty="0" smtClean="0">
                <a:solidFill>
                  <a:srgbClr val="0000FF"/>
                </a:solidFill>
              </a:rPr>
              <a:t>Thanks to: H. Xie, P. Mäkelä, &amp; S. Yashiro</a:t>
            </a:r>
            <a:endParaRPr lang="en-US" dirty="0">
              <a:solidFill>
                <a:srgbClr val="0000FF"/>
              </a:solidFill>
            </a:endParaRPr>
          </a:p>
        </p:txBody>
      </p:sp>
      <p:sp>
        <p:nvSpPr>
          <p:cNvPr id="4" name="Rectangle 3"/>
          <p:cNvSpPr/>
          <p:nvPr/>
        </p:nvSpPr>
        <p:spPr>
          <a:xfrm>
            <a:off x="381000" y="6336268"/>
            <a:ext cx="8458200" cy="369332"/>
          </a:xfrm>
          <a:prstGeom prst="rect">
            <a:avLst/>
          </a:prstGeom>
        </p:spPr>
        <p:txBody>
          <a:bodyPr wrap="square">
            <a:spAutoFit/>
          </a:bodyPr>
          <a:lstStyle/>
          <a:p>
            <a:r>
              <a:rPr lang="en-US" dirty="0" smtClean="0"/>
              <a:t>11th Annual International Astrophysics Conference, March 19-23, 2012 Palm Springs, CA</a:t>
            </a:r>
            <a:endParaRPr lang="en-US" dirty="0"/>
          </a:p>
        </p:txBody>
      </p:sp>
    </p:spTree>
    <p:extLst>
      <p:ext uri="{BB962C8B-B14F-4D97-AF65-F5344CB8AC3E}">
        <p14:creationId xmlns:p14="http://schemas.microsoft.com/office/powerpoint/2010/main" val="845171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11"/>
            <a:ext cx="8229600" cy="809896"/>
          </a:xfrm>
        </p:spPr>
        <p:txBody>
          <a:bodyPr/>
          <a:lstStyle/>
          <a:p>
            <a:r>
              <a:rPr lang="en-US" dirty="0" smtClean="0"/>
              <a:t>Solar Sources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759" y="838200"/>
            <a:ext cx="5782482" cy="5858693"/>
          </a:xfrm>
          <a:prstGeom prst="rect">
            <a:avLst/>
          </a:prstGeom>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5512" y="2852928"/>
            <a:ext cx="137160" cy="13716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296" y="2438399"/>
            <a:ext cx="146304" cy="1463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999" y="2779712"/>
            <a:ext cx="146304" cy="1463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399" y="2438399"/>
            <a:ext cx="146304" cy="1463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313" y="2855913"/>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08313"/>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590800"/>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236913"/>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124200"/>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462053"/>
            <a:ext cx="109947" cy="10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40" y="6263640"/>
            <a:ext cx="137160" cy="13716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913" y="6513513"/>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2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120" y="5909"/>
            <a:ext cx="5779008" cy="685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Three Phases of the Cycle</a:t>
            </a:r>
            <a:endParaRPr lang="en-US" dirty="0"/>
          </a:p>
        </p:txBody>
      </p:sp>
      <p:sp>
        <p:nvSpPr>
          <p:cNvPr id="28" name="Rectangle 27"/>
          <p:cNvSpPr/>
          <p:nvPr/>
        </p:nvSpPr>
        <p:spPr>
          <a:xfrm>
            <a:off x="3352800" y="0"/>
            <a:ext cx="2825496"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4419600" y="190500"/>
            <a:ext cx="152400" cy="2667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837136" y="5029200"/>
            <a:ext cx="809837" cy="461665"/>
          </a:xfrm>
          <a:prstGeom prst="rect">
            <a:avLst/>
          </a:prstGeom>
          <a:noFill/>
        </p:spPr>
        <p:txBody>
          <a:bodyPr wrap="none" rtlCol="0">
            <a:spAutoFit/>
          </a:bodyPr>
          <a:lstStyle/>
          <a:p>
            <a:r>
              <a:rPr lang="en-US" sz="2400" b="1" dirty="0" smtClean="0">
                <a:solidFill>
                  <a:srgbClr val="16CD0D"/>
                </a:solidFill>
              </a:rPr>
              <a:t>MAX</a:t>
            </a:r>
            <a:endParaRPr lang="en-US" b="1" dirty="0">
              <a:solidFill>
                <a:srgbClr val="16CD0D"/>
              </a:solidFill>
            </a:endParaRPr>
          </a:p>
        </p:txBody>
      </p:sp>
      <p:sp>
        <p:nvSpPr>
          <p:cNvPr id="8" name="TextBox 7"/>
          <p:cNvSpPr txBox="1"/>
          <p:nvPr/>
        </p:nvSpPr>
        <p:spPr>
          <a:xfrm>
            <a:off x="1676400" y="3124200"/>
            <a:ext cx="818173" cy="461665"/>
          </a:xfrm>
          <a:prstGeom prst="rect">
            <a:avLst/>
          </a:prstGeom>
          <a:noFill/>
        </p:spPr>
        <p:txBody>
          <a:bodyPr wrap="none" rtlCol="0">
            <a:spAutoFit/>
          </a:bodyPr>
          <a:lstStyle/>
          <a:p>
            <a:r>
              <a:rPr lang="en-US" sz="2400" b="1" dirty="0" smtClean="0">
                <a:solidFill>
                  <a:srgbClr val="0000FF"/>
                </a:solidFill>
              </a:rPr>
              <a:t>DECL</a:t>
            </a:r>
            <a:endParaRPr lang="en-US" b="1" dirty="0">
              <a:solidFill>
                <a:srgbClr val="0000FF"/>
              </a:solidFill>
            </a:endParaRPr>
          </a:p>
        </p:txBody>
      </p:sp>
      <p:sp>
        <p:nvSpPr>
          <p:cNvPr id="9" name="TextBox 8"/>
          <p:cNvSpPr txBox="1"/>
          <p:nvPr/>
        </p:nvSpPr>
        <p:spPr>
          <a:xfrm>
            <a:off x="6858000" y="5405735"/>
            <a:ext cx="720069" cy="461665"/>
          </a:xfrm>
          <a:prstGeom prst="rect">
            <a:avLst/>
          </a:prstGeom>
          <a:noFill/>
        </p:spPr>
        <p:txBody>
          <a:bodyPr wrap="none" rtlCol="0">
            <a:spAutoFit/>
          </a:bodyPr>
          <a:lstStyle/>
          <a:p>
            <a:r>
              <a:rPr lang="en-US" sz="2400" dirty="0" smtClean="0">
                <a:solidFill>
                  <a:srgbClr val="FF0000"/>
                </a:solidFill>
              </a:rPr>
              <a:t>RISE</a:t>
            </a:r>
            <a:endParaRPr lang="en-US" sz="2400" dirty="0">
              <a:solidFill>
                <a:srgbClr val="FF0000"/>
              </a:solidFill>
            </a:endParaRPr>
          </a:p>
        </p:txBody>
      </p:sp>
    </p:spTree>
    <p:extLst>
      <p:ext uri="{BB962C8B-B14F-4D97-AF65-F5344CB8AC3E}">
        <p14:creationId xmlns:p14="http://schemas.microsoft.com/office/powerpoint/2010/main" val="2639916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787" y="5909"/>
            <a:ext cx="5779008" cy="685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69149"/>
            <a:ext cx="137160" cy="13716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296" y="2596708"/>
            <a:ext cx="146304" cy="1463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096" y="2938021"/>
            <a:ext cx="146304" cy="1463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596708"/>
            <a:ext cx="146304" cy="1463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014222"/>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3206309"/>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090422"/>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313" y="2749109"/>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113" y="3471422"/>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282509"/>
            <a:ext cx="1158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772762"/>
            <a:ext cx="109947" cy="10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r>
              <a:rPr lang="en-US" dirty="0" smtClean="0"/>
              <a:t>Three Phases of the Cycle</a:t>
            </a:r>
            <a:endParaRPr lang="en-US" dirty="0"/>
          </a:p>
        </p:txBody>
      </p:sp>
      <p:sp>
        <p:nvSpPr>
          <p:cNvPr id="4" name="Rectangle 3"/>
          <p:cNvSpPr/>
          <p:nvPr/>
        </p:nvSpPr>
        <p:spPr>
          <a:xfrm>
            <a:off x="3352800" y="0"/>
            <a:ext cx="2825496"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934200" y="5562600"/>
            <a:ext cx="720069" cy="461665"/>
          </a:xfrm>
          <a:prstGeom prst="rect">
            <a:avLst/>
          </a:prstGeom>
          <a:noFill/>
        </p:spPr>
        <p:txBody>
          <a:bodyPr wrap="none" rtlCol="0">
            <a:spAutoFit/>
          </a:bodyPr>
          <a:lstStyle/>
          <a:p>
            <a:r>
              <a:rPr lang="en-US" sz="2400" dirty="0" smtClean="0">
                <a:solidFill>
                  <a:srgbClr val="FF0000"/>
                </a:solidFill>
              </a:rPr>
              <a:t>RISE</a:t>
            </a:r>
            <a:endParaRPr lang="en-US" sz="2400" dirty="0">
              <a:solidFill>
                <a:srgbClr val="FF0000"/>
              </a:solidFill>
            </a:endParaRPr>
          </a:p>
        </p:txBody>
      </p:sp>
      <p:sp>
        <p:nvSpPr>
          <p:cNvPr id="6" name="TextBox 5"/>
          <p:cNvSpPr txBox="1"/>
          <p:nvPr/>
        </p:nvSpPr>
        <p:spPr>
          <a:xfrm>
            <a:off x="1676400" y="5029200"/>
            <a:ext cx="809837" cy="461665"/>
          </a:xfrm>
          <a:prstGeom prst="rect">
            <a:avLst/>
          </a:prstGeom>
          <a:noFill/>
        </p:spPr>
        <p:txBody>
          <a:bodyPr wrap="none" rtlCol="0">
            <a:spAutoFit/>
          </a:bodyPr>
          <a:lstStyle/>
          <a:p>
            <a:r>
              <a:rPr lang="en-US" sz="2400" b="1" dirty="0" smtClean="0">
                <a:solidFill>
                  <a:srgbClr val="16CD0D"/>
                </a:solidFill>
              </a:rPr>
              <a:t>MAX</a:t>
            </a:r>
            <a:endParaRPr lang="en-US" b="1" dirty="0">
              <a:solidFill>
                <a:srgbClr val="16CD0D"/>
              </a:solidFill>
            </a:endParaRPr>
          </a:p>
        </p:txBody>
      </p:sp>
      <p:sp>
        <p:nvSpPr>
          <p:cNvPr id="27" name="TextBox 26"/>
          <p:cNvSpPr txBox="1"/>
          <p:nvPr/>
        </p:nvSpPr>
        <p:spPr>
          <a:xfrm>
            <a:off x="1600200" y="4267200"/>
            <a:ext cx="818173" cy="461665"/>
          </a:xfrm>
          <a:prstGeom prst="rect">
            <a:avLst/>
          </a:prstGeom>
          <a:noFill/>
        </p:spPr>
        <p:txBody>
          <a:bodyPr wrap="none" rtlCol="0">
            <a:spAutoFit/>
          </a:bodyPr>
          <a:lstStyle/>
          <a:p>
            <a:r>
              <a:rPr lang="en-US" sz="2400" b="1" dirty="0" smtClean="0">
                <a:solidFill>
                  <a:srgbClr val="0000FF"/>
                </a:solidFill>
              </a:rPr>
              <a:t>DECL</a:t>
            </a:r>
            <a:endParaRPr lang="en-US" b="1" dirty="0">
              <a:solidFill>
                <a:srgbClr val="0000FF"/>
              </a:solidFill>
            </a:endParaRPr>
          </a:p>
        </p:txBody>
      </p:sp>
      <p:sp>
        <p:nvSpPr>
          <p:cNvPr id="7" name="Oval 6"/>
          <p:cNvSpPr/>
          <p:nvPr/>
        </p:nvSpPr>
        <p:spPr>
          <a:xfrm>
            <a:off x="4419600" y="190500"/>
            <a:ext cx="152400" cy="2667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6484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Where are the solar sources?</a:t>
            </a:r>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18185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6257925" y="1476375"/>
            <a:ext cx="0" cy="37338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Oval 5"/>
          <p:cNvSpPr>
            <a:spLocks noChangeAspect="1"/>
          </p:cNvSpPr>
          <p:nvPr/>
        </p:nvSpPr>
        <p:spPr>
          <a:xfrm>
            <a:off x="1800225" y="3505200"/>
            <a:ext cx="180975" cy="18097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6200" y="4600575"/>
            <a:ext cx="1691489" cy="830997"/>
          </a:xfrm>
          <a:prstGeom prst="rect">
            <a:avLst/>
          </a:prstGeom>
          <a:noFill/>
        </p:spPr>
        <p:txBody>
          <a:bodyPr wrap="none" rtlCol="0">
            <a:spAutoFit/>
          </a:bodyPr>
          <a:lstStyle/>
          <a:p>
            <a:r>
              <a:rPr lang="en-US" sz="2400" dirty="0" smtClean="0">
                <a:solidFill>
                  <a:srgbClr val="0000FF"/>
                </a:solidFill>
              </a:rPr>
              <a:t>1995 Oct 20</a:t>
            </a:r>
          </a:p>
          <a:p>
            <a:r>
              <a:rPr lang="en-US" sz="2400" dirty="0" smtClean="0">
                <a:solidFill>
                  <a:srgbClr val="0000FF"/>
                </a:solidFill>
              </a:rPr>
              <a:t>S09W55</a:t>
            </a:r>
            <a:endParaRPr lang="en-US" sz="2400" dirty="0">
              <a:solidFill>
                <a:srgbClr val="0000FF"/>
              </a:solidFill>
            </a:endParaRPr>
          </a:p>
        </p:txBody>
      </p:sp>
      <p:cxnSp>
        <p:nvCxnSpPr>
          <p:cNvPr id="10" name="Straight Arrow Connector 9"/>
          <p:cNvCxnSpPr/>
          <p:nvPr/>
        </p:nvCxnSpPr>
        <p:spPr>
          <a:xfrm flipV="1">
            <a:off x="1143000" y="3686175"/>
            <a:ext cx="624689" cy="9144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66111" y="5791200"/>
            <a:ext cx="1754263" cy="830997"/>
          </a:xfrm>
          <a:prstGeom prst="rect">
            <a:avLst/>
          </a:prstGeom>
          <a:noFill/>
        </p:spPr>
        <p:txBody>
          <a:bodyPr wrap="none" rtlCol="0">
            <a:spAutoFit/>
          </a:bodyPr>
          <a:lstStyle/>
          <a:p>
            <a:r>
              <a:rPr lang="en-US" sz="2400" dirty="0" smtClean="0">
                <a:solidFill>
                  <a:srgbClr val="FF0000"/>
                </a:solidFill>
              </a:rPr>
              <a:t>1997 Nov 04</a:t>
            </a:r>
          </a:p>
          <a:p>
            <a:r>
              <a:rPr lang="en-US" sz="2400" dirty="0" smtClean="0">
                <a:solidFill>
                  <a:srgbClr val="FF0000"/>
                </a:solidFill>
              </a:rPr>
              <a:t>S14W33</a:t>
            </a:r>
            <a:endParaRPr lang="en-US" sz="2400" dirty="0">
              <a:solidFill>
                <a:srgbClr val="FF0000"/>
              </a:solidFill>
            </a:endParaRPr>
          </a:p>
        </p:txBody>
      </p:sp>
      <p:cxnSp>
        <p:nvCxnSpPr>
          <p:cNvPr id="13" name="Straight Arrow Connector 12"/>
          <p:cNvCxnSpPr/>
          <p:nvPr/>
        </p:nvCxnSpPr>
        <p:spPr>
          <a:xfrm flipV="1">
            <a:off x="2514600" y="4038600"/>
            <a:ext cx="0" cy="1752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05000" y="2971800"/>
            <a:ext cx="623888" cy="0"/>
          </a:xfrm>
          <a:prstGeom prst="line">
            <a:avLst/>
          </a:prstGeom>
          <a:ln w="381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95488" y="2438400"/>
            <a:ext cx="479618" cy="461665"/>
          </a:xfrm>
          <a:prstGeom prst="rect">
            <a:avLst/>
          </a:prstGeom>
          <a:noFill/>
        </p:spPr>
        <p:txBody>
          <a:bodyPr wrap="none" rtlCol="0">
            <a:spAutoFit/>
          </a:bodyPr>
          <a:lstStyle/>
          <a:p>
            <a:r>
              <a:rPr lang="en-US" sz="2400" dirty="0" smtClean="0">
                <a:solidFill>
                  <a:srgbClr val="0000FF"/>
                </a:solidFill>
              </a:rPr>
              <a:t>2y</a:t>
            </a:r>
            <a:endParaRPr lang="en-US" sz="2400" dirty="0">
              <a:solidFill>
                <a:srgbClr val="0000FF"/>
              </a:solidFill>
            </a:endParaRPr>
          </a:p>
        </p:txBody>
      </p:sp>
      <p:cxnSp>
        <p:nvCxnSpPr>
          <p:cNvPr id="19" name="Straight Connector 18"/>
          <p:cNvCxnSpPr/>
          <p:nvPr/>
        </p:nvCxnSpPr>
        <p:spPr>
          <a:xfrm>
            <a:off x="5853112" y="2971800"/>
            <a:ext cx="1309688" cy="0"/>
          </a:xfrm>
          <a:prstGeom prst="line">
            <a:avLst/>
          </a:prstGeom>
          <a:ln w="38100">
            <a:solidFill>
              <a:srgbClr val="FF66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98346" y="2438400"/>
            <a:ext cx="712054" cy="461665"/>
          </a:xfrm>
          <a:prstGeom prst="rect">
            <a:avLst/>
          </a:prstGeom>
          <a:noFill/>
        </p:spPr>
        <p:txBody>
          <a:bodyPr wrap="none" rtlCol="0">
            <a:spAutoFit/>
          </a:bodyPr>
          <a:lstStyle/>
          <a:p>
            <a:r>
              <a:rPr lang="en-US" sz="2400" dirty="0" smtClean="0">
                <a:solidFill>
                  <a:srgbClr val="FF66FF"/>
                </a:solidFill>
              </a:rPr>
              <a:t>3.7y</a:t>
            </a:r>
            <a:endParaRPr lang="en-US" sz="2400" dirty="0">
              <a:solidFill>
                <a:srgbClr val="FF66FF"/>
              </a:solidFill>
            </a:endParaRPr>
          </a:p>
        </p:txBody>
      </p:sp>
      <p:sp>
        <p:nvSpPr>
          <p:cNvPr id="22" name="TextBox 21"/>
          <p:cNvSpPr txBox="1"/>
          <p:nvPr/>
        </p:nvSpPr>
        <p:spPr>
          <a:xfrm>
            <a:off x="6246737" y="1447800"/>
            <a:ext cx="1739579" cy="830997"/>
          </a:xfrm>
          <a:prstGeom prst="rect">
            <a:avLst/>
          </a:prstGeom>
          <a:noFill/>
        </p:spPr>
        <p:txBody>
          <a:bodyPr wrap="none" rtlCol="0">
            <a:spAutoFit/>
          </a:bodyPr>
          <a:lstStyle/>
          <a:p>
            <a:r>
              <a:rPr lang="en-US" sz="2400" dirty="0" smtClean="0">
                <a:solidFill>
                  <a:srgbClr val="FF66FF"/>
                </a:solidFill>
              </a:rPr>
              <a:t>2010 Aug </a:t>
            </a:r>
            <a:r>
              <a:rPr lang="en-US" sz="2400" dirty="0">
                <a:solidFill>
                  <a:srgbClr val="FF66FF"/>
                </a:solidFill>
              </a:rPr>
              <a:t>1</a:t>
            </a:r>
            <a:r>
              <a:rPr lang="en-US" sz="2400" dirty="0" smtClean="0">
                <a:solidFill>
                  <a:srgbClr val="FF66FF"/>
                </a:solidFill>
              </a:rPr>
              <a:t>4</a:t>
            </a:r>
          </a:p>
          <a:p>
            <a:r>
              <a:rPr lang="en-US" sz="2400" dirty="0" smtClean="0">
                <a:solidFill>
                  <a:srgbClr val="FF66FF"/>
                </a:solidFill>
              </a:rPr>
              <a:t>N17W52</a:t>
            </a:r>
            <a:endParaRPr lang="en-US" sz="2400" dirty="0">
              <a:solidFill>
                <a:srgbClr val="FF66FF"/>
              </a:solidFill>
            </a:endParaRPr>
          </a:p>
        </p:txBody>
      </p:sp>
      <p:sp>
        <p:nvSpPr>
          <p:cNvPr id="21" name="Rectangle 20"/>
          <p:cNvSpPr/>
          <p:nvPr/>
        </p:nvSpPr>
        <p:spPr>
          <a:xfrm>
            <a:off x="4343401" y="4800600"/>
            <a:ext cx="1509712" cy="4095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4343401" y="4800600"/>
            <a:ext cx="1509711" cy="409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4572000" y="4419600"/>
            <a:ext cx="1728358" cy="830997"/>
          </a:xfrm>
          <a:prstGeom prst="rect">
            <a:avLst/>
          </a:prstGeom>
          <a:noFill/>
        </p:spPr>
        <p:txBody>
          <a:bodyPr wrap="none" rtlCol="0">
            <a:spAutoFit/>
          </a:bodyPr>
          <a:lstStyle/>
          <a:p>
            <a:r>
              <a:rPr lang="en-US" sz="2400" dirty="0" smtClean="0">
                <a:solidFill>
                  <a:srgbClr val="0000FF"/>
                </a:solidFill>
              </a:rPr>
              <a:t>2006 Dec 13</a:t>
            </a:r>
          </a:p>
          <a:p>
            <a:r>
              <a:rPr lang="en-US" sz="2400" dirty="0" smtClean="0">
                <a:solidFill>
                  <a:srgbClr val="0000FF"/>
                </a:solidFill>
              </a:rPr>
              <a:t>S05W23</a:t>
            </a:r>
            <a:endParaRPr lang="en-US" sz="2400" dirty="0">
              <a:solidFill>
                <a:srgbClr val="0000FF"/>
              </a:solidFill>
            </a:endParaRPr>
          </a:p>
        </p:txBody>
      </p:sp>
      <p:sp>
        <p:nvSpPr>
          <p:cNvPr id="24" name="TextBox 23"/>
          <p:cNvSpPr txBox="1"/>
          <p:nvPr/>
        </p:nvSpPr>
        <p:spPr>
          <a:xfrm>
            <a:off x="5105400" y="6243935"/>
            <a:ext cx="3869521" cy="461665"/>
          </a:xfrm>
          <a:prstGeom prst="rect">
            <a:avLst/>
          </a:prstGeom>
          <a:noFill/>
        </p:spPr>
        <p:txBody>
          <a:bodyPr wrap="none" rtlCol="0">
            <a:spAutoFit/>
          </a:bodyPr>
          <a:lstStyle/>
          <a:p>
            <a:r>
              <a:rPr lang="en-US" sz="2400" dirty="0" smtClean="0">
                <a:solidFill>
                  <a:srgbClr val="FF0000"/>
                </a:solidFill>
              </a:rPr>
              <a:t>21/22 min only 0.5y w/o SEPs</a:t>
            </a:r>
            <a:endParaRPr lang="en-US" sz="2400" dirty="0">
              <a:solidFill>
                <a:srgbClr val="FF0000"/>
              </a:solidFill>
            </a:endParaRPr>
          </a:p>
        </p:txBody>
      </p:sp>
      <p:cxnSp>
        <p:nvCxnSpPr>
          <p:cNvPr id="27" name="Straight Arrow Connector 26"/>
          <p:cNvCxnSpPr/>
          <p:nvPr/>
        </p:nvCxnSpPr>
        <p:spPr>
          <a:xfrm flipV="1">
            <a:off x="5555055" y="3733800"/>
            <a:ext cx="312345" cy="6858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019800" y="914400"/>
            <a:ext cx="325730" cy="523220"/>
          </a:xfrm>
          <a:prstGeom prst="rect">
            <a:avLst/>
          </a:prstGeom>
          <a:noFill/>
        </p:spPr>
        <p:txBody>
          <a:bodyPr wrap="none" rtlCol="0">
            <a:spAutoFit/>
          </a:bodyPr>
          <a:lstStyle/>
          <a:p>
            <a:r>
              <a:rPr lang="en-US" sz="2800" b="1" dirty="0" smtClean="0"/>
              <a:t>s</a:t>
            </a:r>
            <a:endParaRPr lang="en-US" sz="2800" b="1" dirty="0"/>
          </a:p>
        </p:txBody>
      </p:sp>
      <p:cxnSp>
        <p:nvCxnSpPr>
          <p:cNvPr id="7" name="Straight Arrow Connector 6"/>
          <p:cNvCxnSpPr>
            <a:endCxn id="22" idx="1"/>
          </p:cNvCxnSpPr>
          <p:nvPr/>
        </p:nvCxnSpPr>
        <p:spPr>
          <a:xfrm>
            <a:off x="2216944" y="1863298"/>
            <a:ext cx="4029793"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0" y="1476375"/>
            <a:ext cx="962379" cy="369332"/>
          </a:xfrm>
          <a:prstGeom prst="rect">
            <a:avLst/>
          </a:prstGeom>
          <a:noFill/>
        </p:spPr>
        <p:txBody>
          <a:bodyPr wrap="none" rtlCol="0">
            <a:spAutoFit/>
          </a:bodyPr>
          <a:lstStyle/>
          <a:p>
            <a:r>
              <a:rPr lang="en-US" dirty="0" smtClean="0"/>
              <a:t>Cycle 23</a:t>
            </a:r>
            <a:endParaRPr lang="en-US" dirty="0"/>
          </a:p>
        </p:txBody>
      </p:sp>
      <p:cxnSp>
        <p:nvCxnSpPr>
          <p:cNvPr id="14" name="Straight Arrow Connector 13"/>
          <p:cNvCxnSpPr/>
          <p:nvPr/>
        </p:nvCxnSpPr>
        <p:spPr>
          <a:xfrm flipV="1">
            <a:off x="6300358" y="4876799"/>
            <a:ext cx="1719692"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57621" y="4812268"/>
            <a:ext cx="962379" cy="369332"/>
          </a:xfrm>
          <a:prstGeom prst="rect">
            <a:avLst/>
          </a:prstGeom>
          <a:noFill/>
        </p:spPr>
        <p:txBody>
          <a:bodyPr wrap="none" rtlCol="0">
            <a:spAutoFit/>
          </a:bodyPr>
          <a:lstStyle/>
          <a:p>
            <a:r>
              <a:rPr lang="en-US" dirty="0" smtClean="0"/>
              <a:t>Cycle 24</a:t>
            </a:r>
            <a:endParaRPr lang="en-US" dirty="0"/>
          </a:p>
        </p:txBody>
      </p:sp>
      <p:cxnSp>
        <p:nvCxnSpPr>
          <p:cNvPr id="18" name="Straight Connector 17"/>
          <p:cNvCxnSpPr/>
          <p:nvPr/>
        </p:nvCxnSpPr>
        <p:spPr>
          <a:xfrm>
            <a:off x="6248400" y="1447800"/>
            <a:ext cx="0" cy="3802797"/>
          </a:xfrm>
          <a:prstGeom prst="line">
            <a:avLst/>
          </a:prstGeom>
          <a:ln w="28575">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87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2" grpId="0"/>
      <p:bldP spid="17" grpId="0"/>
      <p:bldP spid="20" grpId="0"/>
      <p:bldP spid="22" grpId="0"/>
      <p:bldP spid="21" grpId="0" animBg="1"/>
      <p:bldP spid="23" grpId="0" animBg="1"/>
      <p:bldP spid="25"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Reason for Asymmetry: Active regions in the North</a:t>
            </a:r>
            <a:endParaRPr lang="en-US" dirty="0"/>
          </a:p>
        </p:txBody>
      </p:sp>
      <p:pic>
        <p:nvPicPr>
          <p:cNvPr id="4098" name="Picture 2" descr="C:\Users\gopalswamy\AppData\Local\Temp\norh_pe_butterfly_bot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600200"/>
            <a:ext cx="8667750" cy="48768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838200" y="5257800"/>
            <a:ext cx="77724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8200" y="2590800"/>
            <a:ext cx="77724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553200" y="1905000"/>
            <a:ext cx="0" cy="403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01000" y="1981200"/>
            <a:ext cx="0" cy="403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00400" y="1981200"/>
            <a:ext cx="0" cy="403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62200" y="1905000"/>
            <a:ext cx="0" cy="403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00200" y="6091535"/>
            <a:ext cx="1489510" cy="461665"/>
          </a:xfrm>
          <a:prstGeom prst="rect">
            <a:avLst/>
          </a:prstGeom>
          <a:noFill/>
        </p:spPr>
        <p:txBody>
          <a:bodyPr wrap="none" rtlCol="0">
            <a:spAutoFit/>
          </a:bodyPr>
          <a:lstStyle/>
          <a:p>
            <a:r>
              <a:rPr lang="en-US" sz="2400" dirty="0" smtClean="0">
                <a:solidFill>
                  <a:srgbClr val="0033CC"/>
                </a:solidFill>
              </a:rPr>
              <a:t>22/23 Min</a:t>
            </a:r>
            <a:endParaRPr lang="en-US" sz="2400" dirty="0">
              <a:solidFill>
                <a:srgbClr val="0033CC"/>
              </a:solidFill>
            </a:endParaRPr>
          </a:p>
        </p:txBody>
      </p:sp>
      <p:sp>
        <p:nvSpPr>
          <p:cNvPr id="13" name="TextBox 12"/>
          <p:cNvSpPr txBox="1"/>
          <p:nvPr/>
        </p:nvSpPr>
        <p:spPr>
          <a:xfrm>
            <a:off x="6282890" y="6096000"/>
            <a:ext cx="1489510" cy="461665"/>
          </a:xfrm>
          <a:prstGeom prst="rect">
            <a:avLst/>
          </a:prstGeom>
          <a:noFill/>
        </p:spPr>
        <p:txBody>
          <a:bodyPr wrap="none" rtlCol="0">
            <a:spAutoFit/>
          </a:bodyPr>
          <a:lstStyle/>
          <a:p>
            <a:r>
              <a:rPr lang="en-US" sz="2400" dirty="0" smtClean="0">
                <a:solidFill>
                  <a:srgbClr val="0033CC"/>
                </a:solidFill>
              </a:rPr>
              <a:t>23/24 Min</a:t>
            </a:r>
            <a:endParaRPr lang="en-US" sz="2400" dirty="0">
              <a:solidFill>
                <a:srgbClr val="0033CC"/>
              </a:solidFill>
            </a:endParaRPr>
          </a:p>
        </p:txBody>
      </p:sp>
      <p:sp>
        <p:nvSpPr>
          <p:cNvPr id="3" name="TextBox 2"/>
          <p:cNvSpPr txBox="1"/>
          <p:nvPr/>
        </p:nvSpPr>
        <p:spPr>
          <a:xfrm>
            <a:off x="3657600" y="1219200"/>
            <a:ext cx="1828065" cy="461665"/>
          </a:xfrm>
          <a:prstGeom prst="rect">
            <a:avLst/>
          </a:prstGeom>
          <a:noFill/>
        </p:spPr>
        <p:txBody>
          <a:bodyPr wrap="none" rtlCol="0">
            <a:spAutoFit/>
          </a:bodyPr>
          <a:lstStyle/>
          <a:p>
            <a:r>
              <a:rPr lang="en-US" sz="2400" dirty="0" smtClean="0">
                <a:solidFill>
                  <a:srgbClr val="0000FF"/>
                </a:solidFill>
              </a:rPr>
              <a:t>23 Maximum</a:t>
            </a:r>
            <a:endParaRPr lang="en-US" dirty="0">
              <a:solidFill>
                <a:srgbClr val="0000FF"/>
              </a:solidFill>
            </a:endParaRPr>
          </a:p>
        </p:txBody>
      </p:sp>
      <p:sp>
        <p:nvSpPr>
          <p:cNvPr id="14" name="TextBox 13"/>
          <p:cNvSpPr txBox="1"/>
          <p:nvPr/>
        </p:nvSpPr>
        <p:spPr>
          <a:xfrm>
            <a:off x="7239735" y="1219200"/>
            <a:ext cx="1970732" cy="461665"/>
          </a:xfrm>
          <a:prstGeom prst="rect">
            <a:avLst/>
          </a:prstGeom>
          <a:noFill/>
        </p:spPr>
        <p:txBody>
          <a:bodyPr wrap="none" rtlCol="0">
            <a:spAutoFit/>
          </a:bodyPr>
          <a:lstStyle/>
          <a:p>
            <a:r>
              <a:rPr lang="en-US" sz="2400" dirty="0" smtClean="0">
                <a:solidFill>
                  <a:srgbClr val="0000FF"/>
                </a:solidFill>
              </a:rPr>
              <a:t>24 Maximum?</a:t>
            </a:r>
            <a:endParaRPr lang="en-US" dirty="0">
              <a:solidFill>
                <a:srgbClr val="0000FF"/>
              </a:solidFill>
            </a:endParaRPr>
          </a:p>
        </p:txBody>
      </p:sp>
      <p:cxnSp>
        <p:nvCxnSpPr>
          <p:cNvPr id="6" name="Straight Arrow Connector 5"/>
          <p:cNvCxnSpPr/>
          <p:nvPr/>
        </p:nvCxnSpPr>
        <p:spPr>
          <a:xfrm>
            <a:off x="8382000" y="1600200"/>
            <a:ext cx="762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8001000" y="3276600"/>
            <a:ext cx="685800" cy="1219200"/>
          </a:xfrm>
          <a:custGeom>
            <a:avLst/>
            <a:gdLst>
              <a:gd name="connsiteX0" fmla="*/ 681046 w 947349"/>
              <a:gd name="connsiteY0" fmla="*/ 1515 h 1900159"/>
              <a:gd name="connsiteX1" fmla="*/ 303674 w 947349"/>
              <a:gd name="connsiteY1" fmla="*/ 117629 h 1900159"/>
              <a:gd name="connsiteX2" fmla="*/ 13389 w 947349"/>
              <a:gd name="connsiteY2" fmla="*/ 378886 h 1900159"/>
              <a:gd name="connsiteX3" fmla="*/ 71446 w 947349"/>
              <a:gd name="connsiteY3" fmla="*/ 553058 h 1900159"/>
              <a:gd name="connsiteX4" fmla="*/ 274646 w 947349"/>
              <a:gd name="connsiteY4" fmla="*/ 828829 h 1900159"/>
              <a:gd name="connsiteX5" fmla="*/ 318189 w 947349"/>
              <a:gd name="connsiteY5" fmla="*/ 1801286 h 1900159"/>
              <a:gd name="connsiteX6" fmla="*/ 492360 w 947349"/>
              <a:gd name="connsiteY6" fmla="*/ 1859343 h 1900159"/>
              <a:gd name="connsiteX7" fmla="*/ 652017 w 947349"/>
              <a:gd name="connsiteY7" fmla="*/ 1728715 h 1900159"/>
              <a:gd name="connsiteX8" fmla="*/ 608474 w 947349"/>
              <a:gd name="connsiteY8" fmla="*/ 1467458 h 1900159"/>
              <a:gd name="connsiteX9" fmla="*/ 593960 w 947349"/>
              <a:gd name="connsiteY9" fmla="*/ 1119115 h 1900159"/>
              <a:gd name="connsiteX10" fmla="*/ 579446 w 947349"/>
              <a:gd name="connsiteY10" fmla="*/ 930429 h 1900159"/>
              <a:gd name="connsiteX11" fmla="*/ 695560 w 947349"/>
              <a:gd name="connsiteY11" fmla="*/ 770772 h 1900159"/>
              <a:gd name="connsiteX12" fmla="*/ 927789 w 947349"/>
              <a:gd name="connsiteY12" fmla="*/ 669172 h 1900159"/>
              <a:gd name="connsiteX13" fmla="*/ 927789 w 947349"/>
              <a:gd name="connsiteY13" fmla="*/ 349858 h 1900159"/>
              <a:gd name="connsiteX14" fmla="*/ 869732 w 947349"/>
              <a:gd name="connsiteY14" fmla="*/ 161172 h 1900159"/>
              <a:gd name="connsiteX15" fmla="*/ 782646 w 947349"/>
              <a:gd name="connsiteY15" fmla="*/ 59572 h 1900159"/>
              <a:gd name="connsiteX16" fmla="*/ 681046 w 947349"/>
              <a:gd name="connsiteY16" fmla="*/ 1515 h 190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7349" h="1900159">
                <a:moveTo>
                  <a:pt x="681046" y="1515"/>
                </a:moveTo>
                <a:cubicBezTo>
                  <a:pt x="601217" y="11191"/>
                  <a:pt x="414950" y="54734"/>
                  <a:pt x="303674" y="117629"/>
                </a:cubicBezTo>
                <a:cubicBezTo>
                  <a:pt x="192398" y="180524"/>
                  <a:pt x="52094" y="306315"/>
                  <a:pt x="13389" y="378886"/>
                </a:cubicBezTo>
                <a:cubicBezTo>
                  <a:pt x="-25316" y="451457"/>
                  <a:pt x="27903" y="478068"/>
                  <a:pt x="71446" y="553058"/>
                </a:cubicBezTo>
                <a:cubicBezTo>
                  <a:pt x="114989" y="628048"/>
                  <a:pt x="233522" y="620791"/>
                  <a:pt x="274646" y="828829"/>
                </a:cubicBezTo>
                <a:cubicBezTo>
                  <a:pt x="315770" y="1036867"/>
                  <a:pt x="281903" y="1629534"/>
                  <a:pt x="318189" y="1801286"/>
                </a:cubicBezTo>
                <a:cubicBezTo>
                  <a:pt x="354475" y="1973038"/>
                  <a:pt x="436722" y="1871438"/>
                  <a:pt x="492360" y="1859343"/>
                </a:cubicBezTo>
                <a:cubicBezTo>
                  <a:pt x="547998" y="1847248"/>
                  <a:pt x="632665" y="1794029"/>
                  <a:pt x="652017" y="1728715"/>
                </a:cubicBezTo>
                <a:cubicBezTo>
                  <a:pt x="671369" y="1663401"/>
                  <a:pt x="618150" y="1569058"/>
                  <a:pt x="608474" y="1467458"/>
                </a:cubicBezTo>
                <a:cubicBezTo>
                  <a:pt x="598798" y="1365858"/>
                  <a:pt x="598798" y="1208620"/>
                  <a:pt x="593960" y="1119115"/>
                </a:cubicBezTo>
                <a:cubicBezTo>
                  <a:pt x="589122" y="1029610"/>
                  <a:pt x="562513" y="988486"/>
                  <a:pt x="579446" y="930429"/>
                </a:cubicBezTo>
                <a:cubicBezTo>
                  <a:pt x="596379" y="872372"/>
                  <a:pt x="637503" y="814315"/>
                  <a:pt x="695560" y="770772"/>
                </a:cubicBezTo>
                <a:cubicBezTo>
                  <a:pt x="753617" y="727229"/>
                  <a:pt x="889084" y="739324"/>
                  <a:pt x="927789" y="669172"/>
                </a:cubicBezTo>
                <a:cubicBezTo>
                  <a:pt x="966494" y="599020"/>
                  <a:pt x="937465" y="434525"/>
                  <a:pt x="927789" y="349858"/>
                </a:cubicBezTo>
                <a:cubicBezTo>
                  <a:pt x="918113" y="265191"/>
                  <a:pt x="893923" y="209553"/>
                  <a:pt x="869732" y="161172"/>
                </a:cubicBezTo>
                <a:cubicBezTo>
                  <a:pt x="845541" y="112791"/>
                  <a:pt x="816513" y="88601"/>
                  <a:pt x="782646" y="59572"/>
                </a:cubicBezTo>
                <a:cubicBezTo>
                  <a:pt x="748779" y="30543"/>
                  <a:pt x="760875" y="-8161"/>
                  <a:pt x="681046" y="1515"/>
                </a:cubicBezTo>
                <a:close/>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81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p:spPr>
        <p:txBody>
          <a:bodyPr>
            <a:normAutofit fontScale="90000"/>
          </a:bodyPr>
          <a:lstStyle/>
          <a:p>
            <a:r>
              <a:rPr lang="en-US" dirty="0" smtClean="0"/>
              <a:t>Major SEP Events: 1976 - present</a:t>
            </a:r>
            <a:endParaRPr lang="en-US"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68680"/>
            <a:ext cx="7665931" cy="583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2209800" y="1219200"/>
            <a:ext cx="0" cy="49530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19600" y="1219200"/>
            <a:ext cx="0" cy="49530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400800" y="1219200"/>
            <a:ext cx="0" cy="49530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33600" y="5486400"/>
            <a:ext cx="1105111" cy="461665"/>
          </a:xfrm>
          <a:prstGeom prst="rect">
            <a:avLst/>
          </a:prstGeom>
          <a:noFill/>
        </p:spPr>
        <p:txBody>
          <a:bodyPr wrap="none" rtlCol="0">
            <a:spAutoFit/>
          </a:bodyPr>
          <a:lstStyle/>
          <a:p>
            <a:r>
              <a:rPr lang="en-US" sz="2400" dirty="0" smtClean="0">
                <a:solidFill>
                  <a:srgbClr val="0000FF"/>
                </a:solidFill>
              </a:rPr>
              <a:t>21 Max</a:t>
            </a:r>
            <a:endParaRPr lang="en-US" sz="2400" dirty="0">
              <a:solidFill>
                <a:srgbClr val="0000FF"/>
              </a:solidFill>
            </a:endParaRPr>
          </a:p>
        </p:txBody>
      </p:sp>
      <p:sp>
        <p:nvSpPr>
          <p:cNvPr id="10" name="TextBox 9"/>
          <p:cNvSpPr txBox="1"/>
          <p:nvPr/>
        </p:nvSpPr>
        <p:spPr>
          <a:xfrm>
            <a:off x="4381289" y="5486400"/>
            <a:ext cx="1105111" cy="461665"/>
          </a:xfrm>
          <a:prstGeom prst="rect">
            <a:avLst/>
          </a:prstGeom>
          <a:noFill/>
        </p:spPr>
        <p:txBody>
          <a:bodyPr wrap="none" rtlCol="0">
            <a:spAutoFit/>
          </a:bodyPr>
          <a:lstStyle/>
          <a:p>
            <a:r>
              <a:rPr lang="en-US" sz="2400" dirty="0" smtClean="0">
                <a:solidFill>
                  <a:srgbClr val="0000FF"/>
                </a:solidFill>
              </a:rPr>
              <a:t>22 Max</a:t>
            </a:r>
            <a:endParaRPr lang="en-US" sz="2400" dirty="0">
              <a:solidFill>
                <a:srgbClr val="0000FF"/>
              </a:solidFill>
            </a:endParaRPr>
          </a:p>
        </p:txBody>
      </p:sp>
      <p:sp>
        <p:nvSpPr>
          <p:cNvPr id="11" name="TextBox 10"/>
          <p:cNvSpPr txBox="1"/>
          <p:nvPr/>
        </p:nvSpPr>
        <p:spPr>
          <a:xfrm>
            <a:off x="6362489" y="5486400"/>
            <a:ext cx="1105111" cy="461665"/>
          </a:xfrm>
          <a:prstGeom prst="rect">
            <a:avLst/>
          </a:prstGeom>
          <a:noFill/>
        </p:spPr>
        <p:txBody>
          <a:bodyPr wrap="none" rtlCol="0">
            <a:spAutoFit/>
          </a:bodyPr>
          <a:lstStyle/>
          <a:p>
            <a:r>
              <a:rPr lang="en-US" sz="2400" dirty="0" smtClean="0">
                <a:solidFill>
                  <a:srgbClr val="0000FF"/>
                </a:solidFill>
              </a:rPr>
              <a:t>23 Max</a:t>
            </a:r>
            <a:endParaRPr lang="en-US" sz="2400" dirty="0">
              <a:solidFill>
                <a:srgbClr val="0000FF"/>
              </a:solidFill>
            </a:endParaRPr>
          </a:p>
        </p:txBody>
      </p:sp>
      <p:sp>
        <p:nvSpPr>
          <p:cNvPr id="12" name="TextBox 11"/>
          <p:cNvSpPr txBox="1"/>
          <p:nvPr/>
        </p:nvSpPr>
        <p:spPr>
          <a:xfrm>
            <a:off x="5694070" y="758952"/>
            <a:ext cx="325730" cy="523220"/>
          </a:xfrm>
          <a:prstGeom prst="rect">
            <a:avLst/>
          </a:prstGeom>
          <a:noFill/>
        </p:spPr>
        <p:txBody>
          <a:bodyPr wrap="none" rtlCol="0">
            <a:spAutoFit/>
          </a:bodyPr>
          <a:lstStyle/>
          <a:p>
            <a:r>
              <a:rPr lang="en-US" sz="2800" b="1" dirty="0" smtClean="0"/>
              <a:t>s</a:t>
            </a:r>
            <a:endParaRPr lang="en-US" sz="2800" b="1" dirty="0"/>
          </a:p>
        </p:txBody>
      </p:sp>
    </p:spTree>
    <p:extLst>
      <p:ext uri="{BB962C8B-B14F-4D97-AF65-F5344CB8AC3E}">
        <p14:creationId xmlns:p14="http://schemas.microsoft.com/office/powerpoint/2010/main" val="3673622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Speeds of SEP-producing CMEs</a:t>
            </a:r>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5791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4495800" y="19812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67400" y="25908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48200" y="21336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72000" y="21336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626864" y="20574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05400" y="22860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486400" y="23622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57600" y="30480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638800" y="23622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48400" y="30480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477000" y="30480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40680" y="22860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24200" y="1752600"/>
            <a:ext cx="1217898" cy="461665"/>
          </a:xfrm>
          <a:prstGeom prst="rect">
            <a:avLst/>
          </a:prstGeom>
          <a:noFill/>
        </p:spPr>
        <p:txBody>
          <a:bodyPr wrap="none" rtlCol="0">
            <a:spAutoFit/>
          </a:bodyPr>
          <a:lstStyle/>
          <a:p>
            <a:r>
              <a:rPr lang="en-US" sz="2400" dirty="0" smtClean="0">
                <a:solidFill>
                  <a:srgbClr val="FF0000"/>
                </a:solidFill>
              </a:rPr>
              <a:t>Cycle 24</a:t>
            </a:r>
            <a:endParaRPr lang="en-US" sz="2400" dirty="0">
              <a:solidFill>
                <a:srgbClr val="FF0000"/>
              </a:solidFill>
            </a:endParaRPr>
          </a:p>
        </p:txBody>
      </p:sp>
      <p:sp>
        <p:nvSpPr>
          <p:cNvPr id="20" name="TextBox 19"/>
          <p:cNvSpPr txBox="1"/>
          <p:nvPr/>
        </p:nvSpPr>
        <p:spPr>
          <a:xfrm>
            <a:off x="3733800" y="4343400"/>
            <a:ext cx="1217898" cy="830997"/>
          </a:xfrm>
          <a:prstGeom prst="rect">
            <a:avLst/>
          </a:prstGeom>
          <a:noFill/>
        </p:spPr>
        <p:txBody>
          <a:bodyPr wrap="none" rtlCol="0">
            <a:spAutoFit/>
          </a:bodyPr>
          <a:lstStyle/>
          <a:p>
            <a:r>
              <a:rPr lang="en-US" sz="2400" dirty="0" smtClean="0">
                <a:solidFill>
                  <a:srgbClr val="0000FF"/>
                </a:solidFill>
              </a:rPr>
              <a:t>Cycle 23</a:t>
            </a:r>
          </a:p>
          <a:p>
            <a:r>
              <a:rPr lang="en-US" sz="2400" dirty="0" smtClean="0">
                <a:solidFill>
                  <a:srgbClr val="0000FF"/>
                </a:solidFill>
              </a:rPr>
              <a:t>(Rise)</a:t>
            </a:r>
            <a:endParaRPr lang="en-US" sz="2400" dirty="0">
              <a:solidFill>
                <a:srgbClr val="0000FF"/>
              </a:solidFill>
            </a:endParaRPr>
          </a:p>
        </p:txBody>
      </p:sp>
      <p:cxnSp>
        <p:nvCxnSpPr>
          <p:cNvPr id="21" name="Straight Arrow Connector 20"/>
          <p:cNvCxnSpPr/>
          <p:nvPr/>
        </p:nvCxnSpPr>
        <p:spPr>
          <a:xfrm>
            <a:off x="5257800" y="5105400"/>
            <a:ext cx="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800600" y="5105400"/>
            <a:ext cx="0" cy="7620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62400" y="5029200"/>
            <a:ext cx="806631" cy="830997"/>
          </a:xfrm>
          <a:prstGeom prst="rect">
            <a:avLst/>
          </a:prstGeom>
          <a:noFill/>
        </p:spPr>
        <p:txBody>
          <a:bodyPr wrap="none" rtlCol="0">
            <a:spAutoFit/>
          </a:bodyPr>
          <a:lstStyle/>
          <a:p>
            <a:r>
              <a:rPr lang="en-US" sz="2400" dirty="0" smtClean="0">
                <a:solidFill>
                  <a:srgbClr val="0000FF"/>
                </a:solidFill>
              </a:rPr>
              <a:t>1423</a:t>
            </a:r>
          </a:p>
          <a:p>
            <a:r>
              <a:rPr lang="en-US" sz="2400" dirty="0" smtClean="0">
                <a:solidFill>
                  <a:srgbClr val="0000FF"/>
                </a:solidFill>
              </a:rPr>
              <a:t>km/s</a:t>
            </a:r>
            <a:endParaRPr lang="en-US" sz="2400" dirty="0">
              <a:solidFill>
                <a:srgbClr val="0000FF"/>
              </a:solidFill>
            </a:endParaRPr>
          </a:p>
        </p:txBody>
      </p:sp>
      <p:sp>
        <p:nvSpPr>
          <p:cNvPr id="24" name="TextBox 23"/>
          <p:cNvSpPr txBox="1"/>
          <p:nvPr/>
        </p:nvSpPr>
        <p:spPr>
          <a:xfrm>
            <a:off x="5213169" y="4953000"/>
            <a:ext cx="806631" cy="830997"/>
          </a:xfrm>
          <a:prstGeom prst="rect">
            <a:avLst/>
          </a:prstGeom>
          <a:noFill/>
        </p:spPr>
        <p:txBody>
          <a:bodyPr wrap="none" rtlCol="0">
            <a:spAutoFit/>
          </a:bodyPr>
          <a:lstStyle/>
          <a:p>
            <a:r>
              <a:rPr lang="en-US" sz="2400" dirty="0" smtClean="0">
                <a:solidFill>
                  <a:srgbClr val="FF0000"/>
                </a:solidFill>
              </a:rPr>
              <a:t>1710</a:t>
            </a:r>
          </a:p>
          <a:p>
            <a:r>
              <a:rPr lang="en-US" sz="2400" dirty="0" smtClean="0">
                <a:solidFill>
                  <a:srgbClr val="FF0000"/>
                </a:solidFill>
              </a:rPr>
              <a:t>km/s</a:t>
            </a:r>
            <a:endParaRPr lang="en-US" sz="2400" dirty="0">
              <a:solidFill>
                <a:srgbClr val="FF0000"/>
              </a:solidFill>
            </a:endParaRPr>
          </a:p>
        </p:txBody>
      </p:sp>
      <p:sp>
        <p:nvSpPr>
          <p:cNvPr id="25" name="TextBox 24"/>
          <p:cNvSpPr txBox="1"/>
          <p:nvPr/>
        </p:nvSpPr>
        <p:spPr>
          <a:xfrm>
            <a:off x="152400" y="5029200"/>
            <a:ext cx="1744324" cy="707886"/>
          </a:xfrm>
          <a:prstGeom prst="rect">
            <a:avLst/>
          </a:prstGeom>
          <a:noFill/>
        </p:spPr>
        <p:txBody>
          <a:bodyPr wrap="none" rtlCol="0">
            <a:spAutoFit/>
          </a:bodyPr>
          <a:lstStyle/>
          <a:p>
            <a:r>
              <a:rPr lang="en-US" sz="2000" dirty="0" smtClean="0">
                <a:solidFill>
                  <a:srgbClr val="FF0000"/>
                </a:solidFill>
              </a:rPr>
              <a:t>Cycle  24 CMEs</a:t>
            </a:r>
          </a:p>
          <a:p>
            <a:r>
              <a:rPr lang="en-US" sz="2000" dirty="0" smtClean="0">
                <a:solidFill>
                  <a:srgbClr val="FF0000"/>
                </a:solidFill>
              </a:rPr>
              <a:t>20% faster</a:t>
            </a:r>
          </a:p>
        </p:txBody>
      </p:sp>
      <p:sp>
        <p:nvSpPr>
          <p:cNvPr id="3" name="TextBox 2"/>
          <p:cNvSpPr txBox="1"/>
          <p:nvPr/>
        </p:nvSpPr>
        <p:spPr>
          <a:xfrm>
            <a:off x="6016502" y="1115568"/>
            <a:ext cx="308098" cy="461665"/>
          </a:xfrm>
          <a:prstGeom prst="rect">
            <a:avLst/>
          </a:prstGeom>
          <a:noFill/>
        </p:spPr>
        <p:txBody>
          <a:bodyPr wrap="none" rtlCol="0">
            <a:spAutoFit/>
          </a:bodyPr>
          <a:lstStyle/>
          <a:p>
            <a:r>
              <a:rPr lang="en-US" sz="2400" b="1" dirty="0" smtClean="0"/>
              <a:t>s</a:t>
            </a:r>
            <a:endParaRPr lang="en-US" sz="2400" b="1" dirty="0"/>
          </a:p>
        </p:txBody>
      </p:sp>
      <p:sp>
        <p:nvSpPr>
          <p:cNvPr id="26" name="Rectangle 25"/>
          <p:cNvSpPr/>
          <p:nvPr/>
        </p:nvSpPr>
        <p:spPr>
          <a:xfrm>
            <a:off x="5257800" y="2002536"/>
            <a:ext cx="2286000" cy="302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1588 km/s</a:t>
            </a:r>
            <a:endParaRPr lang="en-US" sz="2800" dirty="0">
              <a:solidFill>
                <a:schemeClr val="tx1"/>
              </a:solidFill>
            </a:endParaRPr>
          </a:p>
        </p:txBody>
      </p:sp>
      <p:sp>
        <p:nvSpPr>
          <p:cNvPr id="27" name="TextBox 26"/>
          <p:cNvSpPr txBox="1"/>
          <p:nvPr/>
        </p:nvSpPr>
        <p:spPr>
          <a:xfrm>
            <a:off x="2971800" y="1066800"/>
            <a:ext cx="1320361" cy="461665"/>
          </a:xfrm>
          <a:prstGeom prst="rect">
            <a:avLst/>
          </a:prstGeom>
          <a:noFill/>
        </p:spPr>
        <p:txBody>
          <a:bodyPr wrap="none" rtlCol="0">
            <a:spAutoFit/>
          </a:bodyPr>
          <a:lstStyle/>
          <a:p>
            <a:r>
              <a:rPr lang="en-US" sz="2400" b="1" dirty="0" smtClean="0"/>
              <a:t>CYCLE 23</a:t>
            </a:r>
            <a:endParaRPr lang="en-US" sz="2400" b="1" dirty="0"/>
          </a:p>
        </p:txBody>
      </p:sp>
    </p:spTree>
    <p:extLst>
      <p:ext uri="{BB962C8B-B14F-4D97-AF65-F5344CB8AC3E}">
        <p14:creationId xmlns:p14="http://schemas.microsoft.com/office/powerpoint/2010/main" val="265097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 24 Events and the Cumulative Distribution of SEP intensities</a:t>
            </a:r>
            <a:endParaRPr lang="en-US"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814" y="1904999"/>
            <a:ext cx="4777386"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814414" y="16002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871814" y="32766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26150" y="14478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043014" y="18288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966814" y="16764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19342" y="16002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963510" y="24384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63894" y="13716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805014" y="23622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871814" y="30480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966814" y="17526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28814" y="4491335"/>
            <a:ext cx="1217898" cy="461665"/>
          </a:xfrm>
          <a:prstGeom prst="rect">
            <a:avLst/>
          </a:prstGeom>
          <a:noFill/>
        </p:spPr>
        <p:txBody>
          <a:bodyPr wrap="none" rtlCol="0">
            <a:spAutoFit/>
          </a:bodyPr>
          <a:lstStyle/>
          <a:p>
            <a:r>
              <a:rPr lang="en-US" sz="2400" dirty="0" smtClean="0">
                <a:solidFill>
                  <a:srgbClr val="FF0000"/>
                </a:solidFill>
              </a:rPr>
              <a:t>Cycle 24</a:t>
            </a:r>
            <a:endParaRPr lang="en-US" sz="2400" dirty="0">
              <a:solidFill>
                <a:srgbClr val="FF0000"/>
              </a:solidFill>
            </a:endParaRPr>
          </a:p>
        </p:txBody>
      </p:sp>
      <p:cxnSp>
        <p:nvCxnSpPr>
          <p:cNvPr id="19" name="Straight Arrow Connector 18"/>
          <p:cNvCxnSpPr/>
          <p:nvPr/>
        </p:nvCxnSpPr>
        <p:spPr>
          <a:xfrm>
            <a:off x="5217006" y="12954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94" y="1981200"/>
            <a:ext cx="4788706"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676400" y="4572000"/>
            <a:ext cx="1743682" cy="461665"/>
          </a:xfrm>
          <a:prstGeom prst="rect">
            <a:avLst/>
          </a:prstGeom>
          <a:noFill/>
        </p:spPr>
        <p:txBody>
          <a:bodyPr wrap="none" rtlCol="0">
            <a:spAutoFit/>
          </a:bodyPr>
          <a:lstStyle/>
          <a:p>
            <a:r>
              <a:rPr lang="en-US" sz="2400" dirty="0" smtClean="0">
                <a:solidFill>
                  <a:srgbClr val="FF0000"/>
                </a:solidFill>
              </a:rPr>
              <a:t>Cycles 21-24</a:t>
            </a:r>
            <a:endParaRPr lang="en-US" sz="2400" dirty="0">
              <a:solidFill>
                <a:srgbClr val="FF0000"/>
              </a:solidFill>
            </a:endParaRPr>
          </a:p>
        </p:txBody>
      </p:sp>
      <p:sp>
        <p:nvSpPr>
          <p:cNvPr id="4" name="TextBox 3"/>
          <p:cNvSpPr txBox="1"/>
          <p:nvPr/>
        </p:nvSpPr>
        <p:spPr>
          <a:xfrm>
            <a:off x="1981200" y="2438400"/>
            <a:ext cx="2749727" cy="830997"/>
          </a:xfrm>
          <a:prstGeom prst="rect">
            <a:avLst/>
          </a:prstGeom>
          <a:noFill/>
        </p:spPr>
        <p:txBody>
          <a:bodyPr wrap="none" rtlCol="0">
            <a:spAutoFit/>
          </a:bodyPr>
          <a:lstStyle/>
          <a:p>
            <a:r>
              <a:rPr lang="en-US" sz="2400" dirty="0" smtClean="0">
                <a:solidFill>
                  <a:srgbClr val="FF0000"/>
                </a:solidFill>
              </a:rPr>
              <a:t>233 large SEP events</a:t>
            </a:r>
          </a:p>
          <a:p>
            <a:r>
              <a:rPr lang="en-US" sz="2400" dirty="0" smtClean="0">
                <a:solidFill>
                  <a:srgbClr val="FF0000"/>
                </a:solidFill>
              </a:rPr>
              <a:t>1976 – 2012 March</a:t>
            </a:r>
            <a:endParaRPr lang="en-US" sz="2400" dirty="0">
              <a:solidFill>
                <a:srgbClr val="FF0000"/>
              </a:solidFill>
            </a:endParaRPr>
          </a:p>
        </p:txBody>
      </p:sp>
      <p:sp>
        <p:nvSpPr>
          <p:cNvPr id="3" name="Oval 2"/>
          <p:cNvSpPr/>
          <p:nvPr/>
        </p:nvSpPr>
        <p:spPr>
          <a:xfrm rot="19537933">
            <a:off x="6682393" y="2158238"/>
            <a:ext cx="1436707" cy="211835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848600" y="2057400"/>
            <a:ext cx="1247457" cy="707886"/>
          </a:xfrm>
          <a:prstGeom prst="rect">
            <a:avLst/>
          </a:prstGeom>
          <a:noFill/>
        </p:spPr>
        <p:txBody>
          <a:bodyPr wrap="none" rtlCol="0">
            <a:spAutoFit/>
          </a:bodyPr>
          <a:lstStyle/>
          <a:p>
            <a:r>
              <a:rPr lang="en-US" sz="2000" dirty="0" smtClean="0">
                <a:solidFill>
                  <a:srgbClr val="0000FF"/>
                </a:solidFill>
              </a:rPr>
              <a:t>Jan &amp; Mar</a:t>
            </a:r>
          </a:p>
          <a:p>
            <a:r>
              <a:rPr lang="en-US" sz="2000" dirty="0" smtClean="0">
                <a:solidFill>
                  <a:srgbClr val="0000FF"/>
                </a:solidFill>
              </a:rPr>
              <a:t>2012</a:t>
            </a:r>
            <a:endParaRPr lang="en-US" sz="2000" dirty="0">
              <a:solidFill>
                <a:srgbClr val="0000FF"/>
              </a:solidFill>
            </a:endParaRPr>
          </a:p>
        </p:txBody>
      </p:sp>
      <p:sp>
        <p:nvSpPr>
          <p:cNvPr id="22" name="Oval 21"/>
          <p:cNvSpPr/>
          <p:nvPr/>
        </p:nvSpPr>
        <p:spPr>
          <a:xfrm rot="19537933">
            <a:off x="5154569" y="1205215"/>
            <a:ext cx="929546" cy="151889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096000" y="1459468"/>
            <a:ext cx="2259208" cy="400110"/>
          </a:xfrm>
          <a:prstGeom prst="rect">
            <a:avLst/>
          </a:prstGeom>
          <a:noFill/>
        </p:spPr>
        <p:txBody>
          <a:bodyPr wrap="none" rtlCol="0">
            <a:spAutoFit/>
          </a:bodyPr>
          <a:lstStyle/>
          <a:p>
            <a:r>
              <a:rPr lang="en-US" sz="2000" smtClean="0">
                <a:solidFill>
                  <a:srgbClr val="0000FF"/>
                </a:solidFill>
              </a:rPr>
              <a:t>2010 </a:t>
            </a:r>
            <a:r>
              <a:rPr lang="en-US" sz="2000" dirty="0" smtClean="0">
                <a:solidFill>
                  <a:srgbClr val="0000FF"/>
                </a:solidFill>
              </a:rPr>
              <a:t>&amp; 2011 events</a:t>
            </a:r>
            <a:endParaRPr lang="en-US" sz="2000" dirty="0">
              <a:solidFill>
                <a:srgbClr val="0000FF"/>
              </a:solidFill>
            </a:endParaRPr>
          </a:p>
        </p:txBody>
      </p:sp>
    </p:spTree>
    <p:extLst>
      <p:ext uri="{BB962C8B-B14F-4D97-AF65-F5344CB8AC3E}">
        <p14:creationId xmlns:p14="http://schemas.microsoft.com/office/powerpoint/2010/main" val="253185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Signatures of SEP events</a:t>
            </a:r>
            <a:endParaRPr lang="en-US" dirty="0"/>
          </a:p>
        </p:txBody>
      </p:sp>
      <p:sp>
        <p:nvSpPr>
          <p:cNvPr id="3" name="Content Placeholder 2"/>
          <p:cNvSpPr>
            <a:spLocks noGrp="1"/>
          </p:cNvSpPr>
          <p:nvPr>
            <p:ph idx="1"/>
          </p:nvPr>
        </p:nvSpPr>
        <p:spPr/>
        <p:txBody>
          <a:bodyPr/>
          <a:lstStyle/>
          <a:p>
            <a:r>
              <a:rPr lang="en-US" dirty="0" smtClean="0"/>
              <a:t>Type II radio bursts (metric and interplanetary)</a:t>
            </a:r>
          </a:p>
          <a:p>
            <a:r>
              <a:rPr lang="en-US" dirty="0" smtClean="0"/>
              <a:t>Halo CMEs</a:t>
            </a:r>
          </a:p>
          <a:p>
            <a:r>
              <a:rPr lang="en-US" dirty="0" smtClean="0"/>
              <a:t>Shocks detected in situ at L1 using plasma and wave signatures</a:t>
            </a:r>
            <a:endParaRPr lang="en-US" dirty="0"/>
          </a:p>
        </p:txBody>
      </p:sp>
    </p:spTree>
    <p:extLst>
      <p:ext uri="{BB962C8B-B14F-4D97-AF65-F5344CB8AC3E}">
        <p14:creationId xmlns:p14="http://schemas.microsoft.com/office/powerpoint/2010/main" val="25735971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438"/>
            <a:ext cx="8963025" cy="411162"/>
          </a:xfrm>
        </p:spPr>
        <p:txBody>
          <a:bodyPr>
            <a:normAutofit fontScale="90000"/>
          </a:bodyPr>
          <a:lstStyle/>
          <a:p>
            <a:r>
              <a:rPr lang="en-US" dirty="0" smtClean="0"/>
              <a:t>Less # of type II bursts during cycle 24</a:t>
            </a:r>
            <a:endParaRPr lang="en-US" dirty="0"/>
          </a:p>
        </p:txBody>
      </p:sp>
      <p:sp>
        <p:nvSpPr>
          <p:cNvPr id="3" name="Content Placeholder 2"/>
          <p:cNvSpPr>
            <a:spLocks noGrp="1"/>
          </p:cNvSpPr>
          <p:nvPr>
            <p:ph idx="1"/>
          </p:nvPr>
        </p:nvSpPr>
        <p:spPr>
          <a:xfrm>
            <a:off x="457200" y="1866900"/>
            <a:ext cx="8229600" cy="4525963"/>
          </a:xfrm>
        </p:spPr>
        <p:txBody>
          <a:bodyPr/>
          <a:lstStyle/>
          <a:p>
            <a:endParaRPr lang="en-US"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85800"/>
            <a:ext cx="878205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1371600" y="1257300"/>
            <a:ext cx="0" cy="5105400"/>
          </a:xfrm>
          <a:prstGeom prst="line">
            <a:avLst/>
          </a:prstGeom>
          <a:ln w="28575">
            <a:solidFill>
              <a:srgbClr val="0000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53200" y="1257300"/>
            <a:ext cx="0" cy="5105400"/>
          </a:xfrm>
          <a:prstGeom prst="line">
            <a:avLst/>
          </a:prstGeom>
          <a:ln w="28575">
            <a:solidFill>
              <a:srgbClr val="0000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24200" y="1257300"/>
            <a:ext cx="0" cy="5105400"/>
          </a:xfrm>
          <a:prstGeom prst="line">
            <a:avLst/>
          </a:prstGeom>
          <a:ln w="28575">
            <a:solidFill>
              <a:srgbClr val="0000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90600" y="4114800"/>
            <a:ext cx="7696200" cy="0"/>
          </a:xfrm>
          <a:prstGeom prst="line">
            <a:avLst/>
          </a:prstGeom>
          <a:ln w="28575">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52600" y="2133600"/>
            <a:ext cx="965329" cy="830997"/>
          </a:xfrm>
          <a:prstGeom prst="rect">
            <a:avLst/>
          </a:prstGeom>
          <a:noFill/>
        </p:spPr>
        <p:txBody>
          <a:bodyPr wrap="none" rtlCol="0">
            <a:spAutoFit/>
          </a:bodyPr>
          <a:lstStyle/>
          <a:p>
            <a:r>
              <a:rPr lang="en-US" sz="2400" dirty="0" smtClean="0">
                <a:solidFill>
                  <a:srgbClr val="0000FF"/>
                </a:solidFill>
              </a:rPr>
              <a:t>m 221</a:t>
            </a:r>
          </a:p>
          <a:p>
            <a:r>
              <a:rPr lang="en-US" sz="2400" dirty="0" smtClean="0">
                <a:solidFill>
                  <a:srgbClr val="0000FF"/>
                </a:solidFill>
              </a:rPr>
              <a:t>IP 101</a:t>
            </a:r>
            <a:endParaRPr lang="en-US" dirty="0">
              <a:solidFill>
                <a:srgbClr val="0000FF"/>
              </a:solidFill>
            </a:endParaRPr>
          </a:p>
        </p:txBody>
      </p:sp>
      <p:sp>
        <p:nvSpPr>
          <p:cNvPr id="12" name="TextBox 11"/>
          <p:cNvSpPr txBox="1"/>
          <p:nvPr/>
        </p:nvSpPr>
        <p:spPr>
          <a:xfrm>
            <a:off x="7730860" y="2133600"/>
            <a:ext cx="809837" cy="830997"/>
          </a:xfrm>
          <a:prstGeom prst="rect">
            <a:avLst/>
          </a:prstGeom>
          <a:noFill/>
        </p:spPr>
        <p:txBody>
          <a:bodyPr wrap="none" rtlCol="0">
            <a:spAutoFit/>
          </a:bodyPr>
          <a:lstStyle/>
          <a:p>
            <a:r>
              <a:rPr lang="en-US" sz="2400" dirty="0" smtClean="0">
                <a:solidFill>
                  <a:srgbClr val="0000FF"/>
                </a:solidFill>
              </a:rPr>
              <a:t>m 91</a:t>
            </a:r>
          </a:p>
          <a:p>
            <a:r>
              <a:rPr lang="en-US" sz="2400" dirty="0" smtClean="0">
                <a:solidFill>
                  <a:srgbClr val="0000FF"/>
                </a:solidFill>
              </a:rPr>
              <a:t>IP 68</a:t>
            </a:r>
            <a:endParaRPr lang="en-US" dirty="0">
              <a:solidFill>
                <a:srgbClr val="0000FF"/>
              </a:solidFill>
            </a:endParaRPr>
          </a:p>
        </p:txBody>
      </p:sp>
    </p:spTree>
    <p:extLst>
      <p:ext uri="{BB962C8B-B14F-4D97-AF65-F5344CB8AC3E}">
        <p14:creationId xmlns:p14="http://schemas.microsoft.com/office/powerpoint/2010/main" val="663113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of the Talk</a:t>
            </a:r>
            <a:endParaRPr lang="en-US" dirty="0"/>
          </a:p>
        </p:txBody>
      </p:sp>
      <p:sp>
        <p:nvSpPr>
          <p:cNvPr id="3" name="Content Placeholder 2"/>
          <p:cNvSpPr>
            <a:spLocks noGrp="1"/>
          </p:cNvSpPr>
          <p:nvPr>
            <p:ph idx="1"/>
          </p:nvPr>
        </p:nvSpPr>
        <p:spPr/>
        <p:txBody>
          <a:bodyPr>
            <a:normAutofit lnSpcReduction="10000"/>
          </a:bodyPr>
          <a:lstStyle/>
          <a:p>
            <a:r>
              <a:rPr lang="en-US" dirty="0" smtClean="0"/>
              <a:t>Introduction</a:t>
            </a:r>
          </a:p>
          <a:p>
            <a:r>
              <a:rPr lang="en-US" dirty="0" smtClean="0"/>
              <a:t>SEP events of Solar </a:t>
            </a:r>
            <a:r>
              <a:rPr lang="en-US" dirty="0"/>
              <a:t>C</a:t>
            </a:r>
            <a:r>
              <a:rPr lang="en-US" dirty="0" smtClean="0"/>
              <a:t>ycle 23</a:t>
            </a:r>
          </a:p>
          <a:p>
            <a:r>
              <a:rPr lang="en-US" dirty="0" smtClean="0"/>
              <a:t>SEP events of Solar Cycle 24</a:t>
            </a:r>
          </a:p>
          <a:p>
            <a:r>
              <a:rPr lang="en-US" dirty="0" smtClean="0"/>
              <a:t>Other indicators of space weather events: Halo CMEs, Type II radio bursts</a:t>
            </a:r>
          </a:p>
          <a:p>
            <a:r>
              <a:rPr lang="en-US" dirty="0" smtClean="0"/>
              <a:t>SEP butterfly diagram</a:t>
            </a:r>
          </a:p>
          <a:p>
            <a:r>
              <a:rPr lang="en-US" dirty="0" smtClean="0"/>
              <a:t>Interacting CMEs</a:t>
            </a:r>
          </a:p>
          <a:p>
            <a:r>
              <a:rPr lang="en-US" dirty="0" smtClean="0"/>
              <a:t>Summary</a:t>
            </a:r>
            <a:endParaRPr lang="en-US" dirty="0"/>
          </a:p>
        </p:txBody>
      </p:sp>
    </p:spTree>
    <p:extLst>
      <p:ext uri="{BB962C8B-B14F-4D97-AF65-F5344CB8AC3E}">
        <p14:creationId xmlns:p14="http://schemas.microsoft.com/office/powerpoint/2010/main" val="2429907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t>Annual #of IP Type II Bursts</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5800725" cy="530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19800" y="4572000"/>
            <a:ext cx="312906" cy="400110"/>
          </a:xfrm>
          <a:prstGeom prst="rect">
            <a:avLst/>
          </a:prstGeom>
          <a:noFill/>
        </p:spPr>
        <p:txBody>
          <a:bodyPr wrap="none" rtlCol="0">
            <a:spAutoFit/>
          </a:bodyPr>
          <a:lstStyle/>
          <a:p>
            <a:r>
              <a:rPr lang="en-US" sz="2000" dirty="0" smtClean="0"/>
              <a:t>*</a:t>
            </a:r>
            <a:endParaRPr lang="en-US" sz="2000" dirty="0"/>
          </a:p>
        </p:txBody>
      </p:sp>
      <p:sp>
        <p:nvSpPr>
          <p:cNvPr id="6" name="TextBox 5"/>
          <p:cNvSpPr txBox="1"/>
          <p:nvPr/>
        </p:nvSpPr>
        <p:spPr>
          <a:xfrm>
            <a:off x="6329318" y="4507468"/>
            <a:ext cx="2498056" cy="400110"/>
          </a:xfrm>
          <a:prstGeom prst="rect">
            <a:avLst/>
          </a:prstGeom>
          <a:noFill/>
        </p:spPr>
        <p:txBody>
          <a:bodyPr wrap="none" rtlCol="0">
            <a:spAutoFit/>
          </a:bodyPr>
          <a:lstStyle/>
          <a:p>
            <a:r>
              <a:rPr lang="en-US" sz="2000" dirty="0" smtClean="0">
                <a:solidFill>
                  <a:srgbClr val="0000FF"/>
                </a:solidFill>
              </a:rPr>
              <a:t>* Until March 22 2012</a:t>
            </a:r>
            <a:endParaRPr lang="en-US" sz="2000" dirty="0">
              <a:solidFill>
                <a:srgbClr val="0000FF"/>
              </a:solidFill>
            </a:endParaRPr>
          </a:p>
        </p:txBody>
      </p:sp>
      <p:sp>
        <p:nvSpPr>
          <p:cNvPr id="5" name="TextBox 4"/>
          <p:cNvSpPr txBox="1"/>
          <p:nvPr/>
        </p:nvSpPr>
        <p:spPr>
          <a:xfrm>
            <a:off x="5410200" y="5105400"/>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7" name="TextBox 6"/>
          <p:cNvSpPr txBox="1"/>
          <p:nvPr/>
        </p:nvSpPr>
        <p:spPr>
          <a:xfrm>
            <a:off x="5711886" y="3200400"/>
            <a:ext cx="301686" cy="369332"/>
          </a:xfrm>
          <a:prstGeom prst="rect">
            <a:avLst/>
          </a:prstGeom>
          <a:noFill/>
        </p:spPr>
        <p:txBody>
          <a:bodyPr wrap="none" rtlCol="0">
            <a:spAutoFit/>
          </a:bodyPr>
          <a:lstStyle/>
          <a:p>
            <a:r>
              <a:rPr lang="en-US" dirty="0" smtClean="0">
                <a:solidFill>
                  <a:srgbClr val="FF0000"/>
                </a:solidFill>
              </a:rPr>
              <a:t>7</a:t>
            </a:r>
            <a:endParaRPr lang="en-US" dirty="0">
              <a:solidFill>
                <a:srgbClr val="FF0000"/>
              </a:solidFill>
            </a:endParaRPr>
          </a:p>
        </p:txBody>
      </p:sp>
      <p:sp>
        <p:nvSpPr>
          <p:cNvPr id="8" name="TextBox 7"/>
          <p:cNvSpPr txBox="1"/>
          <p:nvPr/>
        </p:nvSpPr>
        <p:spPr>
          <a:xfrm>
            <a:off x="6019800" y="4114800"/>
            <a:ext cx="301686" cy="646331"/>
          </a:xfrm>
          <a:prstGeom prst="rect">
            <a:avLst/>
          </a:prstGeom>
          <a:noFill/>
        </p:spPr>
        <p:txBody>
          <a:bodyPr wrap="none" rtlCol="0">
            <a:spAutoFit/>
          </a:bodyPr>
          <a:lstStyle/>
          <a:p>
            <a:endParaRPr lang="en-US" dirty="0" smtClean="0"/>
          </a:p>
          <a:p>
            <a:r>
              <a:rPr lang="en-US" dirty="0">
                <a:solidFill>
                  <a:srgbClr val="FF0000"/>
                </a:solidFill>
              </a:rPr>
              <a:t>4</a:t>
            </a:r>
          </a:p>
        </p:txBody>
      </p:sp>
      <p:sp>
        <p:nvSpPr>
          <p:cNvPr id="9" name="TextBox 8"/>
          <p:cNvSpPr txBox="1"/>
          <p:nvPr/>
        </p:nvSpPr>
        <p:spPr>
          <a:xfrm>
            <a:off x="1600200" y="4507468"/>
            <a:ext cx="301686" cy="369332"/>
          </a:xfrm>
          <a:prstGeom prst="rect">
            <a:avLst/>
          </a:prstGeom>
          <a:noFill/>
        </p:spPr>
        <p:txBody>
          <a:bodyPr wrap="none" rtlCol="0">
            <a:spAutoFit/>
          </a:bodyPr>
          <a:lstStyle/>
          <a:p>
            <a:r>
              <a:rPr lang="en-US" dirty="0" smtClean="0">
                <a:solidFill>
                  <a:srgbClr val="FF0000"/>
                </a:solidFill>
              </a:rPr>
              <a:t>2</a:t>
            </a:r>
            <a:endParaRPr lang="en-US" dirty="0">
              <a:solidFill>
                <a:srgbClr val="FF0000"/>
              </a:solidFill>
            </a:endParaRPr>
          </a:p>
        </p:txBody>
      </p:sp>
      <p:sp>
        <p:nvSpPr>
          <p:cNvPr id="10" name="TextBox 9"/>
          <p:cNvSpPr txBox="1"/>
          <p:nvPr/>
        </p:nvSpPr>
        <p:spPr>
          <a:xfrm>
            <a:off x="1901886" y="3569732"/>
            <a:ext cx="301686" cy="369332"/>
          </a:xfrm>
          <a:prstGeom prst="rect">
            <a:avLst/>
          </a:prstGeom>
          <a:noFill/>
        </p:spPr>
        <p:txBody>
          <a:bodyPr wrap="none" rtlCol="0">
            <a:spAutoFit/>
          </a:bodyPr>
          <a:lstStyle/>
          <a:p>
            <a:r>
              <a:rPr lang="en-US" dirty="0" smtClean="0">
                <a:solidFill>
                  <a:srgbClr val="FF0000"/>
                </a:solidFill>
              </a:rPr>
              <a:t>8</a:t>
            </a:r>
            <a:endParaRPr lang="en-US" dirty="0">
              <a:solidFill>
                <a:srgbClr val="FF0000"/>
              </a:solidFill>
            </a:endParaRPr>
          </a:p>
        </p:txBody>
      </p:sp>
      <p:sp>
        <p:nvSpPr>
          <p:cNvPr id="12" name="TextBox 11"/>
          <p:cNvSpPr txBox="1"/>
          <p:nvPr/>
        </p:nvSpPr>
        <p:spPr>
          <a:xfrm>
            <a:off x="2212914" y="3897868"/>
            <a:ext cx="301686" cy="369332"/>
          </a:xfrm>
          <a:prstGeom prst="rect">
            <a:avLst/>
          </a:prstGeom>
          <a:noFill/>
        </p:spPr>
        <p:txBody>
          <a:bodyPr wrap="none" rtlCol="0">
            <a:spAutoFit/>
          </a:bodyPr>
          <a:lstStyle/>
          <a:p>
            <a:r>
              <a:rPr lang="en-US" dirty="0" smtClean="0">
                <a:solidFill>
                  <a:srgbClr val="FF0000"/>
                </a:solidFill>
              </a:rPr>
              <a:t>5</a:t>
            </a:r>
            <a:endParaRPr lang="en-US" dirty="0">
              <a:solidFill>
                <a:srgbClr val="FF0000"/>
              </a:solidFill>
            </a:endParaRPr>
          </a:p>
        </p:txBody>
      </p:sp>
      <p:sp>
        <p:nvSpPr>
          <p:cNvPr id="13" name="TextBox 12"/>
          <p:cNvSpPr txBox="1"/>
          <p:nvPr/>
        </p:nvSpPr>
        <p:spPr>
          <a:xfrm>
            <a:off x="2517714" y="1078468"/>
            <a:ext cx="417102" cy="369332"/>
          </a:xfrm>
          <a:prstGeom prst="rect">
            <a:avLst/>
          </a:prstGeom>
          <a:noFill/>
        </p:spPr>
        <p:txBody>
          <a:bodyPr wrap="none" rtlCol="0">
            <a:spAutoFit/>
          </a:bodyPr>
          <a:lstStyle/>
          <a:p>
            <a:r>
              <a:rPr lang="en-US" dirty="0" smtClean="0">
                <a:solidFill>
                  <a:srgbClr val="FF0000"/>
                </a:solidFill>
              </a:rPr>
              <a:t>2*</a:t>
            </a:r>
            <a:endParaRPr lang="en-US" dirty="0">
              <a:solidFill>
                <a:srgbClr val="FF0000"/>
              </a:solidFill>
            </a:endParaRPr>
          </a:p>
        </p:txBody>
      </p:sp>
      <p:sp>
        <p:nvSpPr>
          <p:cNvPr id="14" name="TextBox 13"/>
          <p:cNvSpPr txBox="1"/>
          <p:nvPr/>
        </p:nvSpPr>
        <p:spPr>
          <a:xfrm>
            <a:off x="2670114" y="762000"/>
            <a:ext cx="2103461" cy="369332"/>
          </a:xfrm>
          <a:prstGeom prst="rect">
            <a:avLst/>
          </a:prstGeom>
          <a:noFill/>
        </p:spPr>
        <p:txBody>
          <a:bodyPr wrap="none" rtlCol="0">
            <a:spAutoFit/>
          </a:bodyPr>
          <a:lstStyle/>
          <a:p>
            <a:r>
              <a:rPr lang="en-US" dirty="0" smtClean="0">
                <a:solidFill>
                  <a:srgbClr val="FF0000"/>
                </a:solidFill>
              </a:rPr>
              <a:t>* until May 31, 2000</a:t>
            </a:r>
            <a:endParaRPr lang="en-US" dirty="0">
              <a:solidFill>
                <a:srgbClr val="FF0000"/>
              </a:solidFill>
            </a:endParaRPr>
          </a:p>
        </p:txBody>
      </p:sp>
      <p:sp>
        <p:nvSpPr>
          <p:cNvPr id="11" name="TextBox 10"/>
          <p:cNvSpPr txBox="1"/>
          <p:nvPr/>
        </p:nvSpPr>
        <p:spPr>
          <a:xfrm>
            <a:off x="6629400" y="2743200"/>
            <a:ext cx="1492973" cy="400110"/>
          </a:xfrm>
          <a:prstGeom prst="rect">
            <a:avLst/>
          </a:prstGeom>
          <a:noFill/>
        </p:spPr>
        <p:txBody>
          <a:bodyPr wrap="none" rtlCol="0">
            <a:spAutoFit/>
          </a:bodyPr>
          <a:lstStyle/>
          <a:p>
            <a:r>
              <a:rPr lang="en-US" sz="2000" dirty="0" smtClean="0">
                <a:solidFill>
                  <a:srgbClr val="FF0000"/>
                </a:solidFill>
              </a:rPr>
              <a:t># SEP events</a:t>
            </a:r>
            <a:endParaRPr lang="en-US" sz="2000" dirty="0">
              <a:solidFill>
                <a:srgbClr val="FF0000"/>
              </a:solidFill>
            </a:endParaRPr>
          </a:p>
        </p:txBody>
      </p:sp>
      <p:cxnSp>
        <p:nvCxnSpPr>
          <p:cNvPr id="16" name="Straight Arrow Connector 15"/>
          <p:cNvCxnSpPr/>
          <p:nvPr/>
        </p:nvCxnSpPr>
        <p:spPr>
          <a:xfrm flipH="1">
            <a:off x="6019800" y="3143310"/>
            <a:ext cx="609600" cy="2417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51043" y="6375156"/>
            <a:ext cx="919071" cy="0"/>
          </a:xfrm>
          <a:prstGeom prst="straightConnector1">
            <a:avLst/>
          </a:prstGeom>
          <a:ln w="28575">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024529" y="6400800"/>
            <a:ext cx="1146114" cy="0"/>
          </a:xfrm>
          <a:prstGeom prst="straightConnector1">
            <a:avLst/>
          </a:prstGeom>
          <a:ln w="28575">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87489" y="6320135"/>
            <a:ext cx="955711" cy="461665"/>
          </a:xfrm>
          <a:prstGeom prst="rect">
            <a:avLst/>
          </a:prstGeom>
          <a:noFill/>
        </p:spPr>
        <p:txBody>
          <a:bodyPr wrap="none" rtlCol="0">
            <a:spAutoFit/>
          </a:bodyPr>
          <a:lstStyle/>
          <a:p>
            <a:r>
              <a:rPr lang="en-US" sz="2400" dirty="0" smtClean="0">
                <a:solidFill>
                  <a:srgbClr val="0000FF"/>
                </a:solidFill>
              </a:rPr>
              <a:t>IP 101</a:t>
            </a:r>
            <a:endParaRPr lang="en-US" dirty="0">
              <a:solidFill>
                <a:srgbClr val="0000FF"/>
              </a:solidFill>
            </a:endParaRPr>
          </a:p>
        </p:txBody>
      </p:sp>
      <p:sp>
        <p:nvSpPr>
          <p:cNvPr id="22" name="TextBox 21"/>
          <p:cNvSpPr txBox="1"/>
          <p:nvPr/>
        </p:nvSpPr>
        <p:spPr>
          <a:xfrm>
            <a:off x="5140289" y="6324600"/>
            <a:ext cx="800219" cy="461665"/>
          </a:xfrm>
          <a:prstGeom prst="rect">
            <a:avLst/>
          </a:prstGeom>
          <a:noFill/>
        </p:spPr>
        <p:txBody>
          <a:bodyPr wrap="none" rtlCol="0">
            <a:spAutoFit/>
          </a:bodyPr>
          <a:lstStyle/>
          <a:p>
            <a:r>
              <a:rPr lang="en-US" sz="2400" dirty="0" smtClean="0">
                <a:solidFill>
                  <a:srgbClr val="0000FF"/>
                </a:solidFill>
              </a:rPr>
              <a:t>IP 68</a:t>
            </a:r>
            <a:endParaRPr lang="en-US" dirty="0">
              <a:solidFill>
                <a:srgbClr val="0000FF"/>
              </a:solidFill>
            </a:endParaRPr>
          </a:p>
        </p:txBody>
      </p:sp>
    </p:spTree>
    <p:extLst>
      <p:ext uri="{BB962C8B-B14F-4D97-AF65-F5344CB8AC3E}">
        <p14:creationId xmlns:p14="http://schemas.microsoft.com/office/powerpoint/2010/main" val="1403171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t>First Large SEP Event: No metric Type II</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648200" y="1143000"/>
            <a:ext cx="0" cy="54102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876800" y="3048000"/>
            <a:ext cx="2139304" cy="830997"/>
          </a:xfrm>
          <a:prstGeom prst="rect">
            <a:avLst/>
          </a:prstGeom>
          <a:noFill/>
        </p:spPr>
        <p:txBody>
          <a:bodyPr wrap="none" rtlCol="0">
            <a:spAutoFit/>
          </a:bodyPr>
          <a:lstStyle/>
          <a:p>
            <a:r>
              <a:rPr lang="en-US" sz="2400" dirty="0" smtClean="0">
                <a:solidFill>
                  <a:srgbClr val="0000FF"/>
                </a:solidFill>
              </a:rPr>
              <a:t>CME 1205 km/s</a:t>
            </a:r>
          </a:p>
          <a:p>
            <a:r>
              <a:rPr lang="en-US" sz="2400" dirty="0" smtClean="0">
                <a:solidFill>
                  <a:srgbClr val="0000FF"/>
                </a:solidFill>
              </a:rPr>
              <a:t>-43 m/s</a:t>
            </a:r>
            <a:r>
              <a:rPr lang="en-US" sz="2400" baseline="30000" dirty="0" smtClean="0">
                <a:solidFill>
                  <a:srgbClr val="0000FF"/>
                </a:solidFill>
              </a:rPr>
              <a:t>2</a:t>
            </a:r>
            <a:endParaRPr lang="en-US" sz="2400" baseline="30000" dirty="0">
              <a:solidFill>
                <a:srgbClr val="0000FF"/>
              </a:solidFill>
            </a:endParaRPr>
          </a:p>
        </p:txBody>
      </p:sp>
      <p:sp>
        <p:nvSpPr>
          <p:cNvPr id="8" name="TextBox 7"/>
          <p:cNvSpPr txBox="1"/>
          <p:nvPr/>
        </p:nvSpPr>
        <p:spPr>
          <a:xfrm>
            <a:off x="4648200" y="1219200"/>
            <a:ext cx="1402885" cy="461665"/>
          </a:xfrm>
          <a:prstGeom prst="rect">
            <a:avLst/>
          </a:prstGeom>
          <a:noFill/>
        </p:spPr>
        <p:txBody>
          <a:bodyPr wrap="none" rtlCol="0">
            <a:spAutoFit/>
          </a:bodyPr>
          <a:lstStyle/>
          <a:p>
            <a:r>
              <a:rPr lang="en-US" sz="2400" dirty="0" smtClean="0">
                <a:solidFill>
                  <a:srgbClr val="FF0000"/>
                </a:solidFill>
              </a:rPr>
              <a:t>SEP onset</a:t>
            </a:r>
            <a:endParaRPr lang="en-US" sz="2400" dirty="0">
              <a:solidFill>
                <a:srgbClr val="FF0000"/>
              </a:solidFill>
            </a:endParaRPr>
          </a:p>
        </p:txBody>
      </p:sp>
    </p:spTree>
    <p:extLst>
      <p:ext uri="{BB962C8B-B14F-4D97-AF65-F5344CB8AC3E}">
        <p14:creationId xmlns:p14="http://schemas.microsoft.com/office/powerpoint/2010/main" val="2776681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metric Type II Burst</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43" y="2270760"/>
            <a:ext cx="8907357"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33800" y="3124200"/>
            <a:ext cx="1377878" cy="584775"/>
          </a:xfrm>
          <a:prstGeom prst="rect">
            <a:avLst/>
          </a:prstGeom>
          <a:noFill/>
        </p:spPr>
        <p:txBody>
          <a:bodyPr wrap="none" rtlCol="0">
            <a:spAutoFit/>
          </a:bodyPr>
          <a:lstStyle/>
          <a:p>
            <a:r>
              <a:rPr lang="en-US" sz="3200" dirty="0" smtClean="0">
                <a:solidFill>
                  <a:srgbClr val="FF0000"/>
                </a:solidFill>
              </a:rPr>
              <a:t>Type III</a:t>
            </a:r>
            <a:endParaRPr lang="en-US" sz="3200" dirty="0">
              <a:solidFill>
                <a:srgbClr val="FF0000"/>
              </a:solidFill>
            </a:endParaRPr>
          </a:p>
        </p:txBody>
      </p:sp>
      <p:cxnSp>
        <p:nvCxnSpPr>
          <p:cNvPr id="6" name="Straight Arrow Connector 5"/>
          <p:cNvCxnSpPr/>
          <p:nvPr/>
        </p:nvCxnSpPr>
        <p:spPr>
          <a:xfrm>
            <a:off x="5111678" y="3708975"/>
            <a:ext cx="831922" cy="1320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111678" y="2971800"/>
            <a:ext cx="831922" cy="4447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11678" y="3581400"/>
            <a:ext cx="679522" cy="1275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965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7642" y="274638"/>
            <a:ext cx="4709157" cy="1143000"/>
          </a:xfrm>
        </p:spPr>
        <p:txBody>
          <a:bodyPr>
            <a:normAutofit fontScale="90000"/>
          </a:bodyPr>
          <a:lstStyle/>
          <a:p>
            <a:r>
              <a:rPr lang="en-US" dirty="0" smtClean="0"/>
              <a:t>Weakest Type II &amp; Shock</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6002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228599"/>
            <a:ext cx="3291843" cy="320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8200" y="304800"/>
            <a:ext cx="2834430" cy="523220"/>
          </a:xfrm>
          <a:prstGeom prst="rect">
            <a:avLst/>
          </a:prstGeom>
          <a:noFill/>
        </p:spPr>
        <p:txBody>
          <a:bodyPr wrap="none" rtlCol="0">
            <a:spAutoFit/>
          </a:bodyPr>
          <a:lstStyle/>
          <a:p>
            <a:r>
              <a:rPr lang="en-US" sz="2800" dirty="0" smtClean="0">
                <a:solidFill>
                  <a:schemeClr val="bg1"/>
                </a:solidFill>
              </a:rPr>
              <a:t>2010/08/14 10:00</a:t>
            </a:r>
            <a:endParaRPr lang="en-US" sz="2800" dirty="0">
              <a:solidFill>
                <a:schemeClr val="bg1"/>
              </a:solidFill>
            </a:endParaRPr>
          </a:p>
        </p:txBody>
      </p:sp>
      <p:sp>
        <p:nvSpPr>
          <p:cNvPr id="5" name="Oval 4"/>
          <p:cNvSpPr/>
          <p:nvPr/>
        </p:nvSpPr>
        <p:spPr>
          <a:xfrm rot="19817279">
            <a:off x="6563556" y="1864706"/>
            <a:ext cx="370093" cy="13303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05200"/>
            <a:ext cx="3291843"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3429000" y="5715000"/>
            <a:ext cx="449406"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971800" y="2286000"/>
            <a:ext cx="3048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05600" y="1828800"/>
            <a:ext cx="1772024" cy="461665"/>
          </a:xfrm>
          <a:prstGeom prst="rect">
            <a:avLst/>
          </a:prstGeom>
          <a:noFill/>
        </p:spPr>
        <p:txBody>
          <a:bodyPr wrap="none" rtlCol="0">
            <a:spAutoFit/>
          </a:bodyPr>
          <a:lstStyle/>
          <a:p>
            <a:r>
              <a:rPr lang="en-US" sz="2400" dirty="0" smtClean="0">
                <a:solidFill>
                  <a:schemeClr val="bg1"/>
                </a:solidFill>
              </a:rPr>
              <a:t>Weak Type II</a:t>
            </a:r>
            <a:endParaRPr lang="en-US" sz="2400" dirty="0">
              <a:solidFill>
                <a:schemeClr val="bg1"/>
              </a:solidFill>
            </a:endParaRPr>
          </a:p>
        </p:txBody>
      </p:sp>
      <p:sp>
        <p:nvSpPr>
          <p:cNvPr id="12" name="TextBox 11"/>
          <p:cNvSpPr txBox="1"/>
          <p:nvPr/>
        </p:nvSpPr>
        <p:spPr>
          <a:xfrm>
            <a:off x="6705600" y="4572000"/>
            <a:ext cx="1076385" cy="461665"/>
          </a:xfrm>
          <a:prstGeom prst="rect">
            <a:avLst/>
          </a:prstGeom>
          <a:noFill/>
        </p:spPr>
        <p:txBody>
          <a:bodyPr wrap="none" rtlCol="0">
            <a:spAutoFit/>
          </a:bodyPr>
          <a:lstStyle/>
          <a:p>
            <a:r>
              <a:rPr lang="en-US" sz="2400" dirty="0" smtClean="0">
                <a:solidFill>
                  <a:schemeClr val="bg1"/>
                </a:solidFill>
              </a:rPr>
              <a:t>Type III</a:t>
            </a:r>
            <a:endParaRPr lang="en-US" sz="2400" dirty="0">
              <a:solidFill>
                <a:schemeClr val="bg1"/>
              </a:solidFill>
            </a:endParaRPr>
          </a:p>
        </p:txBody>
      </p:sp>
      <p:sp>
        <p:nvSpPr>
          <p:cNvPr id="16" name="TextBox 15"/>
          <p:cNvSpPr txBox="1"/>
          <p:nvPr/>
        </p:nvSpPr>
        <p:spPr>
          <a:xfrm>
            <a:off x="838200" y="3439180"/>
            <a:ext cx="2916183" cy="523220"/>
          </a:xfrm>
          <a:prstGeom prst="rect">
            <a:avLst/>
          </a:prstGeom>
          <a:noFill/>
        </p:spPr>
        <p:txBody>
          <a:bodyPr wrap="none" rtlCol="0">
            <a:spAutoFit/>
          </a:bodyPr>
          <a:lstStyle/>
          <a:p>
            <a:r>
              <a:rPr lang="en-US" sz="2800" dirty="0" smtClean="0">
                <a:solidFill>
                  <a:schemeClr val="bg1"/>
                </a:solidFill>
              </a:rPr>
              <a:t>2010/08/14 11:0 6</a:t>
            </a:r>
            <a:endParaRPr lang="en-US" sz="2800" dirty="0">
              <a:solidFill>
                <a:schemeClr val="bg1"/>
              </a:solidFill>
            </a:endParaRPr>
          </a:p>
        </p:txBody>
      </p:sp>
      <p:sp>
        <p:nvSpPr>
          <p:cNvPr id="13" name="TextBox 12"/>
          <p:cNvSpPr txBox="1"/>
          <p:nvPr/>
        </p:nvSpPr>
        <p:spPr>
          <a:xfrm>
            <a:off x="4572000" y="6172200"/>
            <a:ext cx="3794180" cy="461665"/>
          </a:xfrm>
          <a:prstGeom prst="rect">
            <a:avLst/>
          </a:prstGeom>
          <a:noFill/>
        </p:spPr>
        <p:txBody>
          <a:bodyPr wrap="none" rtlCol="0">
            <a:spAutoFit/>
          </a:bodyPr>
          <a:lstStyle/>
          <a:p>
            <a:r>
              <a:rPr lang="en-US" sz="2400" dirty="0" smtClean="0">
                <a:solidFill>
                  <a:srgbClr val="0000FF"/>
                </a:solidFill>
              </a:rPr>
              <a:t>Shock seems to be detaching</a:t>
            </a:r>
            <a:endParaRPr lang="en-US" sz="2400" dirty="0">
              <a:solidFill>
                <a:srgbClr val="0000FF"/>
              </a:solidFill>
            </a:endParaRPr>
          </a:p>
        </p:txBody>
      </p:sp>
    </p:spTree>
    <p:extLst>
      <p:ext uri="{BB962C8B-B14F-4D97-AF65-F5344CB8AC3E}">
        <p14:creationId xmlns:p14="http://schemas.microsoft.com/office/powerpoint/2010/main" val="3260088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371" y="1969531"/>
            <a:ext cx="4392972" cy="425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No metric type II in the 2012/01/23 Event?</a:t>
            </a:r>
            <a:endParaRPr lang="en-US"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8785992"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333300" y="37338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a:off x="2790500" y="1371600"/>
            <a:ext cx="0" cy="5979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704900" y="1371600"/>
            <a:ext cx="0" cy="5979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6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II Burst &amp; Shock</a:t>
            </a:r>
            <a:endParaRPr lang="en-US"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2583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7696200" y="2286000"/>
            <a:ext cx="0" cy="228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15200" y="1828800"/>
            <a:ext cx="830677" cy="369332"/>
          </a:xfrm>
          <a:prstGeom prst="rect">
            <a:avLst/>
          </a:prstGeom>
          <a:noFill/>
        </p:spPr>
        <p:txBody>
          <a:bodyPr wrap="none" rtlCol="0">
            <a:spAutoFit/>
          </a:bodyPr>
          <a:lstStyle/>
          <a:p>
            <a:r>
              <a:rPr lang="en-US" dirty="0" smtClean="0">
                <a:solidFill>
                  <a:srgbClr val="0000FF"/>
                </a:solidFill>
              </a:rPr>
              <a:t>SHOCK</a:t>
            </a:r>
            <a:endParaRPr lang="en-US" dirty="0">
              <a:solidFill>
                <a:srgbClr val="0000FF"/>
              </a:solidFill>
            </a:endParaRPr>
          </a:p>
        </p:txBody>
      </p:sp>
      <p:cxnSp>
        <p:nvCxnSpPr>
          <p:cNvPr id="10" name="Straight Arrow Connector 9"/>
          <p:cNvCxnSpPr/>
          <p:nvPr/>
        </p:nvCxnSpPr>
        <p:spPr>
          <a:xfrm>
            <a:off x="1066800" y="1600200"/>
            <a:ext cx="0" cy="5979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43000" y="1600200"/>
            <a:ext cx="0" cy="5979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143000" y="1828800"/>
            <a:ext cx="6553200"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19600" y="1371600"/>
            <a:ext cx="726481" cy="461665"/>
          </a:xfrm>
          <a:prstGeom prst="rect">
            <a:avLst/>
          </a:prstGeom>
          <a:noFill/>
        </p:spPr>
        <p:txBody>
          <a:bodyPr wrap="none" rtlCol="0">
            <a:spAutoFit/>
          </a:bodyPr>
          <a:lstStyle/>
          <a:p>
            <a:r>
              <a:rPr lang="en-US" sz="2400" dirty="0" smtClean="0">
                <a:solidFill>
                  <a:srgbClr val="0000FF"/>
                </a:solidFill>
              </a:rPr>
              <a:t>36</a:t>
            </a:r>
            <a:r>
              <a:rPr lang="en-US" sz="2400" dirty="0" smtClean="0"/>
              <a:t> </a:t>
            </a:r>
            <a:r>
              <a:rPr lang="en-US" sz="2400" dirty="0" smtClean="0">
                <a:solidFill>
                  <a:srgbClr val="0000FF"/>
                </a:solidFill>
              </a:rPr>
              <a:t>h</a:t>
            </a:r>
            <a:endParaRPr lang="en-US" dirty="0">
              <a:solidFill>
                <a:srgbClr val="0000FF"/>
              </a:solidFill>
            </a:endParaRPr>
          </a:p>
        </p:txBody>
      </p:sp>
      <p:sp>
        <p:nvSpPr>
          <p:cNvPr id="17" name="TextBox 16"/>
          <p:cNvSpPr txBox="1"/>
          <p:nvPr/>
        </p:nvSpPr>
        <p:spPr>
          <a:xfrm>
            <a:off x="2057400" y="2438400"/>
            <a:ext cx="999441" cy="461665"/>
          </a:xfrm>
          <a:prstGeom prst="rect">
            <a:avLst/>
          </a:prstGeom>
          <a:noFill/>
        </p:spPr>
        <p:txBody>
          <a:bodyPr wrap="none" rtlCol="0">
            <a:spAutoFit/>
          </a:bodyPr>
          <a:lstStyle/>
          <a:p>
            <a:r>
              <a:rPr lang="en-US" sz="2400" dirty="0" smtClean="0">
                <a:solidFill>
                  <a:schemeClr val="bg1"/>
                </a:solidFill>
              </a:rPr>
              <a:t>Type II</a:t>
            </a:r>
            <a:endParaRPr lang="en-US" dirty="0">
              <a:solidFill>
                <a:schemeClr val="bg1"/>
              </a:solidFill>
            </a:endParaRPr>
          </a:p>
        </p:txBody>
      </p:sp>
      <p:cxnSp>
        <p:nvCxnSpPr>
          <p:cNvPr id="19" name="Straight Arrow Connector 18"/>
          <p:cNvCxnSpPr/>
          <p:nvPr/>
        </p:nvCxnSpPr>
        <p:spPr>
          <a:xfrm flipH="1">
            <a:off x="1905000" y="2900065"/>
            <a:ext cx="381000" cy="22413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66800" y="3576935"/>
            <a:ext cx="1076385" cy="461665"/>
          </a:xfrm>
          <a:prstGeom prst="rect">
            <a:avLst/>
          </a:prstGeom>
          <a:noFill/>
        </p:spPr>
        <p:txBody>
          <a:bodyPr wrap="none" rtlCol="0">
            <a:spAutoFit/>
          </a:bodyPr>
          <a:lstStyle/>
          <a:p>
            <a:r>
              <a:rPr lang="en-US" sz="2400" dirty="0" smtClean="0">
                <a:solidFill>
                  <a:schemeClr val="bg1"/>
                </a:solidFill>
              </a:rPr>
              <a:t>Type III</a:t>
            </a:r>
            <a:endParaRPr lang="en-US" dirty="0">
              <a:solidFill>
                <a:schemeClr val="bg1"/>
              </a:solidFill>
            </a:endParaRPr>
          </a:p>
        </p:txBody>
      </p:sp>
      <p:sp>
        <p:nvSpPr>
          <p:cNvPr id="20" name="TextBox 19"/>
          <p:cNvSpPr txBox="1"/>
          <p:nvPr/>
        </p:nvSpPr>
        <p:spPr>
          <a:xfrm>
            <a:off x="609600" y="5410200"/>
            <a:ext cx="7884851" cy="369332"/>
          </a:xfrm>
          <a:prstGeom prst="rect">
            <a:avLst/>
          </a:prstGeom>
          <a:noFill/>
        </p:spPr>
        <p:txBody>
          <a:bodyPr wrap="none" rtlCol="0">
            <a:spAutoFit/>
          </a:bodyPr>
          <a:lstStyle/>
          <a:p>
            <a:r>
              <a:rPr lang="en-US" dirty="0" smtClean="0"/>
              <a:t>The shock continued to produce radio emission all the way to the Wind Spacecraft</a:t>
            </a:r>
            <a:endParaRPr lang="en-US" dirty="0"/>
          </a:p>
        </p:txBody>
      </p:sp>
    </p:spTree>
    <p:extLst>
      <p:ext uri="{BB962C8B-B14F-4D97-AF65-F5344CB8AC3E}">
        <p14:creationId xmlns:p14="http://schemas.microsoft.com/office/powerpoint/2010/main" val="1355902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TNR Shock 2012/01/24 14:33</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945" y="2133600"/>
            <a:ext cx="65246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914400" y="4419600"/>
            <a:ext cx="69271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66800" y="4038600"/>
            <a:ext cx="692717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47102" y="6172200"/>
            <a:ext cx="3510898" cy="461665"/>
          </a:xfrm>
          <a:prstGeom prst="rect">
            <a:avLst/>
          </a:prstGeom>
          <a:noFill/>
        </p:spPr>
        <p:txBody>
          <a:bodyPr wrap="none" rtlCol="0">
            <a:spAutoFit/>
          </a:bodyPr>
          <a:lstStyle/>
          <a:p>
            <a:r>
              <a:rPr lang="en-US" sz="2400" dirty="0" smtClean="0">
                <a:solidFill>
                  <a:srgbClr val="0000FF"/>
                </a:solidFill>
              </a:rPr>
              <a:t>f2/f1 = 1.5 </a:t>
            </a:r>
            <a:r>
              <a:rPr lang="en-US" sz="2400" dirty="0" smtClean="0">
                <a:solidFill>
                  <a:srgbClr val="0000FF"/>
                </a:solidFill>
                <a:sym typeface="Wingdings" pitchFamily="2" charset="2"/>
              </a:rPr>
              <a:t> n2/n1 = 2.25</a:t>
            </a:r>
            <a:endParaRPr lang="en-US" sz="2400" dirty="0">
              <a:solidFill>
                <a:srgbClr val="0000FF"/>
              </a:solidFill>
            </a:endParaRPr>
          </a:p>
        </p:txBody>
      </p:sp>
    </p:spTree>
    <p:extLst>
      <p:ext uri="{BB962C8B-B14F-4D97-AF65-F5344CB8AC3E}">
        <p14:creationId xmlns:p14="http://schemas.microsoft.com/office/powerpoint/2010/main" val="802087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Two CMEs from the same region</a:t>
            </a:r>
            <a:endParaRPr lang="en-US" dirty="0"/>
          </a:p>
        </p:txBody>
      </p:sp>
      <p:pic>
        <p:nvPicPr>
          <p:cNvPr id="4" name="cme_20120123a.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8225" y="1295400"/>
            <a:ext cx="4525963" cy="4525963"/>
          </a:xfrm>
        </p:spPr>
      </p:pic>
      <p:sp>
        <p:nvSpPr>
          <p:cNvPr id="5" name="TextBox 4"/>
          <p:cNvSpPr txBox="1"/>
          <p:nvPr/>
        </p:nvSpPr>
        <p:spPr>
          <a:xfrm>
            <a:off x="163965" y="5943600"/>
            <a:ext cx="8751435" cy="830997"/>
          </a:xfrm>
          <a:prstGeom prst="rect">
            <a:avLst/>
          </a:prstGeom>
          <a:noFill/>
        </p:spPr>
        <p:txBody>
          <a:bodyPr wrap="none" rtlCol="0">
            <a:spAutoFit/>
          </a:bodyPr>
          <a:lstStyle/>
          <a:p>
            <a:r>
              <a:rPr lang="en-US" sz="2400" dirty="0" smtClean="0">
                <a:solidFill>
                  <a:srgbClr val="0000FF"/>
                </a:solidFill>
              </a:rPr>
              <a:t>Two CMEs seen distinctly in STEREO Data. COR1 + EUVI 195 A images</a:t>
            </a:r>
          </a:p>
          <a:p>
            <a:r>
              <a:rPr lang="en-US" sz="2400" dirty="0" smtClean="0">
                <a:solidFill>
                  <a:srgbClr val="0000FF"/>
                </a:solidFill>
              </a:rPr>
              <a:t>STEREO/Ahead – limb event </a:t>
            </a:r>
            <a:endParaRPr lang="en-US" sz="2400" dirty="0">
              <a:solidFill>
                <a:srgbClr val="0000FF"/>
              </a:solidFill>
            </a:endParaRPr>
          </a:p>
        </p:txBody>
      </p:sp>
    </p:spTree>
    <p:extLst>
      <p:ext uri="{BB962C8B-B14F-4D97-AF65-F5344CB8AC3E}">
        <p14:creationId xmlns:p14="http://schemas.microsoft.com/office/powerpoint/2010/main" val="4597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Also from STEREO/Behind</a:t>
            </a:r>
            <a:endParaRPr lang="en-US" dirty="0"/>
          </a:p>
        </p:txBody>
      </p:sp>
      <p:pic>
        <p:nvPicPr>
          <p:cNvPr id="4" name="20120123_cor1b_diff.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1000" y="1524000"/>
            <a:ext cx="4876800" cy="4876800"/>
          </a:xfrm>
          <a:prstGeom prst="rect">
            <a:avLst/>
          </a:prstGeom>
        </p:spPr>
      </p:pic>
      <p:pic>
        <p:nvPicPr>
          <p:cNvPr id="378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900223"/>
            <a:ext cx="4343400" cy="420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2362200" y="2209800"/>
            <a:ext cx="0" cy="34290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57400" y="1600200"/>
            <a:ext cx="830677" cy="369332"/>
          </a:xfrm>
          <a:prstGeom prst="rect">
            <a:avLst/>
          </a:prstGeom>
          <a:noFill/>
        </p:spPr>
        <p:txBody>
          <a:bodyPr wrap="none" rtlCol="0">
            <a:spAutoFit/>
          </a:bodyPr>
          <a:lstStyle/>
          <a:p>
            <a:r>
              <a:rPr lang="en-US" dirty="0" smtClean="0">
                <a:solidFill>
                  <a:srgbClr val="0000FF"/>
                </a:solidFill>
              </a:rPr>
              <a:t>SHOCK</a:t>
            </a:r>
            <a:endParaRPr lang="en-US" dirty="0">
              <a:solidFill>
                <a:srgbClr val="0000FF"/>
              </a:solidFill>
            </a:endParaRPr>
          </a:p>
        </p:txBody>
      </p:sp>
      <p:cxnSp>
        <p:nvCxnSpPr>
          <p:cNvPr id="8" name="Straight Arrow Connector 7"/>
          <p:cNvCxnSpPr/>
          <p:nvPr/>
        </p:nvCxnSpPr>
        <p:spPr>
          <a:xfrm>
            <a:off x="762000" y="3669268"/>
            <a:ext cx="0" cy="5979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69268"/>
            <a:ext cx="0" cy="5979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38200" y="2209800"/>
            <a:ext cx="0" cy="34290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2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Trajectories of the two Jan 23 CMEs</a:t>
            </a:r>
            <a:endParaRPr lang="en-US" dirty="0"/>
          </a:p>
        </p:txBody>
      </p:sp>
      <p:pic>
        <p:nvPicPr>
          <p:cNvPr id="44034" name="Picture 2" descr="C:\Users\gopalswamy\AppData\Local\Temp\20120123_h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492" y="1371600"/>
            <a:ext cx="6527411" cy="5303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57600" y="4023360"/>
            <a:ext cx="917239" cy="461665"/>
          </a:xfrm>
          <a:prstGeom prst="rect">
            <a:avLst/>
          </a:prstGeom>
          <a:noFill/>
        </p:spPr>
        <p:txBody>
          <a:bodyPr wrap="none" rtlCol="0">
            <a:spAutoFit/>
          </a:bodyPr>
          <a:lstStyle/>
          <a:p>
            <a:r>
              <a:rPr lang="en-US" sz="2400" dirty="0" smtClean="0">
                <a:solidFill>
                  <a:srgbClr val="FF0000"/>
                </a:solidFill>
              </a:rPr>
              <a:t>CME1</a:t>
            </a:r>
            <a:endParaRPr lang="en-US" dirty="0">
              <a:solidFill>
                <a:srgbClr val="FF0000"/>
              </a:solidFill>
            </a:endParaRPr>
          </a:p>
        </p:txBody>
      </p:sp>
      <p:sp>
        <p:nvSpPr>
          <p:cNvPr id="6" name="TextBox 5"/>
          <p:cNvSpPr txBox="1"/>
          <p:nvPr/>
        </p:nvSpPr>
        <p:spPr>
          <a:xfrm>
            <a:off x="5285304" y="4175760"/>
            <a:ext cx="917239" cy="461665"/>
          </a:xfrm>
          <a:prstGeom prst="rect">
            <a:avLst/>
          </a:prstGeom>
          <a:noFill/>
        </p:spPr>
        <p:txBody>
          <a:bodyPr wrap="none" rtlCol="0">
            <a:spAutoFit/>
          </a:bodyPr>
          <a:lstStyle/>
          <a:p>
            <a:r>
              <a:rPr lang="en-US" sz="2400" dirty="0" smtClean="0">
                <a:solidFill>
                  <a:srgbClr val="0000FF"/>
                </a:solidFill>
              </a:rPr>
              <a:t>CME2</a:t>
            </a:r>
            <a:endParaRPr lang="en-US" dirty="0">
              <a:solidFill>
                <a:srgbClr val="0000FF"/>
              </a:solidFill>
            </a:endParaRPr>
          </a:p>
        </p:txBody>
      </p:sp>
    </p:spTree>
    <p:extLst>
      <p:ext uri="{BB962C8B-B14F-4D97-AF65-F5344CB8AC3E}">
        <p14:creationId xmlns:p14="http://schemas.microsoft.com/office/powerpoint/2010/main" val="224309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304800" y="1600200"/>
            <a:ext cx="8686800" cy="4724400"/>
          </a:xfrm>
        </p:spPr>
        <p:txBody>
          <a:bodyPr>
            <a:normAutofit fontScale="85000" lnSpcReduction="10000"/>
          </a:bodyPr>
          <a:lstStyle/>
          <a:p>
            <a:r>
              <a:rPr lang="en-US" dirty="0" smtClean="0"/>
              <a:t>Consider large SEP events (proton intensity ≥ 10 pfu in the &gt;10 </a:t>
            </a:r>
            <a:r>
              <a:rPr lang="en-US" dirty="0"/>
              <a:t>M</a:t>
            </a:r>
            <a:r>
              <a:rPr lang="en-US" dirty="0" smtClean="0"/>
              <a:t>eV GOES energy channel)</a:t>
            </a:r>
          </a:p>
          <a:p>
            <a:r>
              <a:rPr lang="en-US" dirty="0" smtClean="0"/>
              <a:t>Do not consider radiation-belt energetic particles although they are also important for space weather (Parks, Raeder)</a:t>
            </a:r>
          </a:p>
          <a:p>
            <a:r>
              <a:rPr lang="en-US" dirty="0" smtClean="0"/>
              <a:t>Rise phases of cycle 23 &amp; 24:</a:t>
            </a:r>
          </a:p>
          <a:p>
            <a:pPr marL="0" indent="0">
              <a:buNone/>
            </a:pPr>
            <a:r>
              <a:rPr lang="en-US" dirty="0" smtClean="0">
                <a:sym typeface="Wingdings" pitchFamily="2" charset="2"/>
              </a:rPr>
              <a:t> </a:t>
            </a:r>
            <a:r>
              <a:rPr lang="en-US" dirty="0" smtClean="0"/>
              <a:t>June 1996 – May 2000 [cycle 23]</a:t>
            </a:r>
          </a:p>
          <a:p>
            <a:pPr>
              <a:buFont typeface="Wingdings" pitchFamily="2" charset="2"/>
              <a:buChar char="à"/>
            </a:pPr>
            <a:r>
              <a:rPr lang="en-US" dirty="0" smtClean="0"/>
              <a:t>Jan 2008 – December 2011 [cycle 24] to March 2012?</a:t>
            </a:r>
          </a:p>
          <a:p>
            <a:r>
              <a:rPr lang="en-US" dirty="0" smtClean="0"/>
              <a:t>Phases important: Storm season</a:t>
            </a:r>
          </a:p>
          <a:p>
            <a:r>
              <a:rPr lang="en-US" dirty="0" smtClean="0"/>
              <a:t>Solar rotation and solar cycle bring active regions facing Earth</a:t>
            </a:r>
          </a:p>
        </p:txBody>
      </p:sp>
    </p:spTree>
    <p:extLst>
      <p:ext uri="{BB962C8B-B14F-4D97-AF65-F5344CB8AC3E}">
        <p14:creationId xmlns:p14="http://schemas.microsoft.com/office/powerpoint/2010/main" val="29785912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2012 March 07 SEP event:</a:t>
            </a:r>
            <a:br>
              <a:rPr lang="en-US" dirty="0" smtClean="0"/>
            </a:br>
            <a:r>
              <a:rPr lang="en-US" dirty="0" smtClean="0"/>
              <a:t>Two </a:t>
            </a:r>
            <a:r>
              <a:rPr lang="en-US" dirty="0"/>
              <a:t>CMEs in Quick Succession!</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05000"/>
            <a:ext cx="4419600"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20120307_cor1b_diff.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95800" y="1447800"/>
            <a:ext cx="4572000" cy="4572000"/>
          </a:xfrm>
          <a:prstGeom prst="rect">
            <a:avLst/>
          </a:prstGeom>
        </p:spPr>
      </p:pic>
      <p:cxnSp>
        <p:nvCxnSpPr>
          <p:cNvPr id="6" name="Straight Arrow Connector 5"/>
          <p:cNvCxnSpPr/>
          <p:nvPr/>
        </p:nvCxnSpPr>
        <p:spPr>
          <a:xfrm flipV="1">
            <a:off x="838200" y="3962400"/>
            <a:ext cx="0"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990600" y="3810000"/>
            <a:ext cx="0"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93523" y="2133600"/>
            <a:ext cx="0" cy="31242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88723" y="1371600"/>
            <a:ext cx="830677" cy="369332"/>
          </a:xfrm>
          <a:prstGeom prst="rect">
            <a:avLst/>
          </a:prstGeom>
          <a:noFill/>
        </p:spPr>
        <p:txBody>
          <a:bodyPr wrap="none" rtlCol="0">
            <a:spAutoFit/>
          </a:bodyPr>
          <a:lstStyle/>
          <a:p>
            <a:r>
              <a:rPr lang="en-US" dirty="0" smtClean="0">
                <a:solidFill>
                  <a:srgbClr val="0000FF"/>
                </a:solidFill>
              </a:rPr>
              <a:t>SHOCK</a:t>
            </a:r>
            <a:endParaRPr lang="en-US" dirty="0">
              <a:solidFill>
                <a:srgbClr val="0000FF"/>
              </a:solidFill>
            </a:endParaRPr>
          </a:p>
        </p:txBody>
      </p:sp>
    </p:spTree>
    <p:extLst>
      <p:ext uri="{BB962C8B-B14F-4D97-AF65-F5344CB8AC3E}">
        <p14:creationId xmlns:p14="http://schemas.microsoft.com/office/powerpoint/2010/main" val="117202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CMEs - same speed, &lt;1-hr apart </a:t>
            </a:r>
            <a:endParaRPr lang="en-US" dirty="0"/>
          </a:p>
        </p:txBody>
      </p:sp>
      <p:pic>
        <p:nvPicPr>
          <p:cNvPr id="28674" name="Picture 2" descr="C:\Users\gopalswamy\AppData\Local\Temp\20120307_h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077245" cy="49377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114800" y="2209800"/>
            <a:ext cx="0" cy="327660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43200" y="4023360"/>
            <a:ext cx="917239" cy="461665"/>
          </a:xfrm>
          <a:prstGeom prst="rect">
            <a:avLst/>
          </a:prstGeom>
          <a:noFill/>
        </p:spPr>
        <p:txBody>
          <a:bodyPr wrap="none" rtlCol="0">
            <a:spAutoFit/>
          </a:bodyPr>
          <a:lstStyle/>
          <a:p>
            <a:r>
              <a:rPr lang="en-US" sz="2400" dirty="0" smtClean="0">
                <a:solidFill>
                  <a:srgbClr val="FF0000"/>
                </a:solidFill>
              </a:rPr>
              <a:t>CME1</a:t>
            </a:r>
            <a:endParaRPr lang="en-US" dirty="0">
              <a:solidFill>
                <a:srgbClr val="FF0000"/>
              </a:solidFill>
            </a:endParaRPr>
          </a:p>
        </p:txBody>
      </p:sp>
      <p:sp>
        <p:nvSpPr>
          <p:cNvPr id="7" name="TextBox 6"/>
          <p:cNvSpPr txBox="1"/>
          <p:nvPr/>
        </p:nvSpPr>
        <p:spPr>
          <a:xfrm>
            <a:off x="5209104" y="4175760"/>
            <a:ext cx="917239" cy="461665"/>
          </a:xfrm>
          <a:prstGeom prst="rect">
            <a:avLst/>
          </a:prstGeom>
          <a:noFill/>
        </p:spPr>
        <p:txBody>
          <a:bodyPr wrap="none" rtlCol="0">
            <a:spAutoFit/>
          </a:bodyPr>
          <a:lstStyle/>
          <a:p>
            <a:r>
              <a:rPr lang="en-US" sz="2400" dirty="0" smtClean="0">
                <a:solidFill>
                  <a:srgbClr val="0000FF"/>
                </a:solidFill>
              </a:rPr>
              <a:t>CME2</a:t>
            </a:r>
            <a:endParaRPr lang="en-US" dirty="0">
              <a:solidFill>
                <a:srgbClr val="0000FF"/>
              </a:solidFill>
            </a:endParaRPr>
          </a:p>
        </p:txBody>
      </p:sp>
    </p:spTree>
    <p:extLst>
      <p:ext uri="{BB962C8B-B14F-4D97-AF65-F5344CB8AC3E}">
        <p14:creationId xmlns:p14="http://schemas.microsoft.com/office/powerpoint/2010/main" val="1020483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 X-ray Flares</a:t>
            </a:r>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447800"/>
            <a:ext cx="6908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H="1">
            <a:off x="5410200" y="1981200"/>
            <a:ext cx="381000" cy="647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486400" y="2305050"/>
            <a:ext cx="419100" cy="5905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05500" y="1828800"/>
            <a:ext cx="715260" cy="646331"/>
          </a:xfrm>
          <a:prstGeom prst="rect">
            <a:avLst/>
          </a:prstGeom>
          <a:noFill/>
        </p:spPr>
        <p:txBody>
          <a:bodyPr wrap="none" rtlCol="0">
            <a:spAutoFit/>
          </a:bodyPr>
          <a:lstStyle/>
          <a:p>
            <a:r>
              <a:rPr lang="en-US" dirty="0" smtClean="0"/>
              <a:t>00:02</a:t>
            </a:r>
          </a:p>
          <a:p>
            <a:r>
              <a:rPr lang="en-US" dirty="0" smtClean="0"/>
              <a:t>01:05</a:t>
            </a:r>
            <a:endParaRPr lang="en-US" dirty="0"/>
          </a:p>
        </p:txBody>
      </p:sp>
      <p:sp>
        <p:nvSpPr>
          <p:cNvPr id="16" name="TextBox 15"/>
          <p:cNvSpPr txBox="1"/>
          <p:nvPr/>
        </p:nvSpPr>
        <p:spPr>
          <a:xfrm>
            <a:off x="4217875" y="1981200"/>
            <a:ext cx="963725" cy="369332"/>
          </a:xfrm>
          <a:prstGeom prst="rect">
            <a:avLst/>
          </a:prstGeom>
          <a:noFill/>
        </p:spPr>
        <p:txBody>
          <a:bodyPr wrap="none" rtlCol="0">
            <a:spAutoFit/>
          </a:bodyPr>
          <a:lstStyle/>
          <a:p>
            <a:r>
              <a:rPr lang="en-US" dirty="0" smtClean="0"/>
              <a:t>AR 1429</a:t>
            </a:r>
            <a:endParaRPr lang="en-US" dirty="0"/>
          </a:p>
        </p:txBody>
      </p:sp>
    </p:spTree>
    <p:extLst>
      <p:ext uri="{BB962C8B-B14F-4D97-AF65-F5344CB8AC3E}">
        <p14:creationId xmlns:p14="http://schemas.microsoft.com/office/powerpoint/2010/main" val="3544685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Solar Source of the Double Eruption</a:t>
            </a:r>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65448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II Burst &amp; Shock 2012/03/08</a:t>
            </a:r>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2583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00800" y="1828800"/>
            <a:ext cx="830677" cy="369332"/>
          </a:xfrm>
          <a:prstGeom prst="rect">
            <a:avLst/>
          </a:prstGeom>
          <a:noFill/>
        </p:spPr>
        <p:txBody>
          <a:bodyPr wrap="none" rtlCol="0">
            <a:spAutoFit/>
          </a:bodyPr>
          <a:lstStyle/>
          <a:p>
            <a:r>
              <a:rPr lang="en-US" dirty="0" smtClean="0">
                <a:solidFill>
                  <a:srgbClr val="0000FF"/>
                </a:solidFill>
              </a:rPr>
              <a:t>SHOCK</a:t>
            </a:r>
            <a:endParaRPr lang="en-US" dirty="0">
              <a:solidFill>
                <a:srgbClr val="0000FF"/>
              </a:solidFill>
            </a:endParaRPr>
          </a:p>
        </p:txBody>
      </p:sp>
      <p:cxnSp>
        <p:nvCxnSpPr>
          <p:cNvPr id="6" name="Straight Arrow Connector 5"/>
          <p:cNvCxnSpPr/>
          <p:nvPr/>
        </p:nvCxnSpPr>
        <p:spPr>
          <a:xfrm>
            <a:off x="1066800" y="1600200"/>
            <a:ext cx="0" cy="5979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143000" y="1600200"/>
            <a:ext cx="0" cy="5979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5" idx="0"/>
          </p:cNvCxnSpPr>
          <p:nvPr/>
        </p:nvCxnSpPr>
        <p:spPr>
          <a:xfrm>
            <a:off x="1143000" y="1828800"/>
            <a:ext cx="5673139"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19600" y="1371600"/>
            <a:ext cx="726481" cy="461665"/>
          </a:xfrm>
          <a:prstGeom prst="rect">
            <a:avLst/>
          </a:prstGeom>
          <a:noFill/>
        </p:spPr>
        <p:txBody>
          <a:bodyPr wrap="none" rtlCol="0">
            <a:spAutoFit/>
          </a:bodyPr>
          <a:lstStyle/>
          <a:p>
            <a:r>
              <a:rPr lang="en-US" sz="2400" dirty="0" smtClean="0">
                <a:solidFill>
                  <a:srgbClr val="0000FF"/>
                </a:solidFill>
              </a:rPr>
              <a:t>35</a:t>
            </a:r>
            <a:r>
              <a:rPr lang="en-US" sz="2400" dirty="0" smtClean="0"/>
              <a:t> </a:t>
            </a:r>
            <a:r>
              <a:rPr lang="en-US" sz="2400" dirty="0" smtClean="0">
                <a:solidFill>
                  <a:srgbClr val="0000FF"/>
                </a:solidFill>
              </a:rPr>
              <a:t>h</a:t>
            </a:r>
            <a:endParaRPr lang="en-US" dirty="0">
              <a:solidFill>
                <a:srgbClr val="0000FF"/>
              </a:solidFill>
            </a:endParaRPr>
          </a:p>
        </p:txBody>
      </p:sp>
      <p:cxnSp>
        <p:nvCxnSpPr>
          <p:cNvPr id="10" name="Straight Connector 9"/>
          <p:cNvCxnSpPr/>
          <p:nvPr/>
        </p:nvCxnSpPr>
        <p:spPr>
          <a:xfrm>
            <a:off x="6781800" y="2362200"/>
            <a:ext cx="0" cy="228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5252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7862"/>
          </a:xfrm>
        </p:spPr>
        <p:txBody>
          <a:bodyPr>
            <a:normAutofit fontScale="90000"/>
          </a:bodyPr>
          <a:lstStyle/>
          <a:p>
            <a:r>
              <a:rPr lang="en-US" dirty="0" smtClean="0"/>
              <a:t>TNR Shock 20120308 10:53 UT </a:t>
            </a:r>
            <a:endParaRPr lang="en-US" dirty="0"/>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1" y="1471612"/>
            <a:ext cx="6989932" cy="420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267200" y="1471612"/>
            <a:ext cx="0" cy="4014788"/>
          </a:xfrm>
          <a:prstGeom prst="line">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307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595620723"/>
              </p:ext>
            </p:extLst>
          </p:nvPr>
        </p:nvGraphicFramePr>
        <p:xfrm>
          <a:off x="457200" y="762000"/>
          <a:ext cx="8229600" cy="593344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Property</a:t>
                      </a:r>
                      <a:endParaRPr lang="en-US" dirty="0"/>
                    </a:p>
                  </a:txBody>
                  <a:tcPr/>
                </a:tc>
                <a:tc>
                  <a:txBody>
                    <a:bodyPr/>
                    <a:lstStyle/>
                    <a:p>
                      <a:r>
                        <a:rPr lang="en-US" dirty="0" smtClean="0"/>
                        <a:t>Cycle 23  Rise</a:t>
                      </a:r>
                      <a:endParaRPr lang="en-US" dirty="0"/>
                    </a:p>
                  </a:txBody>
                  <a:tcPr/>
                </a:tc>
                <a:tc>
                  <a:txBody>
                    <a:bodyPr/>
                    <a:lstStyle/>
                    <a:p>
                      <a:r>
                        <a:rPr lang="en-US" dirty="0" smtClean="0"/>
                        <a:t>Cycle 24 Rise</a:t>
                      </a:r>
                      <a:endParaRPr lang="en-US" dirty="0"/>
                    </a:p>
                  </a:txBody>
                  <a:tcPr/>
                </a:tc>
              </a:tr>
              <a:tr h="370840">
                <a:tc>
                  <a:txBody>
                    <a:bodyPr/>
                    <a:lstStyle/>
                    <a:p>
                      <a:r>
                        <a:rPr lang="en-US" dirty="0" smtClean="0"/>
                        <a:t># SEP Events</a:t>
                      </a:r>
                      <a:endParaRPr lang="en-US" dirty="0"/>
                    </a:p>
                  </a:txBody>
                  <a:tcPr/>
                </a:tc>
                <a:tc>
                  <a:txBody>
                    <a:bodyPr/>
                    <a:lstStyle/>
                    <a:p>
                      <a:r>
                        <a:rPr lang="en-US" dirty="0" smtClean="0"/>
                        <a:t>17 (to 2000/5)</a:t>
                      </a:r>
                      <a:endParaRPr lang="en-US" dirty="0"/>
                    </a:p>
                  </a:txBody>
                  <a:tcPr/>
                </a:tc>
                <a:tc>
                  <a:txBody>
                    <a:bodyPr/>
                    <a:lstStyle/>
                    <a:p>
                      <a:r>
                        <a:rPr lang="en-US" dirty="0" smtClean="0"/>
                        <a:t>8  [4 in 2012]</a:t>
                      </a:r>
                      <a:endParaRPr lang="en-US" dirty="0"/>
                    </a:p>
                  </a:txBody>
                  <a:tcPr/>
                </a:tc>
              </a:tr>
              <a:tr h="370840">
                <a:tc>
                  <a:txBody>
                    <a:bodyPr/>
                    <a:lstStyle/>
                    <a:p>
                      <a:r>
                        <a:rPr lang="en-US" dirty="0" smtClean="0"/>
                        <a:t>SEP intensity range</a:t>
                      </a:r>
                      <a:endParaRPr lang="en-US" dirty="0"/>
                    </a:p>
                  </a:txBody>
                  <a:tcPr/>
                </a:tc>
                <a:tc>
                  <a:txBody>
                    <a:bodyPr/>
                    <a:lstStyle/>
                    <a:p>
                      <a:r>
                        <a:rPr lang="en-US" dirty="0" smtClean="0"/>
                        <a:t>11 – 1700</a:t>
                      </a:r>
                      <a:endParaRPr lang="en-US" dirty="0"/>
                    </a:p>
                  </a:txBody>
                  <a:tcPr/>
                </a:tc>
                <a:tc>
                  <a:txBody>
                    <a:bodyPr/>
                    <a:lstStyle/>
                    <a:p>
                      <a:r>
                        <a:rPr lang="en-US" dirty="0" smtClean="0"/>
                        <a:t>14 – 96</a:t>
                      </a:r>
                      <a:r>
                        <a:rPr lang="en-US" baseline="0" dirty="0" smtClean="0"/>
                        <a:t> [14 – 6310]</a:t>
                      </a:r>
                      <a:endParaRPr lang="en-US" dirty="0"/>
                    </a:p>
                  </a:txBody>
                  <a:tcPr/>
                </a:tc>
              </a:tr>
              <a:tr h="370840">
                <a:tc>
                  <a:txBody>
                    <a:bodyPr/>
                    <a:lstStyle/>
                    <a:p>
                      <a:r>
                        <a:rPr lang="en-US" dirty="0" smtClean="0"/>
                        <a:t># &gt;100 pfu</a:t>
                      </a:r>
                      <a:r>
                        <a:rPr lang="en-US" baseline="0" dirty="0" smtClean="0"/>
                        <a:t> events</a:t>
                      </a:r>
                      <a:endParaRPr lang="en-US" dirty="0"/>
                    </a:p>
                  </a:txBody>
                  <a:tcPr/>
                </a:tc>
                <a:tc>
                  <a:txBody>
                    <a:bodyPr/>
                    <a:lstStyle/>
                    <a:p>
                      <a:r>
                        <a:rPr lang="en-US" dirty="0" smtClean="0"/>
                        <a:t>7</a:t>
                      </a:r>
                      <a:endParaRPr lang="en-US" dirty="0"/>
                    </a:p>
                  </a:txBody>
                  <a:tcPr/>
                </a:tc>
                <a:tc>
                  <a:txBody>
                    <a:bodyPr/>
                    <a:lstStyle/>
                    <a:p>
                      <a:r>
                        <a:rPr lang="en-US" dirty="0" smtClean="0"/>
                        <a:t>0 [4]</a:t>
                      </a:r>
                      <a:endParaRPr lang="en-US" dirty="0"/>
                    </a:p>
                  </a:txBody>
                  <a:tcPr/>
                </a:tc>
              </a:tr>
              <a:tr h="370840">
                <a:tc>
                  <a:txBody>
                    <a:bodyPr/>
                    <a:lstStyle/>
                    <a:p>
                      <a:r>
                        <a:rPr lang="en-US" dirty="0" smtClean="0"/>
                        <a:t>#GLE</a:t>
                      </a:r>
                      <a:r>
                        <a:rPr lang="en-US" baseline="0" dirty="0" smtClean="0"/>
                        <a:t> Events  </a:t>
                      </a:r>
                      <a:endParaRPr lang="en-US" dirty="0">
                        <a:solidFill>
                          <a:srgbClr val="FF0000"/>
                        </a:solidFill>
                      </a:endParaRPr>
                    </a:p>
                  </a:txBody>
                  <a:tcPr/>
                </a:tc>
                <a:tc>
                  <a:txBody>
                    <a:bodyPr/>
                    <a:lstStyle/>
                    <a:p>
                      <a:r>
                        <a:rPr lang="en-US" dirty="0" smtClean="0"/>
                        <a:t>4  </a:t>
                      </a:r>
                      <a:endParaRPr lang="en-US" dirty="0">
                        <a:solidFill>
                          <a:srgbClr val="FF0000"/>
                        </a:solidFill>
                      </a:endParaRPr>
                    </a:p>
                  </a:txBody>
                  <a:tcPr/>
                </a:tc>
                <a:tc>
                  <a:txBody>
                    <a:bodyPr/>
                    <a:lstStyle/>
                    <a:p>
                      <a:r>
                        <a:rPr lang="en-US" dirty="0" smtClean="0"/>
                        <a:t>0</a:t>
                      </a:r>
                      <a:endParaRPr lang="en-US" dirty="0">
                        <a:solidFill>
                          <a:srgbClr val="FF0000"/>
                        </a:solidFill>
                      </a:endParaRPr>
                    </a:p>
                  </a:txBody>
                  <a:tcPr/>
                </a:tc>
              </a:tr>
              <a:tr h="370840">
                <a:tc>
                  <a:txBody>
                    <a:bodyPr/>
                    <a:lstStyle/>
                    <a:p>
                      <a:r>
                        <a:rPr lang="en-US" dirty="0" smtClean="0"/>
                        <a:t>AR Area Mean msh</a:t>
                      </a:r>
                      <a:endParaRPr lang="en-US" dirty="0"/>
                    </a:p>
                  </a:txBody>
                  <a:tcPr/>
                </a:tc>
                <a:tc>
                  <a:txBody>
                    <a:bodyPr/>
                    <a:lstStyle/>
                    <a:p>
                      <a:r>
                        <a:rPr lang="en-US" dirty="0" smtClean="0"/>
                        <a:t>397</a:t>
                      </a:r>
                      <a:endParaRPr lang="en-US" dirty="0"/>
                    </a:p>
                  </a:txBody>
                  <a:tcPr/>
                </a:tc>
                <a:tc>
                  <a:txBody>
                    <a:bodyPr/>
                    <a:lstStyle/>
                    <a:p>
                      <a:r>
                        <a:rPr lang="en-US" dirty="0" smtClean="0"/>
                        <a:t>390</a:t>
                      </a:r>
                      <a:endParaRPr lang="en-US" dirty="0"/>
                    </a:p>
                  </a:txBody>
                  <a:tcPr/>
                </a:tc>
              </a:tr>
              <a:tr h="370840">
                <a:tc>
                  <a:txBody>
                    <a:bodyPr/>
                    <a:lstStyle/>
                    <a:p>
                      <a:r>
                        <a:rPr lang="en-US" dirty="0" smtClean="0"/>
                        <a:t>AR median msh</a:t>
                      </a:r>
                      <a:endParaRPr lang="en-US" dirty="0"/>
                    </a:p>
                  </a:txBody>
                  <a:tcPr/>
                </a:tc>
                <a:tc>
                  <a:txBody>
                    <a:bodyPr/>
                    <a:lstStyle/>
                    <a:p>
                      <a:r>
                        <a:rPr lang="en-US" dirty="0" smtClean="0"/>
                        <a:t>290</a:t>
                      </a:r>
                      <a:endParaRPr lang="en-US" dirty="0"/>
                    </a:p>
                  </a:txBody>
                  <a:tcPr/>
                </a:tc>
                <a:tc>
                  <a:txBody>
                    <a:bodyPr/>
                    <a:lstStyle/>
                    <a:p>
                      <a:r>
                        <a:rPr lang="en-US" dirty="0" smtClean="0"/>
                        <a:t>370</a:t>
                      </a:r>
                      <a:endParaRPr lang="en-US" dirty="0"/>
                    </a:p>
                  </a:txBody>
                  <a:tcPr/>
                </a:tc>
              </a:tr>
              <a:tr h="370840">
                <a:tc>
                  <a:txBody>
                    <a:bodyPr/>
                    <a:lstStyle/>
                    <a:p>
                      <a:r>
                        <a:rPr lang="en-US" dirty="0" smtClean="0"/>
                        <a:t>Area Range msh</a:t>
                      </a:r>
                      <a:endParaRPr lang="en-US" dirty="0"/>
                    </a:p>
                  </a:txBody>
                  <a:tcPr/>
                </a:tc>
                <a:tc>
                  <a:txBody>
                    <a:bodyPr/>
                    <a:lstStyle/>
                    <a:p>
                      <a:r>
                        <a:rPr lang="en-US" dirty="0" smtClean="0"/>
                        <a:t>[100,900]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[10,1120]</a:t>
                      </a:r>
                    </a:p>
                  </a:txBody>
                  <a:tcPr/>
                </a:tc>
              </a:tr>
              <a:tr h="370840">
                <a:tc>
                  <a:txBody>
                    <a:bodyPr/>
                    <a:lstStyle/>
                    <a:p>
                      <a:r>
                        <a:rPr lang="en-US" dirty="0" smtClean="0"/>
                        <a:t>Flare</a:t>
                      </a:r>
                      <a:r>
                        <a:rPr lang="en-US" baseline="0" dirty="0" smtClean="0"/>
                        <a:t> sizes</a:t>
                      </a:r>
                      <a:endParaRPr lang="en-US" dirty="0"/>
                    </a:p>
                  </a:txBody>
                  <a:tcPr/>
                </a:tc>
                <a:tc>
                  <a:txBody>
                    <a:bodyPr/>
                    <a:lstStyle/>
                    <a:p>
                      <a:r>
                        <a:rPr lang="en-US" dirty="0" smtClean="0"/>
                        <a:t>4C, 3M, 4X*</a:t>
                      </a:r>
                      <a:endParaRPr lang="en-US" dirty="0"/>
                    </a:p>
                  </a:txBody>
                  <a:tcPr/>
                </a:tc>
                <a:tc>
                  <a:txBody>
                    <a:bodyPr/>
                    <a:lstStyle/>
                    <a:p>
                      <a:r>
                        <a:rPr lang="en-US" dirty="0" smtClean="0"/>
                        <a:t>2C,</a:t>
                      </a:r>
                      <a:r>
                        <a:rPr lang="en-US" baseline="0" dirty="0" smtClean="0"/>
                        <a:t> 5M, 4X</a:t>
                      </a:r>
                      <a:endParaRPr lang="en-US" dirty="0"/>
                    </a:p>
                  </a:txBody>
                  <a:tcPr/>
                </a:tc>
              </a:tr>
              <a:tr h="370840">
                <a:tc>
                  <a:txBody>
                    <a:bodyPr/>
                    <a:lstStyle/>
                    <a:p>
                      <a:r>
                        <a:rPr lang="en-US" dirty="0" smtClean="0"/>
                        <a:t>CME Mean</a:t>
                      </a:r>
                      <a:r>
                        <a:rPr lang="en-US" baseline="0" dirty="0" smtClean="0"/>
                        <a:t> speed km/s</a:t>
                      </a:r>
                      <a:endParaRPr lang="en-US" dirty="0"/>
                    </a:p>
                  </a:txBody>
                  <a:tcPr/>
                </a:tc>
                <a:tc>
                  <a:txBody>
                    <a:bodyPr/>
                    <a:lstStyle/>
                    <a:p>
                      <a:r>
                        <a:rPr lang="en-US" dirty="0" smtClean="0"/>
                        <a:t>1423**</a:t>
                      </a:r>
                      <a:endParaRPr lang="en-US" dirty="0"/>
                    </a:p>
                  </a:txBody>
                  <a:tcPr/>
                </a:tc>
                <a:tc>
                  <a:txBody>
                    <a:bodyPr/>
                    <a:lstStyle/>
                    <a:p>
                      <a:r>
                        <a:rPr lang="en-US" dirty="0" smtClean="0"/>
                        <a:t>1710</a:t>
                      </a:r>
                      <a:endParaRPr lang="en-US" dirty="0"/>
                    </a:p>
                  </a:txBody>
                  <a:tcPr/>
                </a:tc>
              </a:tr>
              <a:tr h="370840">
                <a:tc>
                  <a:txBody>
                    <a:bodyPr/>
                    <a:lstStyle/>
                    <a:p>
                      <a:r>
                        <a:rPr lang="en-US" dirty="0" smtClean="0"/>
                        <a:t>Speed Range km/s</a:t>
                      </a:r>
                      <a:endParaRPr lang="en-US" dirty="0"/>
                    </a:p>
                  </a:txBody>
                  <a:tcPr/>
                </a:tc>
                <a:tc>
                  <a:txBody>
                    <a:bodyPr/>
                    <a:lstStyle/>
                    <a:p>
                      <a:r>
                        <a:rPr lang="en-US" dirty="0" smtClean="0"/>
                        <a:t>[750,2331]</a:t>
                      </a:r>
                      <a:endParaRPr lang="en-US" dirty="0"/>
                    </a:p>
                  </a:txBody>
                  <a:tcPr/>
                </a:tc>
                <a:tc>
                  <a:txBody>
                    <a:bodyPr/>
                    <a:lstStyle/>
                    <a:p>
                      <a:r>
                        <a:rPr lang="en-US" dirty="0" smtClean="0"/>
                        <a:t>[783,2544]</a:t>
                      </a:r>
                    </a:p>
                  </a:txBody>
                  <a:tcPr/>
                </a:tc>
              </a:tr>
              <a:tr h="370840">
                <a:tc>
                  <a:txBody>
                    <a:bodyPr/>
                    <a:lstStyle/>
                    <a:p>
                      <a:r>
                        <a:rPr lang="en-US" dirty="0" smtClean="0"/>
                        <a:t>Halo Fraction</a:t>
                      </a:r>
                      <a:endParaRPr lang="en-US" dirty="0"/>
                    </a:p>
                  </a:txBody>
                  <a:tcPr/>
                </a:tc>
                <a:tc>
                  <a:txBody>
                    <a:bodyPr/>
                    <a:lstStyle/>
                    <a:p>
                      <a:r>
                        <a:rPr lang="en-US" dirty="0" smtClean="0"/>
                        <a:t>8/13 (62%)</a:t>
                      </a:r>
                      <a:endParaRPr lang="en-US" dirty="0"/>
                    </a:p>
                  </a:txBody>
                  <a:tcPr/>
                </a:tc>
                <a:tc>
                  <a:txBody>
                    <a:bodyPr/>
                    <a:lstStyle/>
                    <a:p>
                      <a:r>
                        <a:rPr lang="en-US" dirty="0" smtClean="0"/>
                        <a:t>12/12 (100%)</a:t>
                      </a:r>
                      <a:endParaRPr lang="en-US" dirty="0"/>
                    </a:p>
                  </a:txBody>
                  <a:tcPr/>
                </a:tc>
              </a:tr>
              <a:tr h="370840">
                <a:tc>
                  <a:txBody>
                    <a:bodyPr/>
                    <a:lstStyle/>
                    <a:p>
                      <a:r>
                        <a:rPr lang="en-US" dirty="0" smtClean="0"/>
                        <a:t># Halo CMEs</a:t>
                      </a:r>
                      <a:endParaRPr lang="en-US" dirty="0"/>
                    </a:p>
                  </a:txBody>
                  <a:tcPr/>
                </a:tc>
                <a:tc>
                  <a:txBody>
                    <a:bodyPr/>
                    <a:lstStyle/>
                    <a:p>
                      <a:r>
                        <a:rPr lang="en-US" dirty="0" smtClean="0"/>
                        <a:t>77</a:t>
                      </a:r>
                      <a:endParaRPr lang="en-US" dirty="0"/>
                    </a:p>
                  </a:txBody>
                  <a:tcPr/>
                </a:tc>
                <a:tc>
                  <a:txBody>
                    <a:bodyPr/>
                    <a:lstStyle/>
                    <a:p>
                      <a:r>
                        <a:rPr lang="en-US" dirty="0" smtClean="0"/>
                        <a:t>47 [62]</a:t>
                      </a:r>
                      <a:endParaRPr lang="en-US" dirty="0"/>
                    </a:p>
                  </a:txBody>
                  <a:tcPr/>
                </a:tc>
              </a:tr>
              <a:tr h="370840">
                <a:tc>
                  <a:txBody>
                    <a:bodyPr/>
                    <a:lstStyle/>
                    <a:p>
                      <a:r>
                        <a:rPr lang="en-US" dirty="0" smtClean="0"/>
                        <a:t># IP Shocks (L1)</a:t>
                      </a:r>
                      <a:endParaRPr lang="en-US" dirty="0"/>
                    </a:p>
                  </a:txBody>
                  <a:tcPr/>
                </a:tc>
                <a:tc>
                  <a:txBody>
                    <a:bodyPr/>
                    <a:lstStyle/>
                    <a:p>
                      <a:r>
                        <a:rPr lang="en-US" dirty="0" smtClean="0"/>
                        <a:t>68</a:t>
                      </a:r>
                      <a:endParaRPr lang="en-US" dirty="0"/>
                    </a:p>
                  </a:txBody>
                  <a:tcPr/>
                </a:tc>
                <a:tc>
                  <a:txBody>
                    <a:bodyPr/>
                    <a:lstStyle/>
                    <a:p>
                      <a:r>
                        <a:rPr lang="en-US" dirty="0" smtClean="0"/>
                        <a:t>39 [49]</a:t>
                      </a:r>
                      <a:endParaRPr lang="en-US" dirty="0"/>
                    </a:p>
                  </a:txBody>
                  <a:tcPr/>
                </a:tc>
              </a:tr>
              <a:tr h="370840">
                <a:tc>
                  <a:txBody>
                    <a:bodyPr/>
                    <a:lstStyle/>
                    <a:p>
                      <a:r>
                        <a:rPr lang="en-US" dirty="0" smtClean="0"/>
                        <a:t># IP Type II bursts</a:t>
                      </a:r>
                      <a:endParaRPr lang="en-US" dirty="0"/>
                    </a:p>
                  </a:txBody>
                  <a:tcPr/>
                </a:tc>
                <a:tc>
                  <a:txBody>
                    <a:bodyPr/>
                    <a:lstStyle/>
                    <a:p>
                      <a:r>
                        <a:rPr lang="en-US" dirty="0" smtClean="0"/>
                        <a:t>101</a:t>
                      </a:r>
                      <a:endParaRPr lang="en-US" dirty="0"/>
                    </a:p>
                  </a:txBody>
                  <a:tcPr/>
                </a:tc>
                <a:tc>
                  <a:txBody>
                    <a:bodyPr/>
                    <a:lstStyle/>
                    <a:p>
                      <a:r>
                        <a:rPr lang="en-US" dirty="0" smtClean="0"/>
                        <a:t>68</a:t>
                      </a:r>
                      <a:endParaRPr lang="en-US" dirty="0"/>
                    </a:p>
                  </a:txBody>
                  <a:tcPr/>
                </a:tc>
              </a:tr>
              <a:tr h="370840">
                <a:tc>
                  <a:txBody>
                    <a:bodyPr/>
                    <a:lstStyle/>
                    <a:p>
                      <a:r>
                        <a:rPr lang="en-US" dirty="0" smtClean="0"/>
                        <a:t># Metric type II bursts</a:t>
                      </a:r>
                      <a:endParaRPr lang="en-US" dirty="0"/>
                    </a:p>
                  </a:txBody>
                  <a:tcPr/>
                </a:tc>
                <a:tc>
                  <a:txBody>
                    <a:bodyPr/>
                    <a:lstStyle/>
                    <a:p>
                      <a:r>
                        <a:rPr lang="en-US" dirty="0" smtClean="0"/>
                        <a:t>221</a:t>
                      </a:r>
                      <a:endParaRPr lang="en-US" dirty="0"/>
                    </a:p>
                  </a:txBody>
                  <a:tcPr/>
                </a:tc>
                <a:tc>
                  <a:txBody>
                    <a:bodyPr/>
                    <a:lstStyle/>
                    <a:p>
                      <a:r>
                        <a:rPr lang="en-US" dirty="0" smtClean="0"/>
                        <a:t>91</a:t>
                      </a:r>
                      <a:endParaRPr lang="en-US" dirty="0"/>
                    </a:p>
                  </a:txBody>
                  <a:tcPr/>
                </a:tc>
              </a:tr>
            </a:tbl>
          </a:graphicData>
        </a:graphic>
      </p:graphicFrame>
      <p:sp>
        <p:nvSpPr>
          <p:cNvPr id="6" name="TextBox 5"/>
          <p:cNvSpPr txBox="1"/>
          <p:nvPr/>
        </p:nvSpPr>
        <p:spPr>
          <a:xfrm>
            <a:off x="4267200" y="76200"/>
            <a:ext cx="4719177" cy="646331"/>
          </a:xfrm>
          <a:prstGeom prst="rect">
            <a:avLst/>
          </a:prstGeom>
          <a:noFill/>
        </p:spPr>
        <p:txBody>
          <a:bodyPr wrap="none" rtlCol="0">
            <a:spAutoFit/>
          </a:bodyPr>
          <a:lstStyle/>
          <a:p>
            <a:r>
              <a:rPr lang="en-US" dirty="0" smtClean="0"/>
              <a:t>*Two backside events no flare info; </a:t>
            </a:r>
          </a:p>
          <a:p>
            <a:r>
              <a:rPr lang="en-US" dirty="0" smtClean="0"/>
              <a:t>** Only 13 CMEs; CME data gap for 4 SEP events</a:t>
            </a:r>
            <a:endParaRPr lang="en-US" dirty="0"/>
          </a:p>
        </p:txBody>
      </p:sp>
      <p:sp>
        <p:nvSpPr>
          <p:cNvPr id="8" name="Title 1"/>
          <p:cNvSpPr>
            <a:spLocks noGrp="1"/>
          </p:cNvSpPr>
          <p:nvPr>
            <p:ph type="title"/>
          </p:nvPr>
        </p:nvSpPr>
        <p:spPr>
          <a:xfrm>
            <a:off x="457200" y="76200"/>
            <a:ext cx="4038600" cy="646331"/>
          </a:xfrm>
        </p:spPr>
        <p:txBody>
          <a:bodyPr>
            <a:normAutofit fontScale="90000"/>
          </a:bodyPr>
          <a:lstStyle/>
          <a:p>
            <a:r>
              <a:rPr lang="en-US" dirty="0" smtClean="0"/>
              <a:t>Cycles 23 &amp; 24 </a:t>
            </a:r>
            <a:endParaRPr lang="en-US" dirty="0"/>
          </a:p>
        </p:txBody>
      </p:sp>
      <p:sp>
        <p:nvSpPr>
          <p:cNvPr id="2" name="TextBox 1"/>
          <p:cNvSpPr txBox="1"/>
          <p:nvPr/>
        </p:nvSpPr>
        <p:spPr>
          <a:xfrm rot="16200000">
            <a:off x="6537978" y="4282423"/>
            <a:ext cx="3296865" cy="523220"/>
          </a:xfrm>
          <a:prstGeom prst="rect">
            <a:avLst/>
          </a:prstGeom>
          <a:noFill/>
        </p:spPr>
        <p:txBody>
          <a:bodyPr wrap="none" rtlCol="0">
            <a:spAutoFit/>
          </a:bodyPr>
          <a:lstStyle/>
          <a:p>
            <a:r>
              <a:rPr lang="en-US" sz="2800" dirty="0" smtClean="0">
                <a:solidFill>
                  <a:srgbClr val="FF0000"/>
                </a:solidFill>
              </a:rPr>
              <a:t>Dst &lt; -100 nT 23 vs. 3</a:t>
            </a:r>
            <a:endParaRPr lang="en-US" sz="2800" dirty="0">
              <a:solidFill>
                <a:srgbClr val="FF0000"/>
              </a:solidFill>
            </a:endParaRPr>
          </a:p>
        </p:txBody>
      </p:sp>
    </p:spTree>
    <p:extLst>
      <p:ext uri="{BB962C8B-B14F-4D97-AF65-F5344CB8AC3E}">
        <p14:creationId xmlns:p14="http://schemas.microsoft.com/office/powerpoint/2010/main" val="418449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number of large SEP events is relatively low during the rise to the maximum of cycle 24 – similar to shock activity</a:t>
            </a:r>
          </a:p>
          <a:p>
            <a:r>
              <a:rPr lang="en-US" dirty="0" smtClean="0"/>
              <a:t>CME, flare, active region properties are similar to those of cycle 23</a:t>
            </a:r>
          </a:p>
          <a:p>
            <a:r>
              <a:rPr lang="en-US" dirty="0" smtClean="0"/>
              <a:t>Longest interval between cycle 23 and 24 SEP events (~4 years)</a:t>
            </a:r>
          </a:p>
          <a:p>
            <a:r>
              <a:rPr lang="en-US" dirty="0" smtClean="0"/>
              <a:t>Geomagnetic activity is even more subdued</a:t>
            </a:r>
          </a:p>
          <a:p>
            <a:r>
              <a:rPr lang="en-US" dirty="0" smtClean="0"/>
              <a:t>The two largest events involve interacting CMEs</a:t>
            </a:r>
            <a:endParaRPr lang="en-US" dirty="0"/>
          </a:p>
        </p:txBody>
      </p:sp>
    </p:spTree>
    <p:extLst>
      <p:ext uri="{BB962C8B-B14F-4D97-AF65-F5344CB8AC3E}">
        <p14:creationId xmlns:p14="http://schemas.microsoft.com/office/powerpoint/2010/main" val="2945521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PE Locations + Butterfly Diagram</a:t>
            </a:r>
            <a:endParaRPr lang="en-US" dirty="0"/>
          </a:p>
        </p:txBody>
      </p:sp>
      <p:pic>
        <p:nvPicPr>
          <p:cNvPr id="4098" name="Picture 2" descr="C:\Users\gopalswamy\AppData\Local\Temp\norh_pe_butterfly_bot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600200"/>
            <a:ext cx="8667750" cy="48768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838200" y="5257800"/>
            <a:ext cx="77724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8200" y="2590800"/>
            <a:ext cx="77724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553200" y="1905000"/>
            <a:ext cx="0" cy="403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01000" y="1981200"/>
            <a:ext cx="0" cy="403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00400" y="1981200"/>
            <a:ext cx="0" cy="403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62200" y="1905000"/>
            <a:ext cx="0" cy="403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00200" y="6091535"/>
            <a:ext cx="1489510" cy="461665"/>
          </a:xfrm>
          <a:prstGeom prst="rect">
            <a:avLst/>
          </a:prstGeom>
          <a:noFill/>
        </p:spPr>
        <p:txBody>
          <a:bodyPr wrap="none" rtlCol="0">
            <a:spAutoFit/>
          </a:bodyPr>
          <a:lstStyle/>
          <a:p>
            <a:r>
              <a:rPr lang="en-US" sz="2400" dirty="0" smtClean="0">
                <a:solidFill>
                  <a:srgbClr val="0033CC"/>
                </a:solidFill>
              </a:rPr>
              <a:t>22/23 Min</a:t>
            </a:r>
            <a:endParaRPr lang="en-US" sz="2400" dirty="0">
              <a:solidFill>
                <a:srgbClr val="0033CC"/>
              </a:solidFill>
            </a:endParaRPr>
          </a:p>
        </p:txBody>
      </p:sp>
      <p:sp>
        <p:nvSpPr>
          <p:cNvPr id="13" name="TextBox 12"/>
          <p:cNvSpPr txBox="1"/>
          <p:nvPr/>
        </p:nvSpPr>
        <p:spPr>
          <a:xfrm>
            <a:off x="6282890" y="6096000"/>
            <a:ext cx="1489510" cy="461665"/>
          </a:xfrm>
          <a:prstGeom prst="rect">
            <a:avLst/>
          </a:prstGeom>
          <a:noFill/>
        </p:spPr>
        <p:txBody>
          <a:bodyPr wrap="none" rtlCol="0">
            <a:spAutoFit/>
          </a:bodyPr>
          <a:lstStyle/>
          <a:p>
            <a:r>
              <a:rPr lang="en-US" sz="2400" dirty="0" smtClean="0">
                <a:solidFill>
                  <a:srgbClr val="0033CC"/>
                </a:solidFill>
              </a:rPr>
              <a:t>23/24 Min</a:t>
            </a:r>
            <a:endParaRPr lang="en-US" sz="2400" dirty="0">
              <a:solidFill>
                <a:srgbClr val="0033CC"/>
              </a:solidFill>
            </a:endParaRPr>
          </a:p>
        </p:txBody>
      </p:sp>
      <p:sp>
        <p:nvSpPr>
          <p:cNvPr id="3" name="TextBox 2"/>
          <p:cNvSpPr txBox="1"/>
          <p:nvPr/>
        </p:nvSpPr>
        <p:spPr>
          <a:xfrm>
            <a:off x="3657600" y="1219200"/>
            <a:ext cx="1828065" cy="461665"/>
          </a:xfrm>
          <a:prstGeom prst="rect">
            <a:avLst/>
          </a:prstGeom>
          <a:noFill/>
        </p:spPr>
        <p:txBody>
          <a:bodyPr wrap="none" rtlCol="0">
            <a:spAutoFit/>
          </a:bodyPr>
          <a:lstStyle/>
          <a:p>
            <a:r>
              <a:rPr lang="en-US" sz="2400" dirty="0" smtClean="0">
                <a:solidFill>
                  <a:srgbClr val="0000FF"/>
                </a:solidFill>
              </a:rPr>
              <a:t>23 Maximum</a:t>
            </a:r>
            <a:endParaRPr lang="en-US" dirty="0">
              <a:solidFill>
                <a:srgbClr val="0000FF"/>
              </a:solidFill>
            </a:endParaRPr>
          </a:p>
        </p:txBody>
      </p:sp>
      <p:sp>
        <p:nvSpPr>
          <p:cNvPr id="14" name="TextBox 13"/>
          <p:cNvSpPr txBox="1"/>
          <p:nvPr/>
        </p:nvSpPr>
        <p:spPr>
          <a:xfrm>
            <a:off x="7239735" y="1219200"/>
            <a:ext cx="1970732" cy="461665"/>
          </a:xfrm>
          <a:prstGeom prst="rect">
            <a:avLst/>
          </a:prstGeom>
          <a:noFill/>
        </p:spPr>
        <p:txBody>
          <a:bodyPr wrap="none" rtlCol="0">
            <a:spAutoFit/>
          </a:bodyPr>
          <a:lstStyle/>
          <a:p>
            <a:r>
              <a:rPr lang="en-US" sz="2400" dirty="0" smtClean="0">
                <a:solidFill>
                  <a:srgbClr val="0000FF"/>
                </a:solidFill>
              </a:rPr>
              <a:t>24 Maximum?</a:t>
            </a:r>
            <a:endParaRPr lang="en-US" dirty="0">
              <a:solidFill>
                <a:srgbClr val="0000FF"/>
              </a:solidFill>
            </a:endParaRPr>
          </a:p>
        </p:txBody>
      </p:sp>
      <p:cxnSp>
        <p:nvCxnSpPr>
          <p:cNvPr id="6" name="Straight Arrow Connector 5"/>
          <p:cNvCxnSpPr/>
          <p:nvPr/>
        </p:nvCxnSpPr>
        <p:spPr>
          <a:xfrm>
            <a:off x="8382000" y="1600200"/>
            <a:ext cx="762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340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SEP-producing CMEs from the Active Region Belt</a:t>
            </a:r>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225" y="1524000"/>
            <a:ext cx="4981575"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14563" y="5029200"/>
            <a:ext cx="809837" cy="461665"/>
          </a:xfrm>
          <a:prstGeom prst="rect">
            <a:avLst/>
          </a:prstGeom>
          <a:noFill/>
        </p:spPr>
        <p:txBody>
          <a:bodyPr wrap="none" rtlCol="0">
            <a:spAutoFit/>
          </a:bodyPr>
          <a:lstStyle/>
          <a:p>
            <a:r>
              <a:rPr lang="en-US" sz="2400" b="1" dirty="0" smtClean="0">
                <a:solidFill>
                  <a:srgbClr val="16CD0D"/>
                </a:solidFill>
              </a:rPr>
              <a:t>MAX</a:t>
            </a:r>
            <a:endParaRPr lang="en-US" b="1" dirty="0">
              <a:solidFill>
                <a:srgbClr val="16CD0D"/>
              </a:solidFill>
            </a:endParaRPr>
          </a:p>
        </p:txBody>
      </p:sp>
      <p:sp>
        <p:nvSpPr>
          <p:cNvPr id="6" name="TextBox 5"/>
          <p:cNvSpPr txBox="1"/>
          <p:nvPr/>
        </p:nvSpPr>
        <p:spPr>
          <a:xfrm>
            <a:off x="3753827" y="3124200"/>
            <a:ext cx="818173" cy="461665"/>
          </a:xfrm>
          <a:prstGeom prst="rect">
            <a:avLst/>
          </a:prstGeom>
          <a:noFill/>
        </p:spPr>
        <p:txBody>
          <a:bodyPr wrap="none" rtlCol="0">
            <a:spAutoFit/>
          </a:bodyPr>
          <a:lstStyle/>
          <a:p>
            <a:r>
              <a:rPr lang="en-US" sz="2400" b="1" dirty="0" smtClean="0">
                <a:solidFill>
                  <a:srgbClr val="0000FF"/>
                </a:solidFill>
              </a:rPr>
              <a:t>DECL</a:t>
            </a:r>
            <a:endParaRPr lang="en-US" b="1" dirty="0">
              <a:solidFill>
                <a:srgbClr val="0000FF"/>
              </a:solidFill>
            </a:endParaRPr>
          </a:p>
        </p:txBody>
      </p:sp>
      <p:sp>
        <p:nvSpPr>
          <p:cNvPr id="7" name="TextBox 6"/>
          <p:cNvSpPr txBox="1"/>
          <p:nvPr/>
        </p:nvSpPr>
        <p:spPr>
          <a:xfrm>
            <a:off x="8177212" y="5257800"/>
            <a:ext cx="720069" cy="461665"/>
          </a:xfrm>
          <a:prstGeom prst="rect">
            <a:avLst/>
          </a:prstGeom>
          <a:noFill/>
        </p:spPr>
        <p:txBody>
          <a:bodyPr wrap="none" rtlCol="0">
            <a:spAutoFit/>
          </a:bodyPr>
          <a:lstStyle/>
          <a:p>
            <a:r>
              <a:rPr lang="en-US" sz="2400" dirty="0" smtClean="0">
                <a:solidFill>
                  <a:srgbClr val="FF0000"/>
                </a:solidFill>
              </a:rPr>
              <a:t>RISE</a:t>
            </a:r>
            <a:endParaRPr lang="en-US" sz="2400" dirty="0">
              <a:solidFill>
                <a:srgbClr val="FF0000"/>
              </a:solidFill>
            </a:endParaRPr>
          </a:p>
        </p:txBody>
      </p:sp>
      <p:sp>
        <p:nvSpPr>
          <p:cNvPr id="8" name="TextBox 7"/>
          <p:cNvSpPr txBox="1"/>
          <p:nvPr/>
        </p:nvSpPr>
        <p:spPr>
          <a:xfrm>
            <a:off x="228600" y="1752600"/>
            <a:ext cx="4038600" cy="3970318"/>
          </a:xfrm>
          <a:prstGeom prst="rect">
            <a:avLst/>
          </a:prstGeom>
          <a:noFill/>
        </p:spPr>
        <p:txBody>
          <a:bodyPr wrap="square" rtlCol="0">
            <a:spAutoFit/>
          </a:bodyPr>
          <a:lstStyle/>
          <a:p>
            <a:r>
              <a:rPr lang="en-US" dirty="0" smtClean="0">
                <a:solidFill>
                  <a:srgbClr val="0000FF"/>
                </a:solidFill>
              </a:rPr>
              <a:t>Solar Sources generally within ±30</a:t>
            </a:r>
            <a:r>
              <a:rPr lang="en-US" baseline="40000" dirty="0" smtClean="0">
                <a:solidFill>
                  <a:srgbClr val="0000FF"/>
                </a:solidFill>
              </a:rPr>
              <a:t>o </a:t>
            </a:r>
            <a:r>
              <a:rPr lang="en-US" dirty="0" smtClean="0">
                <a:solidFill>
                  <a:srgbClr val="0000FF"/>
                </a:solidFill>
              </a:rPr>
              <a:t>Lat.</a:t>
            </a:r>
          </a:p>
          <a:p>
            <a:pPr marL="285750" indent="-285750">
              <a:buFont typeface="Wingdings" pitchFamily="2" charset="2"/>
              <a:buChar char="à"/>
            </a:pPr>
            <a:r>
              <a:rPr lang="en-US" dirty="0" smtClean="0">
                <a:solidFill>
                  <a:srgbClr val="0000FF"/>
                </a:solidFill>
                <a:sym typeface="Wingdings" pitchFamily="2" charset="2"/>
              </a:rPr>
              <a:t>maximum and </a:t>
            </a:r>
            <a:r>
              <a:rPr lang="en-US" dirty="0">
                <a:solidFill>
                  <a:srgbClr val="0000FF"/>
                </a:solidFill>
                <a:sym typeface="Wingdings" pitchFamily="2" charset="2"/>
              </a:rPr>
              <a:t>d</a:t>
            </a:r>
            <a:r>
              <a:rPr lang="en-US" dirty="0" smtClean="0">
                <a:solidFill>
                  <a:srgbClr val="0000FF"/>
                </a:solidFill>
                <a:sym typeface="Wingdings" pitchFamily="2" charset="2"/>
              </a:rPr>
              <a:t>eclining phases important</a:t>
            </a:r>
          </a:p>
          <a:p>
            <a:endParaRPr lang="en-US" dirty="0" smtClean="0"/>
          </a:p>
          <a:p>
            <a:r>
              <a:rPr lang="en-US" dirty="0" smtClean="0">
                <a:solidFill>
                  <a:srgbClr val="FF0000"/>
                </a:solidFill>
              </a:rPr>
              <a:t>Solar sources are generally located in</a:t>
            </a:r>
          </a:p>
          <a:p>
            <a:r>
              <a:rPr lang="en-US" dirty="0" smtClean="0">
                <a:solidFill>
                  <a:srgbClr val="FF0000"/>
                </a:solidFill>
              </a:rPr>
              <a:t>the western hemisphere because </a:t>
            </a:r>
          </a:p>
          <a:p>
            <a:r>
              <a:rPr lang="en-US" dirty="0" smtClean="0">
                <a:solidFill>
                  <a:srgbClr val="FF0000"/>
                </a:solidFill>
              </a:rPr>
              <a:t>magnetic connectivity to Earth for</a:t>
            </a:r>
          </a:p>
          <a:p>
            <a:r>
              <a:rPr lang="en-US" dirty="0" smtClean="0">
                <a:solidFill>
                  <a:srgbClr val="FF0000"/>
                </a:solidFill>
              </a:rPr>
              <a:t>SEPs affecting Earth</a:t>
            </a:r>
          </a:p>
          <a:p>
            <a:endParaRPr lang="en-US" dirty="0" smtClean="0"/>
          </a:p>
          <a:p>
            <a:r>
              <a:rPr lang="en-US" dirty="0" smtClean="0">
                <a:solidFill>
                  <a:srgbClr val="0000FF"/>
                </a:solidFill>
              </a:rPr>
              <a:t>Active regions emerge at any longitude</a:t>
            </a:r>
          </a:p>
          <a:p>
            <a:r>
              <a:rPr lang="en-US" dirty="0" smtClean="0">
                <a:solidFill>
                  <a:srgbClr val="0000FF"/>
                </a:solidFill>
              </a:rPr>
              <a:t>but those in the western hemisphere</a:t>
            </a:r>
          </a:p>
          <a:p>
            <a:r>
              <a:rPr lang="en-US" dirty="0" smtClean="0">
                <a:solidFill>
                  <a:srgbClr val="0000FF"/>
                </a:solidFill>
              </a:rPr>
              <a:t>are likely to send particles to Earth</a:t>
            </a:r>
          </a:p>
          <a:p>
            <a:endParaRPr lang="en-US" dirty="0" smtClean="0"/>
          </a:p>
          <a:p>
            <a:endParaRPr lang="en-US" dirty="0"/>
          </a:p>
        </p:txBody>
      </p:sp>
    </p:spTree>
    <p:extLst>
      <p:ext uri="{BB962C8B-B14F-4D97-AF65-F5344CB8AC3E}">
        <p14:creationId xmlns:p14="http://schemas.microsoft.com/office/powerpoint/2010/main" val="242183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Solar Sources of Earth-affecting CMEs</a:t>
            </a:r>
            <a:endParaRPr lang="en-US" dirty="0"/>
          </a:p>
        </p:txBody>
      </p:sp>
      <p:pic>
        <p:nvPicPr>
          <p:cNvPr id="49154" name="Picture 2" descr="C:\Users\gopalswamy\Documents\Toshiba_Files\Documents\cawses_kyoto\sep+storm+source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905000"/>
            <a:ext cx="8020050" cy="4152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48400" y="6248400"/>
            <a:ext cx="1945917" cy="369332"/>
          </a:xfrm>
          <a:prstGeom prst="rect">
            <a:avLst/>
          </a:prstGeom>
          <a:noFill/>
        </p:spPr>
        <p:txBody>
          <a:bodyPr wrap="none" rtlCol="0">
            <a:spAutoFit/>
          </a:bodyPr>
          <a:lstStyle/>
          <a:p>
            <a:r>
              <a:rPr lang="en-US" dirty="0" smtClean="0"/>
              <a:t>Gopalswamy, 2009</a:t>
            </a:r>
            <a:endParaRPr lang="en-US" dirty="0"/>
          </a:p>
        </p:txBody>
      </p:sp>
      <p:sp>
        <p:nvSpPr>
          <p:cNvPr id="5" name="TextBox 4"/>
          <p:cNvSpPr txBox="1"/>
          <p:nvPr/>
        </p:nvSpPr>
        <p:spPr>
          <a:xfrm>
            <a:off x="1733946" y="1447800"/>
            <a:ext cx="1771254" cy="461665"/>
          </a:xfrm>
          <a:prstGeom prst="rect">
            <a:avLst/>
          </a:prstGeom>
          <a:noFill/>
        </p:spPr>
        <p:txBody>
          <a:bodyPr wrap="none" rtlCol="0">
            <a:spAutoFit/>
          </a:bodyPr>
          <a:lstStyle/>
          <a:p>
            <a:r>
              <a:rPr lang="en-US" sz="2400" dirty="0" smtClean="0">
                <a:solidFill>
                  <a:srgbClr val="0000FF"/>
                </a:solidFill>
              </a:rPr>
              <a:t>Geoeffective</a:t>
            </a:r>
            <a:endParaRPr lang="en-US" dirty="0">
              <a:solidFill>
                <a:srgbClr val="0000FF"/>
              </a:solidFill>
            </a:endParaRPr>
          </a:p>
        </p:txBody>
      </p:sp>
      <p:sp>
        <p:nvSpPr>
          <p:cNvPr id="7" name="TextBox 6"/>
          <p:cNvSpPr txBox="1"/>
          <p:nvPr/>
        </p:nvSpPr>
        <p:spPr>
          <a:xfrm>
            <a:off x="5772546" y="1447800"/>
            <a:ext cx="1986313" cy="461665"/>
          </a:xfrm>
          <a:prstGeom prst="rect">
            <a:avLst/>
          </a:prstGeom>
          <a:noFill/>
        </p:spPr>
        <p:txBody>
          <a:bodyPr wrap="none" rtlCol="0">
            <a:spAutoFit/>
          </a:bodyPr>
          <a:lstStyle/>
          <a:p>
            <a:r>
              <a:rPr lang="en-US" sz="2400" dirty="0" smtClean="0">
                <a:solidFill>
                  <a:srgbClr val="0000FF"/>
                </a:solidFill>
              </a:rPr>
              <a:t>SEP-producing</a:t>
            </a:r>
            <a:endParaRPr lang="en-US" dirty="0">
              <a:solidFill>
                <a:srgbClr val="0000FF"/>
              </a:solidFill>
            </a:endParaRPr>
          </a:p>
        </p:txBody>
      </p:sp>
    </p:spTree>
    <p:extLst>
      <p:ext uri="{BB962C8B-B14F-4D97-AF65-F5344CB8AC3E}">
        <p14:creationId xmlns:p14="http://schemas.microsoft.com/office/powerpoint/2010/main" val="2223199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Large SEP Events of Cycle 23</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52400" y="1476375"/>
            <a:ext cx="8872781" cy="3019425"/>
          </a:xfrm>
          <a:prstGeom prst="rect">
            <a:avLst/>
          </a:prstGeom>
          <a:noFill/>
          <a:ln w="9525">
            <a:noFill/>
            <a:miter lim="800000"/>
            <a:headEnd/>
            <a:tailEnd/>
          </a:ln>
        </p:spPr>
      </p:pic>
      <p:sp>
        <p:nvSpPr>
          <p:cNvPr id="3" name="TextBox 2"/>
          <p:cNvSpPr txBox="1"/>
          <p:nvPr/>
        </p:nvSpPr>
        <p:spPr>
          <a:xfrm>
            <a:off x="4024313" y="3195935"/>
            <a:ext cx="1690687" cy="461665"/>
          </a:xfrm>
          <a:prstGeom prst="rect">
            <a:avLst/>
          </a:prstGeom>
          <a:noFill/>
        </p:spPr>
        <p:txBody>
          <a:bodyPr wrap="square" rtlCol="0">
            <a:spAutoFit/>
          </a:bodyPr>
          <a:lstStyle/>
          <a:p>
            <a:r>
              <a:rPr lang="en-US" sz="2400" dirty="0" smtClean="0">
                <a:solidFill>
                  <a:srgbClr val="0000FF"/>
                </a:solidFill>
              </a:rPr>
              <a:t>61% Halos</a:t>
            </a:r>
            <a:endParaRPr lang="en-US" sz="2400" dirty="0">
              <a:solidFill>
                <a:srgbClr val="0000FF"/>
              </a:solidFill>
            </a:endParaRPr>
          </a:p>
        </p:txBody>
      </p:sp>
      <p:cxnSp>
        <p:nvCxnSpPr>
          <p:cNvPr id="7" name="Straight Arrow Connector 6"/>
          <p:cNvCxnSpPr/>
          <p:nvPr/>
        </p:nvCxnSpPr>
        <p:spPr>
          <a:xfrm flipV="1">
            <a:off x="5253660" y="3025342"/>
            <a:ext cx="461340" cy="17059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05000" y="4953000"/>
            <a:ext cx="5531771" cy="1569660"/>
          </a:xfrm>
          <a:prstGeom prst="rect">
            <a:avLst/>
          </a:prstGeom>
          <a:noFill/>
        </p:spPr>
        <p:txBody>
          <a:bodyPr wrap="none" rtlCol="0">
            <a:spAutoFit/>
          </a:bodyPr>
          <a:lstStyle/>
          <a:p>
            <a:r>
              <a:rPr lang="en-US" sz="2400" dirty="0" smtClean="0">
                <a:solidFill>
                  <a:srgbClr val="0000FF"/>
                </a:solidFill>
              </a:rPr>
              <a:t>Average speed of ordinary CMEs: 475 km/s</a:t>
            </a:r>
          </a:p>
          <a:p>
            <a:r>
              <a:rPr lang="en-US" sz="2400" dirty="0" smtClean="0">
                <a:solidFill>
                  <a:srgbClr val="0000FF"/>
                </a:solidFill>
              </a:rPr>
              <a:t>Fraction of halo CMEs: 3%</a:t>
            </a:r>
          </a:p>
          <a:p>
            <a:r>
              <a:rPr lang="en-US" sz="2400" dirty="0" smtClean="0">
                <a:solidFill>
                  <a:srgbClr val="0000FF"/>
                </a:solidFill>
              </a:rPr>
              <a:t>Acceleration ~0</a:t>
            </a:r>
          </a:p>
          <a:p>
            <a:r>
              <a:rPr lang="en-US" sz="2400" dirty="0" smtClean="0">
                <a:solidFill>
                  <a:srgbClr val="0000FF"/>
                </a:solidFill>
              </a:rPr>
              <a:t>SEP-producing CMEs are very energetic</a:t>
            </a:r>
            <a:endParaRPr lang="en-US" sz="2400" dirty="0">
              <a:solidFill>
                <a:srgbClr val="0000FF"/>
              </a:solidFill>
            </a:endParaRPr>
          </a:p>
        </p:txBody>
      </p:sp>
    </p:spTree>
    <p:extLst>
      <p:ext uri="{BB962C8B-B14F-4D97-AF65-F5344CB8AC3E}">
        <p14:creationId xmlns:p14="http://schemas.microsoft.com/office/powerpoint/2010/main" val="2806301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The smallest and largest events</a:t>
            </a:r>
            <a:endParaRPr lang="en-US" dirty="0"/>
          </a:p>
        </p:txBody>
      </p:sp>
      <p:pic>
        <p:nvPicPr>
          <p:cNvPr id="50178" name="Picture 2" descr="C:\Users\gopalswamy\AppData\Local\Temp\7zOD9C3.tmp\20100816_prot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7" y="2286000"/>
            <a:ext cx="4653643"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4648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1066800"/>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1524000" y="2514600"/>
            <a:ext cx="873578"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2000" y="1143000"/>
            <a:ext cx="2891369" cy="1015663"/>
          </a:xfrm>
          <a:prstGeom prst="rect">
            <a:avLst/>
          </a:prstGeom>
          <a:noFill/>
        </p:spPr>
        <p:txBody>
          <a:bodyPr wrap="none" rtlCol="0">
            <a:spAutoFit/>
          </a:bodyPr>
          <a:lstStyle/>
          <a:p>
            <a:r>
              <a:rPr lang="en-US" sz="2000" dirty="0" smtClean="0">
                <a:solidFill>
                  <a:schemeClr val="bg1"/>
                </a:solidFill>
              </a:rPr>
              <a:t>CME at 10:12 UT V = 1205</a:t>
            </a:r>
          </a:p>
          <a:p>
            <a:r>
              <a:rPr lang="en-US" sz="2000" dirty="0" smtClean="0">
                <a:solidFill>
                  <a:schemeClr val="bg1"/>
                </a:solidFill>
              </a:rPr>
              <a:t>C4.4 flare from AR 1099</a:t>
            </a:r>
          </a:p>
          <a:p>
            <a:r>
              <a:rPr lang="en-US" sz="2000" dirty="0" smtClean="0">
                <a:solidFill>
                  <a:schemeClr val="bg1"/>
                </a:solidFill>
              </a:rPr>
              <a:t>N17W52  </a:t>
            </a:r>
            <a:endParaRPr lang="en-US" sz="2000" dirty="0">
              <a:solidFill>
                <a:schemeClr val="bg1"/>
              </a:solidFill>
            </a:endParaRPr>
          </a:p>
        </p:txBody>
      </p:sp>
      <p:pic>
        <p:nvPicPr>
          <p:cNvPr id="501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288" y="1085088"/>
            <a:ext cx="2953512" cy="295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176431" y="3048000"/>
            <a:ext cx="2891369" cy="1015663"/>
          </a:xfrm>
          <a:prstGeom prst="rect">
            <a:avLst/>
          </a:prstGeom>
          <a:noFill/>
        </p:spPr>
        <p:txBody>
          <a:bodyPr wrap="none" rtlCol="0">
            <a:spAutoFit/>
          </a:bodyPr>
          <a:lstStyle/>
          <a:p>
            <a:r>
              <a:rPr lang="en-US" sz="2000" dirty="0" smtClean="0">
                <a:solidFill>
                  <a:schemeClr val="bg1"/>
                </a:solidFill>
              </a:rPr>
              <a:t>CME at 04:12 UT V = 2102</a:t>
            </a:r>
          </a:p>
          <a:p>
            <a:r>
              <a:rPr lang="en-US" sz="2000" dirty="0" smtClean="0">
                <a:solidFill>
                  <a:schemeClr val="bg1"/>
                </a:solidFill>
              </a:rPr>
              <a:t>M8.7 flare from AR 1402</a:t>
            </a:r>
          </a:p>
          <a:p>
            <a:r>
              <a:rPr lang="en-US" sz="2000" dirty="0" smtClean="0">
                <a:solidFill>
                  <a:schemeClr val="bg1"/>
                </a:solidFill>
              </a:rPr>
              <a:t>N28W36</a:t>
            </a:r>
            <a:endParaRPr lang="en-US" sz="2000" dirty="0">
              <a:solidFill>
                <a:schemeClr val="bg1"/>
              </a:solidFill>
            </a:endParaRPr>
          </a:p>
        </p:txBody>
      </p:sp>
      <p:cxnSp>
        <p:nvCxnSpPr>
          <p:cNvPr id="10" name="Straight Arrow Connector 9"/>
          <p:cNvCxnSpPr/>
          <p:nvPr/>
        </p:nvCxnSpPr>
        <p:spPr>
          <a:xfrm flipV="1">
            <a:off x="6858000" y="2514600"/>
            <a:ext cx="764115"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06931" y="4191000"/>
            <a:ext cx="783869" cy="369332"/>
          </a:xfrm>
          <a:prstGeom prst="rect">
            <a:avLst/>
          </a:prstGeom>
          <a:noFill/>
        </p:spPr>
        <p:txBody>
          <a:bodyPr wrap="none" rtlCol="0">
            <a:spAutoFit/>
          </a:bodyPr>
          <a:lstStyle/>
          <a:p>
            <a:r>
              <a:rPr lang="en-US" dirty="0" smtClean="0"/>
              <a:t>14 pfu</a:t>
            </a:r>
            <a:endParaRPr lang="en-US" dirty="0"/>
          </a:p>
        </p:txBody>
      </p:sp>
      <p:sp>
        <p:nvSpPr>
          <p:cNvPr id="16" name="TextBox 15"/>
          <p:cNvSpPr txBox="1"/>
          <p:nvPr/>
        </p:nvSpPr>
        <p:spPr>
          <a:xfrm>
            <a:off x="4953000" y="2514600"/>
            <a:ext cx="1263487" cy="646331"/>
          </a:xfrm>
          <a:prstGeom prst="rect">
            <a:avLst/>
          </a:prstGeom>
          <a:noFill/>
        </p:spPr>
        <p:txBody>
          <a:bodyPr wrap="none" rtlCol="0">
            <a:spAutoFit/>
          </a:bodyPr>
          <a:lstStyle/>
          <a:p>
            <a:r>
              <a:rPr lang="en-US" dirty="0" smtClean="0"/>
              <a:t>3000/6310 </a:t>
            </a:r>
          </a:p>
          <a:p>
            <a:r>
              <a:rPr lang="en-US" dirty="0" smtClean="0"/>
              <a:t>pfu</a:t>
            </a:r>
            <a:endParaRPr lang="en-US" dirty="0"/>
          </a:p>
        </p:txBody>
      </p:sp>
    </p:spTree>
    <p:extLst>
      <p:ext uri="{BB962C8B-B14F-4D97-AF65-F5344CB8AC3E}">
        <p14:creationId xmlns:p14="http://schemas.microsoft.com/office/powerpoint/2010/main" val="31636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1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05600" cy="639762"/>
          </a:xfrm>
        </p:spPr>
        <p:txBody>
          <a:bodyPr>
            <a:normAutofit fontScale="90000"/>
          </a:bodyPr>
          <a:lstStyle/>
          <a:p>
            <a:r>
              <a:rPr lang="en-US" dirty="0" smtClean="0"/>
              <a:t>Large SEP Events of Cycle 24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9683355"/>
              </p:ext>
            </p:extLst>
          </p:nvPr>
        </p:nvGraphicFramePr>
        <p:xfrm>
          <a:off x="152400" y="990600"/>
          <a:ext cx="8839199" cy="5090160"/>
        </p:xfrm>
        <a:graphic>
          <a:graphicData uri="http://schemas.openxmlformats.org/drawingml/2006/table">
            <a:tbl>
              <a:tblPr firstRow="1" bandRow="1">
                <a:tableStyleId>{5C22544A-7EE6-4342-B048-85BDC9FD1C3A}</a:tableStyleId>
              </a:tblPr>
              <a:tblGrid>
                <a:gridCol w="1405940"/>
                <a:gridCol w="1131237"/>
                <a:gridCol w="1272823"/>
                <a:gridCol w="1219200"/>
                <a:gridCol w="2404059"/>
                <a:gridCol w="1405940"/>
              </a:tblGrid>
              <a:tr h="370840">
                <a:tc>
                  <a:txBody>
                    <a:bodyPr/>
                    <a:lstStyle/>
                    <a:p>
                      <a:r>
                        <a:rPr lang="en-US" dirty="0" smtClean="0"/>
                        <a:t>Event</a:t>
                      </a:r>
                      <a:endParaRPr lang="en-US" dirty="0"/>
                    </a:p>
                  </a:txBody>
                  <a:tcPr/>
                </a:tc>
                <a:tc>
                  <a:txBody>
                    <a:bodyPr/>
                    <a:lstStyle/>
                    <a:p>
                      <a:r>
                        <a:rPr lang="en-US" dirty="0" smtClean="0"/>
                        <a:t>Location</a:t>
                      </a:r>
                      <a:endParaRPr lang="en-US" dirty="0"/>
                    </a:p>
                  </a:txBody>
                  <a:tcPr/>
                </a:tc>
                <a:tc>
                  <a:txBody>
                    <a:bodyPr/>
                    <a:lstStyle/>
                    <a:p>
                      <a:r>
                        <a:rPr lang="en-US" dirty="0" smtClean="0"/>
                        <a:t>Intensity </a:t>
                      </a:r>
                    </a:p>
                    <a:p>
                      <a:r>
                        <a:rPr lang="en-US" dirty="0" smtClean="0"/>
                        <a:t>pfu</a:t>
                      </a:r>
                      <a:endParaRPr lang="en-US" dirty="0"/>
                    </a:p>
                  </a:txBody>
                  <a:tcPr/>
                </a:tc>
                <a:tc>
                  <a:txBody>
                    <a:bodyPr/>
                    <a:lstStyle/>
                    <a:p>
                      <a:r>
                        <a:rPr lang="en-US" dirty="0" smtClean="0"/>
                        <a:t>AR Area</a:t>
                      </a:r>
                    </a:p>
                    <a:p>
                      <a:r>
                        <a:rPr lang="en-US" dirty="0" smtClean="0"/>
                        <a:t>msh</a:t>
                      </a:r>
                      <a:endParaRPr lang="en-US" dirty="0"/>
                    </a:p>
                  </a:txBody>
                  <a:tcPr/>
                </a:tc>
                <a:tc>
                  <a:txBody>
                    <a:bodyPr/>
                    <a:lstStyle/>
                    <a:p>
                      <a:r>
                        <a:rPr lang="en-US" dirty="0" smtClean="0"/>
                        <a:t>CME Time &amp; </a:t>
                      </a:r>
                    </a:p>
                    <a:p>
                      <a:r>
                        <a:rPr lang="en-US" dirty="0" smtClean="0"/>
                        <a:t>Speed km/s</a:t>
                      </a:r>
                      <a:endParaRPr lang="en-US" dirty="0"/>
                    </a:p>
                  </a:txBody>
                  <a:tcPr/>
                </a:tc>
                <a:tc>
                  <a:txBody>
                    <a:bodyPr/>
                    <a:lstStyle/>
                    <a:p>
                      <a:r>
                        <a:rPr lang="en-US" dirty="0" smtClean="0"/>
                        <a:t>Flare Imp. AR Number</a:t>
                      </a:r>
                      <a:endParaRPr lang="en-US" dirty="0"/>
                    </a:p>
                  </a:txBody>
                  <a:tcPr/>
                </a:tc>
              </a:tr>
              <a:tr h="370840">
                <a:tc>
                  <a:txBody>
                    <a:bodyPr/>
                    <a:lstStyle/>
                    <a:p>
                      <a:r>
                        <a:rPr lang="en-US" dirty="0" smtClean="0"/>
                        <a:t>2010/08/14</a:t>
                      </a:r>
                      <a:endParaRPr lang="en-US" dirty="0"/>
                    </a:p>
                  </a:txBody>
                  <a:tcPr/>
                </a:tc>
                <a:tc>
                  <a:txBody>
                    <a:bodyPr/>
                    <a:lstStyle/>
                    <a:p>
                      <a:r>
                        <a:rPr lang="en-US" dirty="0" smtClean="0"/>
                        <a:t>N17W52</a:t>
                      </a:r>
                      <a:endParaRPr lang="en-US" dirty="0"/>
                    </a:p>
                  </a:txBody>
                  <a:tcPr/>
                </a:tc>
                <a:tc>
                  <a:txBody>
                    <a:bodyPr/>
                    <a:lstStyle/>
                    <a:p>
                      <a:r>
                        <a:rPr lang="en-US" dirty="0" smtClean="0"/>
                        <a:t>14</a:t>
                      </a:r>
                      <a:endParaRPr lang="en-US" dirty="0"/>
                    </a:p>
                  </a:txBody>
                  <a:tcPr/>
                </a:tc>
                <a:tc>
                  <a:txBody>
                    <a:bodyPr/>
                    <a:lstStyle/>
                    <a:p>
                      <a:r>
                        <a:rPr lang="en-US" dirty="0" smtClean="0"/>
                        <a:t>70</a:t>
                      </a:r>
                      <a:endParaRPr lang="en-US" dirty="0"/>
                    </a:p>
                  </a:txBody>
                  <a:tcPr/>
                </a:tc>
                <a:tc>
                  <a:txBody>
                    <a:bodyPr/>
                    <a:lstStyle/>
                    <a:p>
                      <a:r>
                        <a:rPr lang="en-US" dirty="0" smtClean="0"/>
                        <a:t>10:12 </a:t>
                      </a:r>
                      <a:r>
                        <a:rPr lang="en-US" dirty="0" smtClean="0">
                          <a:solidFill>
                            <a:srgbClr val="FF0000"/>
                          </a:solidFill>
                        </a:rPr>
                        <a:t>1205 </a:t>
                      </a:r>
                      <a:r>
                        <a:rPr lang="en-US" dirty="0" smtClean="0"/>
                        <a:t>H</a:t>
                      </a:r>
                      <a:endParaRPr lang="en-US" dirty="0"/>
                    </a:p>
                  </a:txBody>
                  <a:tcPr/>
                </a:tc>
                <a:tc>
                  <a:txBody>
                    <a:bodyPr/>
                    <a:lstStyle/>
                    <a:p>
                      <a:r>
                        <a:rPr lang="en-US" dirty="0" smtClean="0"/>
                        <a:t>C4.4 1099</a:t>
                      </a:r>
                      <a:endParaRPr lang="en-US" dirty="0"/>
                    </a:p>
                  </a:txBody>
                  <a:tcPr/>
                </a:tc>
              </a:tr>
              <a:tr h="370840">
                <a:tc>
                  <a:txBody>
                    <a:bodyPr/>
                    <a:lstStyle/>
                    <a:p>
                      <a:r>
                        <a:rPr lang="en-US" dirty="0" smtClean="0"/>
                        <a:t>2011/03/08</a:t>
                      </a:r>
                      <a:endParaRPr lang="en-US" dirty="0"/>
                    </a:p>
                  </a:txBody>
                  <a:tcPr/>
                </a:tc>
                <a:tc>
                  <a:txBody>
                    <a:bodyPr/>
                    <a:lstStyle/>
                    <a:p>
                      <a:r>
                        <a:rPr lang="en-US" dirty="0" smtClean="0"/>
                        <a:t>N24W59</a:t>
                      </a:r>
                      <a:endParaRPr lang="en-US" dirty="0"/>
                    </a:p>
                  </a:txBody>
                  <a:tcPr/>
                </a:tc>
                <a:tc>
                  <a:txBody>
                    <a:bodyPr/>
                    <a:lstStyle/>
                    <a:p>
                      <a:r>
                        <a:rPr lang="en-US" dirty="0" smtClean="0"/>
                        <a:t>50</a:t>
                      </a:r>
                      <a:endParaRPr lang="en-US" dirty="0"/>
                    </a:p>
                  </a:txBody>
                  <a:tcPr/>
                </a:tc>
                <a:tc>
                  <a:txBody>
                    <a:bodyPr/>
                    <a:lstStyle/>
                    <a:p>
                      <a:r>
                        <a:rPr lang="en-US" dirty="0" smtClean="0"/>
                        <a:t>760</a:t>
                      </a:r>
                      <a:endParaRPr lang="en-US" dirty="0"/>
                    </a:p>
                  </a:txBody>
                  <a:tcPr/>
                </a:tc>
                <a:tc>
                  <a:txBody>
                    <a:bodyPr/>
                    <a:lstStyle/>
                    <a:p>
                      <a:r>
                        <a:rPr lang="en-US" dirty="0" smtClean="0"/>
                        <a:t>20:00) </a:t>
                      </a:r>
                      <a:r>
                        <a:rPr lang="en-US" dirty="0" smtClean="0">
                          <a:solidFill>
                            <a:srgbClr val="FF0000"/>
                          </a:solidFill>
                        </a:rPr>
                        <a:t>2125 </a:t>
                      </a:r>
                      <a:r>
                        <a:rPr lang="en-US" dirty="0" smtClean="0"/>
                        <a:t>H</a:t>
                      </a:r>
                      <a:endParaRPr lang="en-US" dirty="0"/>
                    </a:p>
                  </a:txBody>
                  <a:tcPr/>
                </a:tc>
                <a:tc>
                  <a:txBody>
                    <a:bodyPr/>
                    <a:lstStyle/>
                    <a:p>
                      <a:r>
                        <a:rPr lang="en-US" dirty="0" smtClean="0"/>
                        <a:t>M3.7 1164*</a:t>
                      </a:r>
                      <a:endParaRPr lang="en-US" dirty="0"/>
                    </a:p>
                  </a:txBody>
                  <a:tcPr/>
                </a:tc>
              </a:tr>
              <a:tr h="370840">
                <a:tc>
                  <a:txBody>
                    <a:bodyPr/>
                    <a:lstStyle/>
                    <a:p>
                      <a:r>
                        <a:rPr lang="en-US" dirty="0" smtClean="0"/>
                        <a:t>2011/03/21</a:t>
                      </a:r>
                      <a:endParaRPr lang="en-US" dirty="0"/>
                    </a:p>
                  </a:txBody>
                  <a:tcPr/>
                </a:tc>
                <a:tc>
                  <a:txBody>
                    <a:bodyPr/>
                    <a:lstStyle/>
                    <a:p>
                      <a:r>
                        <a:rPr lang="en-US" dirty="0" smtClean="0"/>
                        <a:t>N23W90b</a:t>
                      </a:r>
                      <a:endParaRPr lang="en-US" dirty="0"/>
                    </a:p>
                  </a:txBody>
                  <a:tcPr/>
                </a:tc>
                <a:tc>
                  <a:txBody>
                    <a:bodyPr/>
                    <a:lstStyle/>
                    <a:p>
                      <a:r>
                        <a:rPr lang="en-US" dirty="0" smtClean="0"/>
                        <a:t>14</a:t>
                      </a:r>
                      <a:endParaRPr lang="en-US" dirty="0"/>
                    </a:p>
                  </a:txBody>
                  <a:tcPr/>
                </a:tc>
                <a:tc>
                  <a:txBody>
                    <a:bodyPr/>
                    <a:lstStyle/>
                    <a:p>
                      <a:r>
                        <a:rPr lang="en-US" dirty="0" smtClean="0"/>
                        <a:t>???</a:t>
                      </a:r>
                      <a:endParaRPr lang="en-US" dirty="0"/>
                    </a:p>
                  </a:txBody>
                  <a:tcPr/>
                </a:tc>
                <a:tc>
                  <a:txBody>
                    <a:bodyPr/>
                    <a:lstStyle/>
                    <a:p>
                      <a:r>
                        <a:rPr lang="en-US" dirty="0" smtClean="0"/>
                        <a:t>02:24 </a:t>
                      </a:r>
                      <a:r>
                        <a:rPr lang="en-US" dirty="0" smtClean="0">
                          <a:solidFill>
                            <a:srgbClr val="FF0000"/>
                          </a:solidFill>
                        </a:rPr>
                        <a:t>1341</a:t>
                      </a:r>
                      <a:r>
                        <a:rPr lang="en-US" dirty="0" smtClean="0"/>
                        <a:t> H</a:t>
                      </a:r>
                      <a:endParaRPr lang="en-US" dirty="0"/>
                    </a:p>
                  </a:txBody>
                  <a:tcPr/>
                </a:tc>
                <a:tc>
                  <a:txBody>
                    <a:bodyPr/>
                    <a:lstStyle/>
                    <a:p>
                      <a:r>
                        <a:rPr lang="en-US" dirty="0" smtClean="0"/>
                        <a:t>backside</a:t>
                      </a:r>
                      <a:endParaRPr lang="en-US" dirty="0"/>
                    </a:p>
                  </a:txBody>
                  <a:tcPr/>
                </a:tc>
              </a:tr>
              <a:tr h="370840">
                <a:tc>
                  <a:txBody>
                    <a:bodyPr/>
                    <a:lstStyle/>
                    <a:p>
                      <a:r>
                        <a:rPr lang="en-US" dirty="0" smtClean="0"/>
                        <a:t>2011/06/07</a:t>
                      </a:r>
                      <a:endParaRPr lang="en-US" dirty="0"/>
                    </a:p>
                  </a:txBody>
                  <a:tcPr/>
                </a:tc>
                <a:tc>
                  <a:txBody>
                    <a:bodyPr/>
                    <a:lstStyle/>
                    <a:p>
                      <a:r>
                        <a:rPr lang="en-US" dirty="0" smtClean="0"/>
                        <a:t>S21W54</a:t>
                      </a:r>
                      <a:endParaRPr lang="en-US" dirty="0"/>
                    </a:p>
                  </a:txBody>
                  <a:tcPr/>
                </a:tc>
                <a:tc>
                  <a:txBody>
                    <a:bodyPr/>
                    <a:lstStyle/>
                    <a:p>
                      <a:r>
                        <a:rPr lang="en-US" dirty="0" smtClean="0"/>
                        <a:t>72</a:t>
                      </a:r>
                      <a:endParaRPr lang="en-US" dirty="0"/>
                    </a:p>
                  </a:txBody>
                  <a:tcPr/>
                </a:tc>
                <a:tc>
                  <a:txBody>
                    <a:bodyPr/>
                    <a:lstStyle/>
                    <a:p>
                      <a:r>
                        <a:rPr lang="en-US" dirty="0" smtClean="0"/>
                        <a:t>80</a:t>
                      </a:r>
                      <a:endParaRPr lang="en-US" dirty="0"/>
                    </a:p>
                  </a:txBody>
                  <a:tcPr/>
                </a:tc>
                <a:tc>
                  <a:txBody>
                    <a:bodyPr/>
                    <a:lstStyle/>
                    <a:p>
                      <a:r>
                        <a:rPr lang="en-US" dirty="0" smtClean="0"/>
                        <a:t>06:49 </a:t>
                      </a:r>
                      <a:r>
                        <a:rPr lang="en-US" dirty="0" smtClean="0">
                          <a:solidFill>
                            <a:srgbClr val="FF0000"/>
                          </a:solidFill>
                        </a:rPr>
                        <a:t>1255</a:t>
                      </a:r>
                      <a:r>
                        <a:rPr lang="en-US" dirty="0" smtClean="0"/>
                        <a:t> H</a:t>
                      </a:r>
                      <a:endParaRPr lang="en-US" dirty="0"/>
                    </a:p>
                  </a:txBody>
                  <a:tcPr/>
                </a:tc>
                <a:tc>
                  <a:txBody>
                    <a:bodyPr/>
                    <a:lstStyle/>
                    <a:p>
                      <a:r>
                        <a:rPr lang="en-US" dirty="0" smtClean="0"/>
                        <a:t>M2.5 1226</a:t>
                      </a:r>
                      <a:endParaRPr lang="en-US" dirty="0"/>
                    </a:p>
                  </a:txBody>
                  <a:tcPr/>
                </a:tc>
              </a:tr>
              <a:tr h="370840">
                <a:tc>
                  <a:txBody>
                    <a:bodyPr/>
                    <a:lstStyle/>
                    <a:p>
                      <a:r>
                        <a:rPr lang="en-US" dirty="0" smtClean="0"/>
                        <a:t>2011/08/04</a:t>
                      </a:r>
                      <a:endParaRPr lang="en-US" dirty="0"/>
                    </a:p>
                  </a:txBody>
                  <a:tcPr/>
                </a:tc>
                <a:tc>
                  <a:txBody>
                    <a:bodyPr/>
                    <a:lstStyle/>
                    <a:p>
                      <a:r>
                        <a:rPr lang="en-US" dirty="0" smtClean="0"/>
                        <a:t>N16W30</a:t>
                      </a:r>
                      <a:endParaRPr lang="en-US" dirty="0"/>
                    </a:p>
                  </a:txBody>
                  <a:tcPr/>
                </a:tc>
                <a:tc>
                  <a:txBody>
                    <a:bodyPr/>
                    <a:lstStyle/>
                    <a:p>
                      <a:r>
                        <a:rPr lang="en-US" dirty="0" smtClean="0"/>
                        <a:t>96</a:t>
                      </a:r>
                      <a:endParaRPr lang="en-US" dirty="0"/>
                    </a:p>
                  </a:txBody>
                  <a:tcPr/>
                </a:tc>
                <a:tc>
                  <a:txBody>
                    <a:bodyPr/>
                    <a:lstStyle/>
                    <a:p>
                      <a:r>
                        <a:rPr lang="en-US" dirty="0" smtClean="0"/>
                        <a:t>300</a:t>
                      </a:r>
                      <a:endParaRPr lang="en-US" dirty="0"/>
                    </a:p>
                  </a:txBody>
                  <a:tcPr/>
                </a:tc>
                <a:tc>
                  <a:txBody>
                    <a:bodyPr/>
                    <a:lstStyle/>
                    <a:p>
                      <a:r>
                        <a:rPr lang="en-US" dirty="0" smtClean="0"/>
                        <a:t>04:12 </a:t>
                      </a:r>
                      <a:r>
                        <a:rPr lang="en-US" dirty="0" smtClean="0">
                          <a:solidFill>
                            <a:srgbClr val="FF0000"/>
                          </a:solidFill>
                        </a:rPr>
                        <a:t>1315</a:t>
                      </a:r>
                      <a:r>
                        <a:rPr lang="en-US" dirty="0" smtClean="0"/>
                        <a:t> H</a:t>
                      </a:r>
                      <a:endParaRPr lang="en-US" dirty="0"/>
                    </a:p>
                  </a:txBody>
                  <a:tcPr/>
                </a:tc>
                <a:tc>
                  <a:txBody>
                    <a:bodyPr/>
                    <a:lstStyle/>
                    <a:p>
                      <a:r>
                        <a:rPr lang="en-US" dirty="0" smtClean="0"/>
                        <a:t>M9.3 1261</a:t>
                      </a:r>
                      <a:endParaRPr lang="en-US" dirty="0"/>
                    </a:p>
                  </a:txBody>
                  <a:tcPr/>
                </a:tc>
              </a:tr>
              <a:tr h="370840">
                <a:tc>
                  <a:txBody>
                    <a:bodyPr/>
                    <a:lstStyle/>
                    <a:p>
                      <a:r>
                        <a:rPr lang="en-US" dirty="0" smtClean="0"/>
                        <a:t>2011/08/09</a:t>
                      </a:r>
                      <a:endParaRPr lang="en-US" dirty="0"/>
                    </a:p>
                  </a:txBody>
                  <a:tcPr/>
                </a:tc>
                <a:tc>
                  <a:txBody>
                    <a:bodyPr/>
                    <a:lstStyle/>
                    <a:p>
                      <a:r>
                        <a:rPr lang="en-US" dirty="0" smtClean="0"/>
                        <a:t>N17W69</a:t>
                      </a:r>
                      <a:endParaRPr lang="en-US" dirty="0"/>
                    </a:p>
                  </a:txBody>
                  <a:tcPr/>
                </a:tc>
                <a:tc>
                  <a:txBody>
                    <a:bodyPr/>
                    <a:lstStyle/>
                    <a:p>
                      <a:r>
                        <a:rPr lang="en-US" dirty="0" smtClean="0"/>
                        <a:t>26</a:t>
                      </a:r>
                      <a:endParaRPr lang="en-US" dirty="0"/>
                    </a:p>
                  </a:txBody>
                  <a:tcPr/>
                </a:tc>
                <a:tc>
                  <a:txBody>
                    <a:bodyPr/>
                    <a:lstStyle/>
                    <a:p>
                      <a:r>
                        <a:rPr lang="en-US" dirty="0" smtClean="0"/>
                        <a:t>450</a:t>
                      </a:r>
                      <a:endParaRPr lang="en-US" dirty="0"/>
                    </a:p>
                  </a:txBody>
                  <a:tcPr/>
                </a:tc>
                <a:tc>
                  <a:txBody>
                    <a:bodyPr/>
                    <a:lstStyle/>
                    <a:p>
                      <a:r>
                        <a:rPr lang="en-US" dirty="0" smtClean="0"/>
                        <a:t>08:12 </a:t>
                      </a:r>
                      <a:r>
                        <a:rPr lang="en-US" dirty="0" smtClean="0">
                          <a:solidFill>
                            <a:srgbClr val="FF0000"/>
                          </a:solidFill>
                        </a:rPr>
                        <a:t>1610</a:t>
                      </a:r>
                      <a:r>
                        <a:rPr lang="en-US" dirty="0" smtClean="0"/>
                        <a:t> H</a:t>
                      </a:r>
                      <a:endParaRPr lang="en-US" dirty="0"/>
                    </a:p>
                  </a:txBody>
                  <a:tcPr/>
                </a:tc>
                <a:tc>
                  <a:txBody>
                    <a:bodyPr/>
                    <a:lstStyle/>
                    <a:p>
                      <a:r>
                        <a:rPr lang="en-US" dirty="0" smtClean="0"/>
                        <a:t>X6.9 1263</a:t>
                      </a:r>
                      <a:endParaRPr lang="en-US" dirty="0"/>
                    </a:p>
                  </a:txBody>
                  <a:tcPr/>
                </a:tc>
              </a:tr>
              <a:tr h="370840">
                <a:tc>
                  <a:txBody>
                    <a:bodyPr/>
                    <a:lstStyle/>
                    <a:p>
                      <a:r>
                        <a:rPr lang="en-US" dirty="0" smtClean="0"/>
                        <a:t>2011/09/23</a:t>
                      </a:r>
                      <a:endParaRPr lang="en-US" dirty="0"/>
                    </a:p>
                  </a:txBody>
                  <a:tcPr/>
                </a:tc>
                <a:tc>
                  <a:txBody>
                    <a:bodyPr/>
                    <a:lstStyle/>
                    <a:p>
                      <a:r>
                        <a:rPr lang="en-US" dirty="0" smtClean="0"/>
                        <a:t>N11E74</a:t>
                      </a:r>
                      <a:endParaRPr lang="en-US" dirty="0"/>
                    </a:p>
                  </a:txBody>
                  <a:tcPr/>
                </a:tc>
                <a:tc>
                  <a:txBody>
                    <a:bodyPr/>
                    <a:lstStyle/>
                    <a:p>
                      <a:r>
                        <a:rPr lang="en-US" dirty="0" smtClean="0"/>
                        <a:t>35</a:t>
                      </a:r>
                      <a:endParaRPr lang="en-US" dirty="0"/>
                    </a:p>
                  </a:txBody>
                  <a:tcPr/>
                </a:tc>
                <a:tc>
                  <a:txBody>
                    <a:bodyPr/>
                    <a:lstStyle/>
                    <a:p>
                      <a:r>
                        <a:rPr lang="en-US" dirty="0" smtClean="0"/>
                        <a:t>480</a:t>
                      </a:r>
                      <a:endParaRPr lang="en-US" dirty="0"/>
                    </a:p>
                  </a:txBody>
                  <a:tcPr/>
                </a:tc>
                <a:tc>
                  <a:txBody>
                    <a:bodyPr/>
                    <a:lstStyle/>
                    <a:p>
                      <a:r>
                        <a:rPr lang="en-US" dirty="0" smtClean="0"/>
                        <a:t>10:48) </a:t>
                      </a:r>
                      <a:r>
                        <a:rPr lang="en-US" dirty="0" smtClean="0">
                          <a:solidFill>
                            <a:srgbClr val="FF0000"/>
                          </a:solidFill>
                        </a:rPr>
                        <a:t>1905</a:t>
                      </a:r>
                      <a:r>
                        <a:rPr lang="en-US" dirty="0" smtClean="0"/>
                        <a:t> H</a:t>
                      </a:r>
                      <a:endParaRPr lang="en-US" dirty="0"/>
                    </a:p>
                  </a:txBody>
                  <a:tcPr/>
                </a:tc>
                <a:tc>
                  <a:txBody>
                    <a:bodyPr/>
                    <a:lstStyle/>
                    <a:p>
                      <a:r>
                        <a:rPr lang="en-US" dirty="0" smtClean="0"/>
                        <a:t>X1.4 1302*</a:t>
                      </a:r>
                      <a:endParaRPr lang="en-US" dirty="0"/>
                    </a:p>
                  </a:txBody>
                  <a:tcPr/>
                </a:tc>
              </a:tr>
              <a:tr h="370840">
                <a:tc>
                  <a:txBody>
                    <a:bodyPr/>
                    <a:lstStyle/>
                    <a:p>
                      <a:r>
                        <a:rPr lang="en-US" dirty="0" smtClean="0"/>
                        <a:t>2011/11/26</a:t>
                      </a:r>
                      <a:endParaRPr lang="en-US" dirty="0"/>
                    </a:p>
                  </a:txBody>
                  <a:tcPr/>
                </a:tc>
                <a:tc>
                  <a:txBody>
                    <a:bodyPr/>
                    <a:lstStyle/>
                    <a:p>
                      <a:r>
                        <a:rPr lang="en-US" dirty="0" smtClean="0"/>
                        <a:t>N27W49</a:t>
                      </a:r>
                      <a:endParaRPr lang="en-US" dirty="0"/>
                    </a:p>
                  </a:txBody>
                  <a:tcPr/>
                </a:tc>
                <a:tc>
                  <a:txBody>
                    <a:bodyPr/>
                    <a:lstStyle/>
                    <a:p>
                      <a:r>
                        <a:rPr lang="en-US" dirty="0" smtClean="0"/>
                        <a:t>80</a:t>
                      </a:r>
                      <a:endParaRPr lang="en-US" dirty="0"/>
                    </a:p>
                  </a:txBody>
                  <a:tcPr/>
                </a:tc>
                <a:tc>
                  <a:txBody>
                    <a:bodyPr/>
                    <a:lstStyle/>
                    <a:p>
                      <a:r>
                        <a:rPr lang="en-US" dirty="0" smtClean="0"/>
                        <a:t>10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07:12</a:t>
                      </a:r>
                      <a:r>
                        <a:rPr lang="en-US" baseline="0" dirty="0" smtClean="0"/>
                        <a:t> </a:t>
                      </a:r>
                      <a:r>
                        <a:rPr lang="en-US" dirty="0" smtClean="0">
                          <a:solidFill>
                            <a:srgbClr val="FF0000"/>
                          </a:solidFill>
                        </a:rPr>
                        <a:t>783 </a:t>
                      </a:r>
                      <a:r>
                        <a:rPr lang="en-US" dirty="0" smtClean="0"/>
                        <a:t>  H</a:t>
                      </a:r>
                      <a:endParaRPr lang="en-US" dirty="0"/>
                    </a:p>
                  </a:txBody>
                  <a:tcPr/>
                </a:tc>
                <a:tc>
                  <a:txBody>
                    <a:bodyPr/>
                    <a:lstStyle/>
                    <a:p>
                      <a:r>
                        <a:rPr lang="en-US" dirty="0" smtClean="0"/>
                        <a:t>C1.21353?**</a:t>
                      </a:r>
                      <a:endParaRPr lang="en-US" dirty="0"/>
                    </a:p>
                  </a:txBody>
                  <a:tcPr/>
                </a:tc>
              </a:tr>
              <a:tr h="370840">
                <a:tc>
                  <a:txBody>
                    <a:bodyPr/>
                    <a:lstStyle/>
                    <a:p>
                      <a:r>
                        <a:rPr lang="en-US" dirty="0" smtClean="0"/>
                        <a:t>2012/01/23</a:t>
                      </a:r>
                      <a:r>
                        <a:rPr lang="en-US" baseline="30000" dirty="0" smtClean="0"/>
                        <a:t>a</a:t>
                      </a:r>
                      <a:endParaRPr lang="en-US" baseline="30000" dirty="0"/>
                    </a:p>
                  </a:txBody>
                  <a:tcPr>
                    <a:solidFill>
                      <a:srgbClr val="92D050"/>
                    </a:solidFill>
                  </a:tcPr>
                </a:tc>
                <a:tc>
                  <a:txBody>
                    <a:bodyPr/>
                    <a:lstStyle/>
                    <a:p>
                      <a:r>
                        <a:rPr lang="en-US" dirty="0" smtClean="0"/>
                        <a:t>N28W36</a:t>
                      </a:r>
                      <a:endParaRPr lang="en-US" dirty="0"/>
                    </a:p>
                  </a:txBody>
                  <a:tcPr>
                    <a:solidFill>
                      <a:srgbClr val="92D050"/>
                    </a:solidFill>
                  </a:tcPr>
                </a:tc>
                <a:tc>
                  <a:txBody>
                    <a:bodyPr/>
                    <a:lstStyle/>
                    <a:p>
                      <a:r>
                        <a:rPr lang="en-US" dirty="0" smtClean="0"/>
                        <a:t>3000/6310</a:t>
                      </a:r>
                      <a:endParaRPr lang="en-US" dirty="0"/>
                    </a:p>
                  </a:txBody>
                  <a:tcPr>
                    <a:solidFill>
                      <a:srgbClr val="92D050"/>
                    </a:solidFill>
                  </a:tcPr>
                </a:tc>
                <a:tc>
                  <a:txBody>
                    <a:bodyPr/>
                    <a:lstStyle/>
                    <a:p>
                      <a:r>
                        <a:rPr lang="en-US" dirty="0" smtClean="0"/>
                        <a:t>370</a:t>
                      </a:r>
                      <a:endParaRPr lang="en-US" dirty="0"/>
                    </a:p>
                  </a:txBody>
                  <a:tcPr>
                    <a:solidFill>
                      <a:srgbClr val="92D050"/>
                    </a:solidFill>
                  </a:tcPr>
                </a:tc>
                <a:tc>
                  <a:txBody>
                    <a:bodyPr/>
                    <a:lstStyle/>
                    <a:p>
                      <a:r>
                        <a:rPr lang="en-US" dirty="0" smtClean="0"/>
                        <a:t>04:12 </a:t>
                      </a:r>
                      <a:r>
                        <a:rPr lang="en-US" dirty="0" smtClean="0">
                          <a:solidFill>
                            <a:srgbClr val="FF0000"/>
                          </a:solidFill>
                        </a:rPr>
                        <a:t>2102</a:t>
                      </a:r>
                      <a:r>
                        <a:rPr lang="en-US" dirty="0" smtClean="0"/>
                        <a:t>  H</a:t>
                      </a:r>
                      <a:endParaRPr lang="en-US" dirty="0"/>
                    </a:p>
                  </a:txBody>
                  <a:tcPr>
                    <a:solidFill>
                      <a:srgbClr val="92D050"/>
                    </a:solidFill>
                  </a:tcPr>
                </a:tc>
                <a:tc>
                  <a:txBody>
                    <a:bodyPr/>
                    <a:lstStyle/>
                    <a:p>
                      <a:r>
                        <a:rPr lang="en-US" dirty="0" smtClean="0"/>
                        <a:t>M8.7 1402</a:t>
                      </a:r>
                      <a:endParaRPr lang="en-US" dirty="0"/>
                    </a:p>
                  </a:txBody>
                  <a:tcPr>
                    <a:solidFill>
                      <a:srgbClr val="92D050"/>
                    </a:solidFill>
                  </a:tcPr>
                </a:tc>
              </a:tr>
              <a:tr h="370840">
                <a:tc>
                  <a:txBody>
                    <a:bodyPr/>
                    <a:lstStyle/>
                    <a:p>
                      <a:r>
                        <a:rPr lang="en-US" dirty="0" smtClean="0"/>
                        <a:t>2012/01/27</a:t>
                      </a:r>
                      <a:endParaRPr lang="en-US" dirty="0"/>
                    </a:p>
                  </a:txBody>
                  <a:tcPr>
                    <a:solidFill>
                      <a:srgbClr val="92D050"/>
                    </a:solidFill>
                  </a:tcPr>
                </a:tc>
                <a:tc>
                  <a:txBody>
                    <a:bodyPr/>
                    <a:lstStyle/>
                    <a:p>
                      <a:r>
                        <a:rPr lang="en-US" dirty="0" smtClean="0"/>
                        <a:t>N27W71</a:t>
                      </a:r>
                      <a:endParaRPr lang="en-US" dirty="0"/>
                    </a:p>
                  </a:txBody>
                  <a:tcPr>
                    <a:solidFill>
                      <a:srgbClr val="92D050"/>
                    </a:solidFill>
                  </a:tcPr>
                </a:tc>
                <a:tc>
                  <a:txBody>
                    <a:bodyPr/>
                    <a:lstStyle/>
                    <a:p>
                      <a:r>
                        <a:rPr lang="en-US" dirty="0" smtClean="0"/>
                        <a:t>800</a:t>
                      </a:r>
                      <a:endParaRPr lang="en-US" dirty="0"/>
                    </a:p>
                  </a:txBody>
                  <a:tcPr>
                    <a:solidFill>
                      <a:srgbClr val="92D050"/>
                    </a:solidFill>
                  </a:tcPr>
                </a:tc>
                <a:tc>
                  <a:txBody>
                    <a:bodyPr/>
                    <a:lstStyle/>
                    <a:p>
                      <a:r>
                        <a:rPr lang="en-US" dirty="0" smtClean="0"/>
                        <a:t>270</a:t>
                      </a:r>
                      <a:endParaRPr lang="en-US" dirty="0"/>
                    </a:p>
                  </a:txBody>
                  <a:tcPr>
                    <a:solidFill>
                      <a:srgbClr val="92D050"/>
                    </a:solidFill>
                  </a:tcPr>
                </a:tc>
                <a:tc>
                  <a:txBody>
                    <a:bodyPr/>
                    <a:lstStyle/>
                    <a:p>
                      <a:r>
                        <a:rPr lang="en-US" dirty="0" smtClean="0"/>
                        <a:t>18:27 </a:t>
                      </a:r>
                      <a:r>
                        <a:rPr lang="en-US" dirty="0" smtClean="0">
                          <a:solidFill>
                            <a:srgbClr val="FF0000"/>
                          </a:solidFill>
                        </a:rPr>
                        <a:t>2408</a:t>
                      </a:r>
                      <a:r>
                        <a:rPr lang="en-US" dirty="0" smtClean="0"/>
                        <a:t> </a:t>
                      </a:r>
                      <a:r>
                        <a:rPr lang="en-US" baseline="0" dirty="0" smtClean="0">
                          <a:solidFill>
                            <a:srgbClr val="FF0000"/>
                          </a:solidFill>
                        </a:rPr>
                        <a:t> </a:t>
                      </a:r>
                      <a:r>
                        <a:rPr lang="en-US" baseline="0" dirty="0" smtClean="0"/>
                        <a:t>H</a:t>
                      </a:r>
                      <a:endParaRPr lang="en-US" dirty="0"/>
                    </a:p>
                  </a:txBody>
                  <a:tcPr>
                    <a:solidFill>
                      <a:srgbClr val="92D050"/>
                    </a:solidFill>
                  </a:tcPr>
                </a:tc>
                <a:tc>
                  <a:txBody>
                    <a:bodyPr/>
                    <a:lstStyle/>
                    <a:p>
                      <a:r>
                        <a:rPr lang="en-US" dirty="0" smtClean="0"/>
                        <a:t>X1.7 1402</a:t>
                      </a:r>
                      <a:endParaRPr lang="en-US" dirty="0"/>
                    </a:p>
                  </a:txBody>
                  <a:tcPr>
                    <a:solidFill>
                      <a:srgbClr val="92D050"/>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2012/03/07</a:t>
                      </a:r>
                      <a:r>
                        <a:rPr lang="en-US" baseline="30000" dirty="0" smtClean="0"/>
                        <a:t>a</a:t>
                      </a: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N17E27</a:t>
                      </a:r>
                      <a:endParaRPr lang="en-US" baseline="30000" dirty="0" smtClean="0"/>
                    </a:p>
                  </a:txBody>
                  <a:tcPr>
                    <a:solidFill>
                      <a:srgbClr val="92D050"/>
                    </a:solidFill>
                  </a:tcPr>
                </a:tc>
                <a:tc>
                  <a:txBody>
                    <a:bodyPr/>
                    <a:lstStyle/>
                    <a:p>
                      <a:r>
                        <a:rPr lang="en-US" dirty="0" smtClean="0"/>
                        <a:t>1500/6000</a:t>
                      </a:r>
                      <a:endParaRPr lang="en-US" dirty="0"/>
                    </a:p>
                  </a:txBody>
                  <a:tcPr>
                    <a:solidFill>
                      <a:srgbClr val="92D050"/>
                    </a:solidFill>
                  </a:tcPr>
                </a:tc>
                <a:tc>
                  <a:txBody>
                    <a:bodyPr/>
                    <a:lstStyle/>
                    <a:p>
                      <a:r>
                        <a:rPr lang="en-US" dirty="0" smtClean="0"/>
                        <a:t>1120</a:t>
                      </a:r>
                      <a:endParaRPr lang="en-US" dirty="0"/>
                    </a:p>
                  </a:txBody>
                  <a:tcPr>
                    <a:solidFill>
                      <a:srgbClr val="92D050"/>
                    </a:solidFill>
                  </a:tcPr>
                </a:tc>
                <a:tc>
                  <a:txBody>
                    <a:bodyPr/>
                    <a:lstStyle/>
                    <a:p>
                      <a:r>
                        <a:rPr lang="en-US" dirty="0" smtClean="0"/>
                        <a:t>01:36 </a:t>
                      </a:r>
                      <a:r>
                        <a:rPr lang="en-US" dirty="0" smtClean="0">
                          <a:solidFill>
                            <a:srgbClr val="FF0000"/>
                          </a:solidFill>
                        </a:rPr>
                        <a:t>2544</a:t>
                      </a:r>
                      <a:r>
                        <a:rPr lang="en-US" dirty="0" smtClean="0"/>
                        <a:t> H</a:t>
                      </a:r>
                      <a:endParaRPr lang="en-US" dirty="0"/>
                    </a:p>
                  </a:txBody>
                  <a:tcPr>
                    <a:solidFill>
                      <a:srgbClr val="92D050"/>
                    </a:solidFill>
                  </a:tcPr>
                </a:tc>
                <a:tc>
                  <a:txBody>
                    <a:bodyPr/>
                    <a:lstStyle/>
                    <a:p>
                      <a:r>
                        <a:rPr lang="en-US" dirty="0" smtClean="0"/>
                        <a:t>X5.4 1429</a:t>
                      </a:r>
                      <a:endParaRPr lang="en-US" dirty="0"/>
                    </a:p>
                  </a:txBody>
                  <a:tcPr>
                    <a:solidFill>
                      <a:srgbClr val="92D050"/>
                    </a:solidFill>
                  </a:tcPr>
                </a:tc>
              </a:tr>
              <a:tr h="370840">
                <a:tc>
                  <a:txBody>
                    <a:bodyPr/>
                    <a:lstStyle/>
                    <a:p>
                      <a:r>
                        <a:rPr lang="en-US" dirty="0" smtClean="0"/>
                        <a:t>2012/03/13</a:t>
                      </a:r>
                      <a:endParaRPr lang="en-US" dirty="0"/>
                    </a:p>
                  </a:txBody>
                  <a:tcPr>
                    <a:solidFill>
                      <a:srgbClr val="92D050"/>
                    </a:solidFill>
                  </a:tcPr>
                </a:tc>
                <a:tc>
                  <a:txBody>
                    <a:bodyPr/>
                    <a:lstStyle/>
                    <a:p>
                      <a:r>
                        <a:rPr lang="en-US" dirty="0" smtClean="0"/>
                        <a:t>N19W59</a:t>
                      </a:r>
                      <a:endParaRPr lang="en-US" dirty="0"/>
                    </a:p>
                  </a:txBody>
                  <a:tcPr>
                    <a:solidFill>
                      <a:srgbClr val="92D050"/>
                    </a:solidFill>
                  </a:tcPr>
                </a:tc>
                <a:tc>
                  <a:txBody>
                    <a:bodyPr/>
                    <a:lstStyle/>
                    <a:p>
                      <a:r>
                        <a:rPr lang="en-US" dirty="0" smtClean="0"/>
                        <a:t>500</a:t>
                      </a:r>
                      <a:endParaRPr lang="en-US" dirty="0"/>
                    </a:p>
                  </a:txBody>
                  <a:tcPr>
                    <a:solidFill>
                      <a:srgbClr val="92D050"/>
                    </a:solidFill>
                  </a:tcPr>
                </a:tc>
                <a:tc>
                  <a:txBody>
                    <a:bodyPr/>
                    <a:lstStyle/>
                    <a:p>
                      <a:r>
                        <a:rPr lang="en-US" dirty="0" smtClean="0"/>
                        <a:t>380</a:t>
                      </a:r>
                      <a:endParaRPr lang="en-US" dirty="0"/>
                    </a:p>
                  </a:txBody>
                  <a:tcPr>
                    <a:solidFill>
                      <a:srgbClr val="92D050"/>
                    </a:solidFill>
                  </a:tcPr>
                </a:tc>
                <a:tc>
                  <a:txBody>
                    <a:bodyPr/>
                    <a:lstStyle/>
                    <a:p>
                      <a:r>
                        <a:rPr lang="en-US" dirty="0" smtClean="0"/>
                        <a:t>17:36 </a:t>
                      </a:r>
                      <a:r>
                        <a:rPr lang="en-US" dirty="0" smtClean="0">
                          <a:solidFill>
                            <a:srgbClr val="FF0000"/>
                          </a:solidFill>
                        </a:rPr>
                        <a:t>1898</a:t>
                      </a:r>
                      <a:r>
                        <a:rPr lang="en-US" dirty="0" smtClean="0"/>
                        <a:t> H</a:t>
                      </a:r>
                      <a:endParaRPr lang="en-US"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M7.9 1429</a:t>
                      </a:r>
                    </a:p>
                  </a:txBody>
                  <a:tcPr>
                    <a:solidFill>
                      <a:srgbClr val="92D050"/>
                    </a:solidFill>
                  </a:tcPr>
                </a:tc>
              </a:tr>
            </a:tbl>
          </a:graphicData>
        </a:graphic>
      </p:graphicFrame>
      <p:sp>
        <p:nvSpPr>
          <p:cNvPr id="3" name="TextBox 2"/>
          <p:cNvSpPr txBox="1"/>
          <p:nvPr/>
        </p:nvSpPr>
        <p:spPr>
          <a:xfrm>
            <a:off x="609600" y="6324600"/>
            <a:ext cx="7543800" cy="369332"/>
          </a:xfrm>
          <a:prstGeom prst="rect">
            <a:avLst/>
          </a:prstGeom>
          <a:noFill/>
        </p:spPr>
        <p:txBody>
          <a:bodyPr wrap="square" rtlCol="0">
            <a:spAutoFit/>
          </a:bodyPr>
          <a:lstStyle/>
          <a:p>
            <a:r>
              <a:rPr lang="en-US" dirty="0" smtClean="0"/>
              <a:t>**Long filament, ) Previous day,  </a:t>
            </a:r>
            <a:r>
              <a:rPr lang="en-US" baseline="30000" dirty="0" smtClean="0"/>
              <a:t>a</a:t>
            </a:r>
            <a:r>
              <a:rPr lang="en-US" dirty="0" smtClean="0"/>
              <a:t>first is SEP peak, second is ESP peak</a:t>
            </a:r>
            <a:endParaRPr lang="en-US" dirty="0"/>
          </a:p>
        </p:txBody>
      </p:sp>
      <p:sp>
        <p:nvSpPr>
          <p:cNvPr id="5" name="TextBox 4"/>
          <p:cNvSpPr txBox="1"/>
          <p:nvPr/>
        </p:nvSpPr>
        <p:spPr>
          <a:xfrm>
            <a:off x="7010400" y="228600"/>
            <a:ext cx="1970732" cy="707886"/>
          </a:xfrm>
          <a:prstGeom prst="rect">
            <a:avLst/>
          </a:prstGeom>
          <a:noFill/>
        </p:spPr>
        <p:txBody>
          <a:bodyPr wrap="none" rtlCol="0">
            <a:spAutoFit/>
          </a:bodyPr>
          <a:lstStyle/>
          <a:p>
            <a:r>
              <a:rPr lang="en-US" sz="2000" dirty="0" smtClean="0">
                <a:solidFill>
                  <a:srgbClr val="0000FF"/>
                </a:solidFill>
              </a:rPr>
              <a:t>17 Events during </a:t>
            </a:r>
          </a:p>
          <a:p>
            <a:r>
              <a:rPr lang="en-US" sz="2000" dirty="0" smtClean="0">
                <a:solidFill>
                  <a:srgbClr val="0000FF"/>
                </a:solidFill>
              </a:rPr>
              <a:t>cycle 23</a:t>
            </a:r>
            <a:endParaRPr lang="en-US" sz="2000" dirty="0">
              <a:solidFill>
                <a:srgbClr val="0000FF"/>
              </a:solidFill>
            </a:endParaRPr>
          </a:p>
        </p:txBody>
      </p:sp>
    </p:spTree>
    <p:extLst>
      <p:ext uri="{BB962C8B-B14F-4D97-AF65-F5344CB8AC3E}">
        <p14:creationId xmlns:p14="http://schemas.microsoft.com/office/powerpoint/2010/main" val="1518786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12806</TotalTime>
  <Words>1857</Words>
  <Application>Microsoft Office PowerPoint</Application>
  <PresentationFormat>On-screen Show (4:3)</PresentationFormat>
  <Paragraphs>347</Paragraphs>
  <Slides>37</Slides>
  <Notes>10</Notes>
  <HiddenSlides>0</HiddenSlides>
  <MMClips>3</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Solar Sources of Earth-affecting Energetic Particles </vt:lpstr>
      <vt:lpstr>Plan of the Talk</vt:lpstr>
      <vt:lpstr>Introduction</vt:lpstr>
      <vt:lpstr>PE Locations + Butterfly Diagram</vt:lpstr>
      <vt:lpstr>SEP-producing CMEs from the Active Region Belt</vt:lpstr>
      <vt:lpstr>Solar Sources of Earth-affecting CMEs</vt:lpstr>
      <vt:lpstr>Large SEP Events of Cycle 23</vt:lpstr>
      <vt:lpstr>The smallest and largest events</vt:lpstr>
      <vt:lpstr>Large SEP Events of Cycle 24</vt:lpstr>
      <vt:lpstr>Solar Sources</vt:lpstr>
      <vt:lpstr>PowerPoint Presentation</vt:lpstr>
      <vt:lpstr>Three Phases of the Cycle</vt:lpstr>
      <vt:lpstr>Where are the solar sources?</vt:lpstr>
      <vt:lpstr>Reason for Asymmetry: Active regions in the North</vt:lpstr>
      <vt:lpstr>Major SEP Events: 1976 - present</vt:lpstr>
      <vt:lpstr>Speeds of SEP-producing CMEs</vt:lpstr>
      <vt:lpstr>Cycle 24 Events and the Cumulative Distribution of SEP intensities</vt:lpstr>
      <vt:lpstr>Other Signatures of SEP events</vt:lpstr>
      <vt:lpstr>Less # of type II bursts during cycle 24</vt:lpstr>
      <vt:lpstr>Annual #of IP Type II Bursts</vt:lpstr>
      <vt:lpstr>First Large SEP Event: No metric Type II</vt:lpstr>
      <vt:lpstr>No metric Type II Burst</vt:lpstr>
      <vt:lpstr>Weakest Type II &amp; Shock</vt:lpstr>
      <vt:lpstr>No metric type II in the 2012/01/23 Event?</vt:lpstr>
      <vt:lpstr>Type II Burst &amp; Shock</vt:lpstr>
      <vt:lpstr>TNR Shock 2012/01/24 14:33</vt:lpstr>
      <vt:lpstr>Two CMEs from the same region</vt:lpstr>
      <vt:lpstr>Also from STEREO/Behind</vt:lpstr>
      <vt:lpstr>Trajectories of the two Jan 23 CMEs</vt:lpstr>
      <vt:lpstr>2012 March 07 SEP event: Two CMEs in Quick Succession!</vt:lpstr>
      <vt:lpstr>Two CMEs - same speed, &lt;1-hr apart </vt:lpstr>
      <vt:lpstr>Double X-ray Flares</vt:lpstr>
      <vt:lpstr>Solar Source of the Double Eruption</vt:lpstr>
      <vt:lpstr>Type II Burst &amp; Shock 2012/03/08</vt:lpstr>
      <vt:lpstr>TNR Shock 20120308 10:53 UT </vt:lpstr>
      <vt:lpstr>Cycles 23 &amp; 24 </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Sources of Earth-affecting Energetic Particles</dc:title>
  <dc:creator>gopalswamy</dc:creator>
  <cp:lastModifiedBy>gopalswamy</cp:lastModifiedBy>
  <cp:revision>296</cp:revision>
  <dcterms:created xsi:type="dcterms:W3CDTF">2012-03-18T05:49:48Z</dcterms:created>
  <dcterms:modified xsi:type="dcterms:W3CDTF">2012-05-30T15:14:54Z</dcterms:modified>
</cp:coreProperties>
</file>