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8" r:id="rId14"/>
    <p:sldId id="258" r:id="rId15"/>
    <p:sldId id="268" r:id="rId16"/>
    <p:sldId id="269" r:id="rId17"/>
    <p:sldId id="272" r:id="rId18"/>
    <p:sldId id="273" r:id="rId19"/>
    <p:sldId id="284" r:id="rId20"/>
    <p:sldId id="280" r:id="rId21"/>
    <p:sldId id="259" r:id="rId2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8723A-24ED-4E7E-8021-84C5054F7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3A4AA-2259-416B-B07E-725AAA885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E7DFA-FDA6-4C37-B95C-80846B242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F24C0-8649-4A01-AABF-8A1977379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62335-0EA5-49E5-BBC2-EC611A0B6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47469-6C27-4300-9D69-897FA7165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582EB-40CA-412C-AAAA-AA80C95F6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C6D7-4817-4A87-AA4D-2658CDFEE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EA655-A717-4C79-B608-25A54265E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644C2-0DCD-475B-B4BD-367E32461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1358E-B5FD-4AA1-B5C0-061436ADB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3E7C-3E69-4A40-9890-AE1903480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7F41DF3-40EA-4A71-AFD5-A136AEB4B5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ng\Documents\doc\SEP_gopal\AIA_0193_RDIFF_0144_SUM_20120306_2350_m.mpeg" TargetMode="External"/><Relationship Id="rId4" Type="http://schemas.openxmlformats.org/officeDocument/2006/relationships/hyperlink" Target="http://www.lmsal.com/nitta/movies/aia_cadence/aia_0193_rdiff_0144_sum_20120306_2350/AIA_0193_RDIFF_0144_SUM_20120306_2350_j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ng\Documents\doc\SEP_gopal\20120307_cor1a_diff.mpg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ml/ccmc_100403-S25.html" TargetMode="External"/><Relationship Id="rId7" Type="http://schemas.openxmlformats.org/officeDocument/2006/relationships/image" Target="../media/image14.gif"/><Relationship Id="rId2" Type="http://schemas.openxmlformats.org/officeDocument/2006/relationships/hyperlink" Target="http://ccmc.gsfc.nasa.gov/database_SH/Hong_Xie_041212_SH_2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ml/ccmc_100403-S6.4.html" TargetMode="External"/><Relationship Id="rId4" Type="http://schemas.openxmlformats.org/officeDocument/2006/relationships/hyperlink" Target="http://ccmc.gsfc.nasa.gov/database_SH/Hong_Xie_101812_SH_1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6106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ENLIL Modeling for the </a:t>
            </a:r>
            <a:r>
              <a:rPr lang="en-US" sz="2800" dirty="0" smtClean="0"/>
              <a:t>12-03-07 </a:t>
            </a:r>
            <a:r>
              <a:rPr lang="en-US" sz="2800" dirty="0" smtClean="0"/>
              <a:t>interaction event:</a:t>
            </a:r>
            <a:br>
              <a:rPr lang="en-US" sz="2800" dirty="0" smtClean="0"/>
            </a:br>
            <a:r>
              <a:rPr lang="en-US" sz="2800" dirty="0" smtClean="0"/>
              <a:t> Effect of Interacting CMEs on SEP Intensity</a:t>
            </a:r>
            <a:endParaRPr lang="en-US" sz="2800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352800"/>
            <a:ext cx="6400800" cy="838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smtClean="0"/>
              <a:t>NASA/GSFC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smtClean="0"/>
              <a:t>H. Xie, N. Gopalswamy, P. Makela, S. Yashiro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1_1503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3058668" cy="3058668"/>
          </a:xfrm>
          <a:prstGeom prst="rect">
            <a:avLst/>
          </a:prstGeom>
        </p:spPr>
      </p:pic>
      <p:pic>
        <p:nvPicPr>
          <p:cNvPr id="3" name="Picture 2" descr="run2_1805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3398520" cy="3398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28600"/>
            <a:ext cx="7467600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nhanced shock intensity caused by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two-CME interaction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DejaVu Sans Light" pitchFamily="16" charset="0"/>
              <a:cs typeface="DejaVu Sans Light" pitchFamily="1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Run1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28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Run2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1-D slice cut along the Sun-Ear line: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Normalized density (nr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vs. distance (r)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n1_ht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4000500" cy="2707005"/>
          </a:xfrm>
          <a:prstGeom prst="rect">
            <a:avLst/>
          </a:prstGeom>
        </p:spPr>
      </p:pic>
      <p:pic>
        <p:nvPicPr>
          <p:cNvPr id="4" name="Picture 3" descr="run2_ht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838200"/>
            <a:ext cx="3873817" cy="267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Run1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Run2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28600"/>
            <a:ext cx="7467600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Larger shock speed caused by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two-CME interaction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DejaVu Sans Light" pitchFamily="16" charset="0"/>
              <a:cs typeface="DejaVu Sans Light" pitchFamily="1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9624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Time-distance profile from the simulation along the Sun-Ear line  (height vs. time).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Run1:  </a:t>
            </a:r>
            <a:r>
              <a:rPr lang="en-US" sz="2400" dirty="0" err="1" smtClean="0">
                <a:solidFill>
                  <a:srgbClr val="FF0000"/>
                </a:solidFill>
              </a:rPr>
              <a:t>Vsk</a:t>
            </a:r>
            <a:r>
              <a:rPr lang="en-US" sz="2400" dirty="0" smtClean="0">
                <a:solidFill>
                  <a:srgbClr val="FF0000"/>
                </a:solidFill>
              </a:rPr>
              <a:t> = 1317 km/s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Run2:  </a:t>
            </a:r>
            <a:r>
              <a:rPr lang="en-US" sz="2400" dirty="0" err="1" smtClean="0">
                <a:solidFill>
                  <a:srgbClr val="FF0000"/>
                </a:solidFill>
              </a:rPr>
              <a:t>Vsk</a:t>
            </a:r>
            <a:r>
              <a:rPr lang="en-US" sz="2400" dirty="0" smtClean="0">
                <a:solidFill>
                  <a:srgbClr val="FF0000"/>
                </a:solidFill>
              </a:rPr>
              <a:t>  = 981 km/s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1" y="274638"/>
            <a:ext cx="2971800" cy="71596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1"/>
            <a:ext cx="4191000" cy="1904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3958135" cy="402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Role of  two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-CME interaction:</a:t>
            </a:r>
          </a:p>
          <a:p>
            <a:pPr marL="342900" indent="-342900">
              <a:lnSpc>
                <a:spcPct val="98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Perpendicular Shock</a:t>
            </a:r>
          </a:p>
          <a:p>
            <a:pPr marL="342900" indent="-342900">
              <a:lnSpc>
                <a:spcPct val="98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Higher shock speed </a:t>
            </a:r>
          </a:p>
          <a:p>
            <a:pPr marL="342900" indent="-342900">
              <a:lnSpc>
                <a:spcPct val="98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Enhanced shock intensity</a:t>
            </a:r>
          </a:p>
          <a:p>
            <a:pPr marL="342900" indent="-342900">
              <a:lnSpc>
                <a:spcPct val="98000"/>
              </a:lnSpc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>
              <a:solidFill>
                <a:schemeClr val="tx1"/>
              </a:solidFill>
              <a:latin typeface="Times New Roman" pitchFamily="18" charset="0"/>
              <a:ea typeface="DejaVu Sans Light" pitchFamily="16" charset="0"/>
              <a:cs typeface="DejaVu Sans Light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Role of the preceding CME: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 smtClean="0">
              <a:solidFill>
                <a:srgbClr val="000000"/>
              </a:solidFill>
              <a:ea typeface="DejaVu Sans Light" pitchFamily="16" charset="0"/>
              <a:cs typeface="DejaVu Sans Light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seed particles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DejaVu Sans Light" pitchFamily="16" charset="0"/>
              <a:cs typeface="DejaVu Sans Light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DejaVu Sans Light" pitchFamily="16" charset="0"/>
                <a:cs typeface="DejaVu Sans Light" pitchFamily="16" charset="0"/>
              </a:rPr>
              <a:t>enhanced turbulence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ea typeface="DejaVu Sans Light" pitchFamily="16" charset="0"/>
              <a:cs typeface="DejaVu Sans Light" pitchFamily="16" charset="0"/>
            </a:endParaRPr>
          </a:p>
          <a:p>
            <a:pPr marL="342900" indent="-342900">
              <a:lnSpc>
                <a:spcPct val="98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FF0000"/>
              </a:solidFill>
              <a:latin typeface="Times New Roman" pitchFamily="18" charset="0"/>
              <a:ea typeface="DejaVu Sans Light" pitchFamily="16" charset="0"/>
              <a:cs typeface="DejaVu Sans Light" pitchFamily="1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A_0193_RDIFF_0144_SUM_20120306_2350_m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4953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62000" y="2286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Movie of AIA/193A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050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Movie URL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0" y="1295400"/>
            <a:ext cx="6122988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28600" y="2514600"/>
            <a:ext cx="2133600" cy="230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NOAA-Events-list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EVENT ID: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20120307_0109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from 01:09 – 01:29 LEA CRSP 025-180 II/2 1329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74638"/>
            <a:ext cx="8610600" cy="11414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4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etric</a:t>
            </a: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type II in the 2012/03/07 Event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en-US" dirty="0" smtClean="0"/>
              <a:t>2012 March 07 SEP event:</a:t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CMEs in Quick Succession!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441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38200" y="3962400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90600" y="3810000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93938" y="2133600"/>
            <a:ext cx="0" cy="31242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981200" y="1600200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SHOCK</a:t>
            </a:r>
          </a:p>
        </p:txBody>
      </p:sp>
      <p:pic>
        <p:nvPicPr>
          <p:cNvPr id="9" name="20120307_cor1a_diff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14800" y="13716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en-US" dirty="0" smtClean="0"/>
              <a:t>Two CMEs - same speed, &lt;1-hr apart </a:t>
            </a:r>
            <a:endParaRPr lang="en-US" dirty="0"/>
          </a:p>
        </p:txBody>
      </p:sp>
      <p:pic>
        <p:nvPicPr>
          <p:cNvPr id="16387" name="Picture 2" descr="C:\Users\gopalswamy\AppData\Local\Temp\20120307_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769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114800" y="2209800"/>
            <a:ext cx="0" cy="32766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743200" y="4022725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CME1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208588" y="4175125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CME2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II Burst &amp; Shock 2012/03/08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258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400800" y="1828800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SHOCK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1600200"/>
            <a:ext cx="0" cy="598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1600200"/>
            <a:ext cx="0" cy="598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7412" idx="0"/>
          </p:cNvCxnSpPr>
          <p:nvPr/>
        </p:nvCxnSpPr>
        <p:spPr>
          <a:xfrm>
            <a:off x="1143000" y="1828800"/>
            <a:ext cx="5673725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4419600" y="1371600"/>
            <a:ext cx="72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35</a:t>
            </a: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h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81800" y="2362200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en-US" dirty="0" smtClean="0"/>
              <a:t>TNR Shock 20120308 10:53 UT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471613"/>
            <a:ext cx="698976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267200" y="1471613"/>
            <a:ext cx="0" cy="4014787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mni_201203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43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124200" y="685800"/>
            <a:ext cx="0" cy="59436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057400" y="838200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SHOCK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04800" y="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Omni data from 20120308 to 20120309</a:t>
            </a:r>
            <a:r>
              <a:rPr lang="en-US" sz="3200" b="1">
                <a:solidFill>
                  <a:schemeClr val="tx1"/>
                </a:solidFill>
              </a:rPr>
              <a:t/>
            </a:r>
            <a:br>
              <a:rPr lang="en-US" sz="3200" b="1">
                <a:solidFill>
                  <a:schemeClr val="tx1"/>
                </a:solidFill>
              </a:rPr>
            </a:br>
            <a:endParaRPr lang="en-US" sz="3200" b="1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685800"/>
            <a:ext cx="0" cy="59436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8013" cy="11414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2012 March 07 SEP event:</a:t>
            </a:r>
            <a:b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Two CMEs in Quick </a:t>
            </a: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Succession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2" descr="20120307_sep_x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1066800" y="4648200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219200" y="4724400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0" y="1981200"/>
            <a:ext cx="0" cy="1676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6629400" y="1524000"/>
            <a:ext cx="83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SHOCK</a:t>
            </a:r>
          </a:p>
        </p:txBody>
      </p:sp>
      <p:sp>
        <p:nvSpPr>
          <p:cNvPr id="11272" name="TextBox 24"/>
          <p:cNvSpPr txBox="1">
            <a:spLocks noChangeArrowheads="1"/>
          </p:cNvSpPr>
          <p:nvPr/>
        </p:nvSpPr>
        <p:spPr bwMode="auto">
          <a:xfrm>
            <a:off x="4038600" y="28956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1500/6000 (SEP/EPS peak) 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1981200"/>
            <a:ext cx="0" cy="1676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990600" y="1371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SEP onset</a:t>
            </a:r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1752600" y="44196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00:02/pk: 00:24/X5.4</a:t>
            </a:r>
          </a:p>
          <a:p>
            <a:r>
              <a:rPr lang="en-US">
                <a:solidFill>
                  <a:schemeClr val="tx1"/>
                </a:solidFill>
              </a:rPr>
              <a:t>01:05/pk:01:14/X1.1</a:t>
            </a:r>
          </a:p>
        </p:txBody>
      </p: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5257800" y="45720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AR 1429/N18E31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1981200"/>
            <a:ext cx="0" cy="1676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24200" y="12954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SEP peak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two largest events in cycle 24 involve interacting CMEs.</a:t>
            </a:r>
          </a:p>
          <a:p>
            <a:r>
              <a:rPr lang="en-US" smtClean="0"/>
              <a:t>The preceding CME may enhance the turbulence upstream the second shock and increase the acceleration efficiency</a:t>
            </a:r>
          </a:p>
          <a:p>
            <a:r>
              <a:rPr lang="en-US" smtClean="0"/>
              <a:t>   of the particles at the second shock.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04838" y="1143000"/>
            <a:ext cx="7853362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   CMEdate   Time     Vcme   SEP-Int  Flare_pk    Loc    Size 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2010/08/14  09:38:00  1056     14      10:05      N12W56  C4.4/1093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2011/03/07  19:43:00  2175     50       20:12     N24W59  M3.7/1164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2011/03/21  02:00:00  1594     14       -----        N24W129 backside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2011/06/07  06:16:00  1289     72       06:41     S21W54  M2.5/1226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2011/08/04  03:41:00  2198     96       03:57     N16W38  M9.3/1261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2011/08/09  07:48:00  1732     26       08:05     N17W69  X6.9/1263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2011/09/22  10:00:00  1901     35       11:01     N09E89  X1.4/1302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2011/11/26  06:09:00   977     80        07:10     N08W49  C1.2/1353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</a:rPr>
              <a:t>2012/01/23  02:30:00  1997   3000      03:59    N28W36  M8.7/1261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2012/01/27  17:37:00  2350    800      18:36     N33W85  X1.7/1263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</a:rPr>
              <a:t>2012/03/07  00:02:00  2709   1500      00:24    N17E27  X5.4/1261</a:t>
            </a:r>
            <a:r>
              <a:rPr lang="en-US">
                <a:solidFill>
                  <a:srgbClr val="000000"/>
                </a:solidFill>
              </a:rPr>
              <a:t>       2012/03/13  17:12:41  1881    500      17:41     N19W59  M7.9/1263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2012/05/17  01:25:30  1673    255      01:47     N11W76  M5.1/1476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Solar Cycle 24 SEP events</a:t>
            </a:r>
            <a:r>
              <a:rPr lang="en-US" sz="4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81000" y="47244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Two </a:t>
            </a:r>
            <a:r>
              <a:rPr lang="en-US" sz="2400" dirty="0" smtClean="0">
                <a:solidFill>
                  <a:srgbClr val="C00000"/>
                </a:solidFill>
              </a:rPr>
              <a:t>eruptions </a:t>
            </a:r>
            <a:r>
              <a:rPr lang="en-US" sz="2400" dirty="0">
                <a:solidFill>
                  <a:srgbClr val="C00000"/>
                </a:solidFill>
              </a:rPr>
              <a:t>are seen distinctly in SDO AIA/193A </a:t>
            </a:r>
            <a:r>
              <a:rPr lang="en-US" sz="2400" dirty="0" smtClean="0">
                <a:solidFill>
                  <a:srgbClr val="C00000"/>
                </a:solidFill>
              </a:rPr>
              <a:t>movie: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CME1 : N17E27  AR11429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CME2:  N00E17  inter-loop btw two ARs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with time interval of ~ 1 hour.</a:t>
            </a:r>
          </a:p>
        </p:txBody>
      </p:sp>
      <p:pic>
        <p:nvPicPr>
          <p:cNvPr id="5" name="Picture 4" descr="AIA_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543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3070030_cor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2926080" cy="2926080"/>
          </a:xfrm>
          <a:prstGeom prst="rect">
            <a:avLst/>
          </a:prstGeom>
        </p:spPr>
      </p:pic>
      <p:pic>
        <p:nvPicPr>
          <p:cNvPr id="3" name="Picture 2" descr="201203070130_cor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28600"/>
            <a:ext cx="2926080" cy="292608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276600"/>
            <a:ext cx="32104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CME1 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N27E27  2376 km/s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CME2: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N00E17 2203 km/s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914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Flux-rope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fitting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248400"/>
            <a:ext cx="4343400" cy="411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CMEs - similar speed, &lt;1-hr (10Rs) apart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gopalswamy\AppData\Local\Temp\20120307_h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14994"/>
            <a:ext cx="4114800" cy="334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705600" y="4734194"/>
            <a:ext cx="0" cy="1143000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62600" y="5115194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CME1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315200" y="5343794"/>
            <a:ext cx="887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CME2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307_all-ht-i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2590800"/>
            <a:ext cx="10068402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0" y="4419600"/>
            <a:ext cx="1802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TII_CME2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410200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TII_CME1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5867400" y="4572000"/>
            <a:ext cx="609600" cy="304800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20120307_015400_d4c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8600"/>
            <a:ext cx="2438400" cy="2438400"/>
          </a:xfrm>
          <a:prstGeom prst="rect">
            <a:avLst/>
          </a:prstGeom>
        </p:spPr>
      </p:pic>
      <p:pic>
        <p:nvPicPr>
          <p:cNvPr id="12" name="Picture 11" descr="20120307_015400_d4c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28600"/>
            <a:ext cx="2438400" cy="24384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1600200" y="5029200"/>
            <a:ext cx="685800" cy="30480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172200" y="1828800"/>
            <a:ext cx="457200" cy="2286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8001000" y="1905000"/>
            <a:ext cx="457200" cy="2286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20120307_005400_d4c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228600"/>
            <a:ext cx="2438400" cy="2438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00200" y="1828800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CME1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648200" y="1905000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CME2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8245997" y="2133600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CME2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cygwin\home\Hong\20120307_FR\20120307ntii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5143500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3733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Ne </a:t>
            </a:r>
            <a:r>
              <a:rPr lang="en-US" sz="2800" dirty="0" smtClean="0">
                <a:solidFill>
                  <a:srgbClr val="C00000"/>
                </a:solidFill>
              </a:rPr>
              <a:t>vs. CME heights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Diamonds: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Density derived from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TII  frequency  (ne = (f/9.)^2)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olid lines: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urves fitted from data points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Dash lines: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Saito density  model (1973) with: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N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base</a:t>
            </a:r>
            <a:r>
              <a:rPr lang="en-US" dirty="0" smtClean="0">
                <a:solidFill>
                  <a:schemeClr val="accent2"/>
                </a:solidFill>
              </a:rPr>
              <a:t> = 8.5x10</a:t>
            </a:r>
            <a:r>
              <a:rPr lang="en-US" baseline="30000" dirty="0" smtClean="0">
                <a:solidFill>
                  <a:schemeClr val="accent2"/>
                </a:solidFill>
              </a:rPr>
              <a:t>8 </a:t>
            </a:r>
            <a:r>
              <a:rPr lang="en-US" dirty="0" smtClean="0">
                <a:solidFill>
                  <a:schemeClr val="accent2"/>
                </a:solidFill>
              </a:rPr>
              <a:t>&amp; 4.25</a:t>
            </a:r>
            <a:r>
              <a:rPr lang="en-US" dirty="0" smtClean="0">
                <a:solidFill>
                  <a:schemeClr val="accent2"/>
                </a:solidFill>
              </a:rPr>
              <a:t>x10</a:t>
            </a:r>
            <a:r>
              <a:rPr lang="en-US" baseline="30000" dirty="0" smtClean="0">
                <a:solidFill>
                  <a:schemeClr val="accent2"/>
                </a:solidFill>
              </a:rPr>
              <a:t>8</a:t>
            </a:r>
            <a:r>
              <a:rPr lang="en-US" dirty="0" smtClean="0">
                <a:solidFill>
                  <a:schemeClr val="accent2"/>
                </a:solidFill>
              </a:rPr>
              <a:t> cm</a:t>
            </a:r>
            <a:r>
              <a:rPr lang="en-US" baseline="30000" dirty="0" smtClean="0">
                <a:solidFill>
                  <a:schemeClr val="accent2"/>
                </a:solidFill>
              </a:rPr>
              <a:t>-3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8013" cy="9445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4400" kern="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WSA_Cone_ENLIL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Model  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600200"/>
            <a:ext cx="4876800" cy="4343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9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Hybrid Model combining the 3D MHD simulation with observation-based inputs.</a:t>
            </a:r>
          </a:p>
          <a:p>
            <a:pPr>
              <a:buFont typeface="Times New Roman" pitchFamily="16" charset="0"/>
              <a:buNone/>
              <a:defRPr/>
            </a:pPr>
            <a:endParaRPr lang="en-US" sz="96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600" dirty="0" smtClean="0">
                <a:solidFill>
                  <a:srgbClr val="000000"/>
                </a:solidFill>
              </a:rPr>
              <a:t>Simulation domain: 21.5 R</a:t>
            </a:r>
            <a:r>
              <a:rPr lang="en-GB" sz="9600" baseline="-25000" dirty="0" smtClean="0">
                <a:solidFill>
                  <a:srgbClr val="000000"/>
                </a:solidFill>
              </a:rPr>
              <a:t>s</a:t>
            </a:r>
            <a:r>
              <a:rPr lang="en-GB" sz="9600" dirty="0" smtClean="0">
                <a:solidFill>
                  <a:srgbClr val="000000"/>
                </a:solidFill>
              </a:rPr>
              <a:t> ~ 2 AU</a:t>
            </a:r>
          </a:p>
          <a:p>
            <a:pPr marL="342900" indent="-342900"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9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600" dirty="0" smtClean="0">
                <a:solidFill>
                  <a:srgbClr val="000000"/>
                </a:solidFill>
              </a:rPr>
              <a:t>Set up background solar wind   </a:t>
            </a:r>
          </a:p>
          <a:p>
            <a:pPr marL="342900" indent="-34290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600" dirty="0" smtClean="0">
                <a:solidFill>
                  <a:srgbClr val="000000"/>
                </a:solidFill>
              </a:rPr>
              <a:t>     based on WSA or MAS models.</a:t>
            </a:r>
          </a:p>
          <a:p>
            <a:pPr marL="342900" indent="-34290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96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600" dirty="0" smtClean="0">
                <a:solidFill>
                  <a:srgbClr val="000000"/>
                </a:solidFill>
              </a:rPr>
              <a:t>2) Insert a plasma cloud at 21.5 R</a:t>
            </a:r>
            <a:r>
              <a:rPr lang="en-GB" sz="9600" baseline="-25000" dirty="0" smtClean="0">
                <a:solidFill>
                  <a:srgbClr val="000000"/>
                </a:solidFill>
              </a:rPr>
              <a:t>s</a:t>
            </a:r>
            <a:r>
              <a:rPr lang="en-US" sz="9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based on</a:t>
            </a:r>
            <a:r>
              <a:rPr lang="en-US" sz="9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CME parameters: </a:t>
            </a:r>
          </a:p>
          <a:p>
            <a:pPr marL="342900" indent="-34290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time, location, size and speed.</a:t>
            </a:r>
          </a:p>
          <a:p>
            <a:pPr marL="342900" indent="-34290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Times New Roman" pitchFamily="16" charset="0"/>
              <a:buNone/>
              <a:defRPr/>
            </a:pPr>
            <a:endParaRPr lang="en-US" sz="44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buFont typeface="Times New Roman" pitchFamily="16" charset="0"/>
              <a:buNone/>
              <a:defRPr/>
            </a:pP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>
              <a:buFont typeface="Times New Roman" pitchFamily="16" charset="0"/>
              <a:buNone/>
              <a:defRPr/>
            </a:pPr>
            <a:endParaRPr lang="en-US" sz="44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n-US" sz="44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27432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543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WSA_Cone_ENLIL</a:t>
            </a:r>
            <a:r>
              <a:rPr lang="en-GB" sz="2800" dirty="0" smtClean="0">
                <a:solidFill>
                  <a:srgbClr val="000000"/>
                </a:solidFill>
              </a:rPr>
              <a:t> Simulation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800" dirty="0" smtClean="0">
                <a:solidFill>
                  <a:srgbClr val="000000"/>
                </a:solidFill>
              </a:rPr>
              <a:t>2012-03-07 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Hong_Xie_101812_SH_1_anim_afwa_tim-d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6106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2895600" cy="217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</a:rPr>
              <a:t>(Top ) </a:t>
            </a:r>
            <a:r>
              <a:rPr lang="en-GB" dirty="0" smtClean="0">
                <a:solidFill>
                  <a:srgbClr val="000000"/>
                </a:solidFill>
              </a:rPr>
              <a:t>Run1:  two CMEs.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cs typeface="Arial" charset="0"/>
              </a:rPr>
              <a:t>CME1: 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2349 km/s, 40 deg, (17,-27) at 01:55 UT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cs typeface="Arial" charset="0"/>
              </a:rPr>
              <a:t>CME2: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2203 km/s, 50 deg, 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(0, 17) at 02:40 UT 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</a:rPr>
              <a:t>Lateral </a:t>
            </a:r>
            <a:r>
              <a:rPr lang="en-GB" dirty="0" smtClean="0">
                <a:solidFill>
                  <a:srgbClr val="000000"/>
                </a:solidFill>
              </a:rPr>
              <a:t>Shock formation </a:t>
            </a:r>
            <a:r>
              <a:rPr lang="en-GB" dirty="0" smtClean="0">
                <a:solidFill>
                  <a:srgbClr val="000000"/>
                </a:solidFill>
              </a:rPr>
              <a:t>(at west well-connected field line) 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r>
              <a:rPr lang="en-GB" dirty="0">
                <a:solidFill>
                  <a:srgbClr val="000000"/>
                </a:solidFill>
              </a:rPr>
              <a:t>~</a:t>
            </a:r>
            <a:r>
              <a:rPr lang="en-GB" dirty="0" smtClean="0">
                <a:solidFill>
                  <a:srgbClr val="000000"/>
                </a:solidFill>
              </a:rPr>
              <a:t>03/07 15:00 UT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04800"/>
            <a:ext cx="292893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2D Density Contour </a:t>
            </a:r>
          </a:p>
          <a:p>
            <a:pPr>
              <a:lnSpc>
                <a:spcPct val="6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400800"/>
            <a:ext cx="2971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CCCFF"/>
                </a:solidFill>
                <a:hlinkClick r:id="rId2"/>
              </a:rPr>
              <a:t>Hong_Xie_041212_SH_2 </a:t>
            </a:r>
            <a:endParaRPr lang="en-GB" sz="2000" dirty="0">
              <a:solidFill>
                <a:srgbClr val="CCCCFF"/>
              </a:solidFill>
              <a:hlinkClick r:id="rId3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3352800"/>
            <a:ext cx="2971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CCCFF"/>
                </a:solidFill>
                <a:hlinkClick r:id="rId4"/>
              </a:rPr>
              <a:t>Hong_Xie_101812_SH_1</a:t>
            </a:r>
            <a:endParaRPr lang="en-GB" sz="2000" dirty="0">
              <a:solidFill>
                <a:srgbClr val="CCCCFF"/>
              </a:solidFill>
              <a:hlinkClick r:id="rId5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733800" y="6596063"/>
            <a:ext cx="83820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run1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152400"/>
            <a:ext cx="4572000" cy="28575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26" name="Straight Arrow Connector 25"/>
          <p:cNvCxnSpPr/>
          <p:nvPr/>
        </p:nvCxnSpPr>
        <p:spPr bwMode="auto">
          <a:xfrm>
            <a:off x="4876800" y="1219200"/>
            <a:ext cx="3810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28600" y="4114800"/>
            <a:ext cx="2895600" cy="1777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(Bottom) Run2:  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Only CME1 was launched with : 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2349 km/s, 40 deg, (17,-27) at 01:55 UT</a:t>
            </a: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7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No lateral Shock (at west well-connected field line) was formed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2" name="Picture 31" descr="20120307_anim_afwa_tim-den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3429000"/>
            <a:ext cx="4572000" cy="2857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29200" y="5105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CME1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0" y="1905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CME1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1219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CME2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616</Words>
  <Application>Microsoft Office PowerPoint</Application>
  <PresentationFormat>On-screen Show (4:3)</PresentationFormat>
  <Paragraphs>142</Paragraphs>
  <Slides>21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DejaVu LGC Sans</vt:lpstr>
      <vt:lpstr>Times New Roman</vt:lpstr>
      <vt:lpstr>Wingdings</vt:lpstr>
      <vt:lpstr>Office Theme</vt:lpstr>
      <vt:lpstr> ENLIL Modeling for the 12-03-07 interaction event:  Effect of Interacting CMEs on SEP Intensity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2012 March 07 SEP event: Two CMEs in Quick Succession!</vt:lpstr>
      <vt:lpstr>Two CMEs - same speed, &lt;1-hr apart </vt:lpstr>
      <vt:lpstr>Type II Burst &amp; Shock 2012/03/08</vt:lpstr>
      <vt:lpstr>TNR Shock 20120308 10:53 UT </vt:lpstr>
      <vt:lpstr>Slide 19</vt:lpstr>
      <vt:lpstr>Summary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CME Interactions on SEP Intensity  Case study: 12-01-23 and 12-03-07 SEP events</dc:title>
  <dc:creator>hxie</dc:creator>
  <cp:lastModifiedBy>Hong</cp:lastModifiedBy>
  <cp:revision>94</cp:revision>
  <cp:lastPrinted>1601-01-01T00:00:00Z</cp:lastPrinted>
  <dcterms:created xsi:type="dcterms:W3CDTF">2012-05-31T18:49:14Z</dcterms:created>
  <dcterms:modified xsi:type="dcterms:W3CDTF">2013-01-07T03:57:45Z</dcterms:modified>
</cp:coreProperties>
</file>