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sf" ContentType="video/x-ms-as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318" r:id="rId3"/>
    <p:sldId id="293" r:id="rId4"/>
    <p:sldId id="285" r:id="rId5"/>
    <p:sldId id="297" r:id="rId6"/>
    <p:sldId id="284" r:id="rId7"/>
    <p:sldId id="321" r:id="rId8"/>
    <p:sldId id="296" r:id="rId9"/>
    <p:sldId id="302" r:id="rId10"/>
    <p:sldId id="328" r:id="rId11"/>
    <p:sldId id="329" r:id="rId12"/>
    <p:sldId id="295" r:id="rId13"/>
    <p:sldId id="327" r:id="rId14"/>
    <p:sldId id="310" r:id="rId15"/>
    <p:sldId id="311" r:id="rId16"/>
    <p:sldId id="316" r:id="rId17"/>
    <p:sldId id="31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CC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88" autoAdjust="0"/>
    <p:restoredTop sz="94660"/>
  </p:normalViewPr>
  <p:slideViewPr>
    <p:cSldViewPr snapToGrid="0">
      <p:cViewPr>
        <p:scale>
          <a:sx n="66" d="100"/>
          <a:sy n="66" d="100"/>
        </p:scale>
        <p:origin x="93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005F7-74D6-4165-9422-725BA9B2A5F0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AFAC-1E84-4CC4-9A37-3B98E5BBC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95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005F7-74D6-4165-9422-725BA9B2A5F0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AFAC-1E84-4CC4-9A37-3B98E5BBC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86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005F7-74D6-4165-9422-725BA9B2A5F0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AFAC-1E84-4CC4-9A37-3B98E5BBC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50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005F7-74D6-4165-9422-725BA9B2A5F0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AFAC-1E84-4CC4-9A37-3B98E5BBC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71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005F7-74D6-4165-9422-725BA9B2A5F0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AFAC-1E84-4CC4-9A37-3B98E5BBC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29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005F7-74D6-4165-9422-725BA9B2A5F0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AFAC-1E84-4CC4-9A37-3B98E5BBC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74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005F7-74D6-4165-9422-725BA9B2A5F0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AFAC-1E84-4CC4-9A37-3B98E5BBC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27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005F7-74D6-4165-9422-725BA9B2A5F0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AFAC-1E84-4CC4-9A37-3B98E5BBC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12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005F7-74D6-4165-9422-725BA9B2A5F0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AFAC-1E84-4CC4-9A37-3B98E5BBC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1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005F7-74D6-4165-9422-725BA9B2A5F0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AFAC-1E84-4CC4-9A37-3B98E5BBC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30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005F7-74D6-4165-9422-725BA9B2A5F0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AFAC-1E84-4CC4-9A37-3B98E5BBC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40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005F7-74D6-4165-9422-725BA9B2A5F0}" type="datetimeFigureOut">
              <a:rPr lang="en-US" smtClean="0"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9AFAC-1E84-4CC4-9A37-3B98E5BBC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8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sf"/><Relationship Id="rId1" Type="http://schemas.microsoft.com/office/2007/relationships/media" Target="../media/media1.as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678" y="-411230"/>
            <a:ext cx="12380678" cy="825378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" y="4122296"/>
            <a:ext cx="6342854" cy="26832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smtClean="0">
                <a:solidFill>
                  <a:srgbClr val="FFFF00"/>
                </a:solidFill>
              </a:rPr>
              <a:t>Initial </a:t>
            </a:r>
          </a:p>
          <a:p>
            <a:pPr algn="l"/>
            <a:r>
              <a:rPr lang="en-US" sz="4800" dirty="0" smtClean="0">
                <a:solidFill>
                  <a:srgbClr val="FFFF00"/>
                </a:solidFill>
              </a:rPr>
              <a:t>Scientific Results </a:t>
            </a:r>
          </a:p>
          <a:p>
            <a:pPr algn="l"/>
            <a:r>
              <a:rPr lang="en-US" sz="4800" dirty="0" smtClean="0">
                <a:solidFill>
                  <a:srgbClr val="FFFF00"/>
                </a:solidFill>
              </a:rPr>
              <a:t>from the 2017 August 21 Total Solar Eclipse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66855" y="4853070"/>
            <a:ext cx="43251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3399FF"/>
                </a:solidFill>
              </a:rPr>
              <a:t>Nat  </a:t>
            </a:r>
            <a:r>
              <a:rPr lang="en-US" sz="3200" dirty="0">
                <a:solidFill>
                  <a:srgbClr val="3399FF"/>
                </a:solidFill>
              </a:rPr>
              <a:t>Gopalswamy </a:t>
            </a:r>
            <a:r>
              <a:rPr lang="en-US" sz="3200" dirty="0" smtClean="0">
                <a:solidFill>
                  <a:srgbClr val="3399FF"/>
                </a:solidFill>
              </a:rPr>
              <a:t>&amp; </a:t>
            </a:r>
          </a:p>
          <a:p>
            <a:r>
              <a:rPr lang="en-US" sz="3200" dirty="0" smtClean="0">
                <a:solidFill>
                  <a:srgbClr val="3399FF"/>
                </a:solidFill>
              </a:rPr>
              <a:t>the </a:t>
            </a:r>
            <a:r>
              <a:rPr lang="en-US" sz="3200" dirty="0">
                <a:solidFill>
                  <a:srgbClr val="3399FF"/>
                </a:solidFill>
              </a:rPr>
              <a:t>GSFC Eclipse </a:t>
            </a:r>
            <a:r>
              <a:rPr lang="en-US" sz="3200" dirty="0" smtClean="0">
                <a:solidFill>
                  <a:srgbClr val="3399FF"/>
                </a:solidFill>
              </a:rPr>
              <a:t>Team</a:t>
            </a:r>
          </a:p>
          <a:p>
            <a:endParaRPr lang="en-US" sz="3200" dirty="0" smtClean="0">
              <a:solidFill>
                <a:srgbClr val="3399FF"/>
              </a:solidFill>
            </a:endParaRPr>
          </a:p>
          <a:p>
            <a:r>
              <a:rPr lang="en-US" sz="2400" dirty="0" smtClean="0">
                <a:solidFill>
                  <a:srgbClr val="3399FF"/>
                </a:solidFill>
              </a:rPr>
              <a:t>2017 Nov 17 Director’s Seminar</a:t>
            </a:r>
            <a:endParaRPr lang="en-US" sz="2400" dirty="0">
              <a:solidFill>
                <a:srgbClr val="3399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" y="1584089"/>
            <a:ext cx="2184898" cy="8637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656" y="181521"/>
            <a:ext cx="1566894" cy="131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2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2" y="43545"/>
            <a:ext cx="3307781" cy="330778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59" y="3467446"/>
            <a:ext cx="3305628" cy="327101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764486" y="3838098"/>
            <a:ext cx="1838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Theoretical ratio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7" y="243796"/>
            <a:ext cx="5196113" cy="52516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3520" y="5608320"/>
            <a:ext cx="5201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K-Corona Spectrum obtained from Thomson-scattering calculation using </a:t>
            </a:r>
            <a:r>
              <a:rPr lang="en-US" sz="2000" dirty="0" err="1" smtClean="0">
                <a:solidFill>
                  <a:srgbClr val="0000FF"/>
                </a:solidFill>
              </a:rPr>
              <a:t>photospheric</a:t>
            </a:r>
            <a:r>
              <a:rPr lang="en-US" sz="2000" dirty="0" smtClean="0">
                <a:solidFill>
                  <a:srgbClr val="0000FF"/>
                </a:solidFill>
              </a:rPr>
              <a:t> spectrum and a spherically symmetric corona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641596" y="2757717"/>
            <a:ext cx="14514" cy="1001486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1785257" y="4528457"/>
            <a:ext cx="7255" cy="370114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365829" y="3759203"/>
            <a:ext cx="740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4100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21546" y="4550229"/>
            <a:ext cx="740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3850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07574" y="1146626"/>
            <a:ext cx="31800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Ratio of polarized brightness at 4100 and 3850 Å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This is a T-sensitive ratio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The ratio is different in the coronal holes (high – low T) and streamer (low – high 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Indicates different coronal </a:t>
            </a:r>
            <a:r>
              <a:rPr lang="en-US" dirty="0" smtClean="0">
                <a:solidFill>
                  <a:srgbClr val="0000FF"/>
                </a:solidFill>
              </a:rPr>
              <a:t>structures have different temperatures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Need to repeat the Thomson scattering calculation relaxing the spherical symmetry assumption (streamer as enhancement and coronal hole as depression in density)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44001" y="11317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2017 Aug 21 Eclipse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362" y="3464908"/>
            <a:ext cx="3308193" cy="327355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650186" y="3910271"/>
            <a:ext cx="1952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Corrected for filter </a:t>
            </a:r>
          </a:p>
          <a:p>
            <a:r>
              <a:rPr lang="en-US" dirty="0" smtClean="0"/>
              <a:t>            profile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25440" y="362857"/>
            <a:ext cx="2688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RESULTS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06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7" y="243796"/>
            <a:ext cx="5196113" cy="52516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3520" y="5608320"/>
            <a:ext cx="5201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K-Corona Spectrum obtained from Thomson-scattering calculation using </a:t>
            </a:r>
            <a:r>
              <a:rPr lang="en-US" sz="2000" dirty="0" err="1" smtClean="0">
                <a:solidFill>
                  <a:srgbClr val="0000FF"/>
                </a:solidFill>
              </a:rPr>
              <a:t>photospheric</a:t>
            </a:r>
            <a:r>
              <a:rPr lang="en-US" sz="2000" dirty="0" smtClean="0">
                <a:solidFill>
                  <a:srgbClr val="0000FF"/>
                </a:solidFill>
              </a:rPr>
              <a:t> spectrum and a spherically symmetric corona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018968" y="2191662"/>
            <a:ext cx="14514" cy="100148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43201" y="3193148"/>
            <a:ext cx="740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4233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07573" y="1088567"/>
            <a:ext cx="329619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Ratio of polarized brightness at 4233 and 3987 Å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This is a T-insensitive ratio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The ratio is the same at various temperatures, as expected from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However, when flow is introduced, the K-coronal spectrum will redshift and the ratio will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Close to the Sun, the solar wind flow is expected in the coronal hole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This is being investigated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18169" y="11317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2017 Aug 21 Eclipse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2213433" y="3229430"/>
            <a:ext cx="14514" cy="100148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879610" y="4187374"/>
            <a:ext cx="740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3987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770" y="651724"/>
            <a:ext cx="3579192" cy="3579192"/>
          </a:xfrm>
        </p:spPr>
      </p:pic>
      <p:sp>
        <p:nvSpPr>
          <p:cNvPr id="19" name="TextBox 18"/>
          <p:cNvSpPr txBox="1"/>
          <p:nvPr/>
        </p:nvSpPr>
        <p:spPr>
          <a:xfrm>
            <a:off x="9144001" y="751802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2017 Aug 21 Eclipse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68226" y="4891314"/>
            <a:ext cx="3236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The 4233/3987 ratio is approximately uniform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25440" y="362857"/>
            <a:ext cx="2688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RESULTS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40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10" y="668105"/>
            <a:ext cx="5797296" cy="579729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5070" y="642716"/>
            <a:ext cx="5332141" cy="9061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2017 August 21 Eclipse- </a:t>
            </a:r>
            <a:r>
              <a:rPr lang="en-US" dirty="0" smtClean="0"/>
              <a:t>SDO/AIA </a:t>
            </a:r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76956" y="5788809"/>
            <a:ext cx="4395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Using Aschwanden et al. 2012 </a:t>
            </a:r>
            <a:r>
              <a:rPr lang="en-US" dirty="0" smtClean="0"/>
              <a:t>method</a:t>
            </a:r>
          </a:p>
          <a:p>
            <a:r>
              <a:rPr lang="en-US" dirty="0" smtClean="0"/>
              <a:t>Low T at coronal hole (PA = 0)</a:t>
            </a:r>
          </a:p>
          <a:p>
            <a:r>
              <a:rPr lang="en-US" dirty="0" smtClean="0"/>
              <a:t>High temperature in the streamer (PA=315)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599" y="1707138"/>
            <a:ext cx="3995928" cy="39959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9050401">
            <a:off x="5157470" y="842010"/>
            <a:ext cx="560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9050401">
            <a:off x="10427970" y="1667510"/>
            <a:ext cx="560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5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8024" y="365125"/>
            <a:ext cx="4914899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SOHO- Canon-Polcam-SDO Composite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0" y="19841"/>
            <a:ext cx="6752431" cy="6752431"/>
          </a:xfrm>
        </p:spPr>
      </p:pic>
      <p:sp>
        <p:nvSpPr>
          <p:cNvPr id="5" name="TextBox 4"/>
          <p:cNvSpPr txBox="1"/>
          <p:nvPr/>
        </p:nvSpPr>
        <p:spPr>
          <a:xfrm>
            <a:off x="6972297" y="2063744"/>
            <a:ext cx="50006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Plumes and streamers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tracked from the surface to LASCO FOV</a:t>
            </a:r>
          </a:p>
          <a:p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Density from SOHO/LASCO pB image taken at 08:54 </a:t>
            </a:r>
            <a:r>
              <a:rPr lang="en-US" sz="2400" dirty="0" smtClean="0">
                <a:solidFill>
                  <a:srgbClr val="0000FF"/>
                </a:solidFill>
              </a:rPr>
              <a:t>UT</a:t>
            </a:r>
          </a:p>
          <a:p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The Pseudo streamer at PA=315 is very dense (&gt; factor of 10 compared to nearby quiet corona)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60686" y="4513943"/>
            <a:ext cx="1654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LASCO/C2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78061" y="4914053"/>
            <a:ext cx="1654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Cannon-SLR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120571" y="4513943"/>
            <a:ext cx="203200" cy="40011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30692" y="4587487"/>
            <a:ext cx="1654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Pol Camera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111653" y="3771904"/>
            <a:ext cx="794205" cy="815583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42516" y="2940118"/>
            <a:ext cx="703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SDO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61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93" y="170439"/>
            <a:ext cx="1700565" cy="1700565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264" y="75604"/>
            <a:ext cx="6805854" cy="66801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27086" y="28136"/>
            <a:ext cx="2193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LASCO/C2 PB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141666" y="39856"/>
            <a:ext cx="2193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08:54 UT</a:t>
            </a:r>
            <a:endParaRPr lang="en-US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195242" y="584636"/>
            <a:ext cx="4717204" cy="202574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" y="2394488"/>
            <a:ext cx="4300659" cy="43525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2973" y="5635437"/>
            <a:ext cx="1846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from pB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Data (LASCO/C2)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29446" y="3441603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Extrapolation of the fits:  ar</a:t>
            </a:r>
            <a:r>
              <a:rPr lang="en-US" baseline="30000" dirty="0" smtClean="0">
                <a:solidFill>
                  <a:srgbClr val="FF0000"/>
                </a:solidFill>
              </a:rPr>
              <a:t>-2</a:t>
            </a:r>
            <a:r>
              <a:rPr lang="en-US" dirty="0" smtClean="0">
                <a:solidFill>
                  <a:srgbClr val="FF0000"/>
                </a:solidFill>
              </a:rPr>
              <a:t>+br</a:t>
            </a:r>
            <a:r>
              <a:rPr lang="en-US" baseline="30000" dirty="0" smtClean="0">
                <a:solidFill>
                  <a:srgbClr val="FF0000"/>
                </a:solidFill>
              </a:rPr>
              <a:t>-4</a:t>
            </a:r>
            <a:r>
              <a:rPr lang="en-US" dirty="0" smtClean="0">
                <a:solidFill>
                  <a:srgbClr val="FF0000"/>
                </a:solidFill>
              </a:rPr>
              <a:t>+cr</a:t>
            </a:r>
            <a:r>
              <a:rPr lang="en-US" baseline="30000" dirty="0" smtClean="0">
                <a:solidFill>
                  <a:srgbClr val="FF0000"/>
                </a:solidFill>
              </a:rPr>
              <a:t>-6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7627" y="1870693"/>
            <a:ext cx="3854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N (r,</a:t>
            </a:r>
            <a:r>
              <a:rPr lang="az-Cyrl-AZ" sz="2000" dirty="0" smtClean="0">
                <a:solidFill>
                  <a:srgbClr val="0000FF"/>
                </a:solidFill>
              </a:rPr>
              <a:t>ф</a:t>
            </a:r>
            <a:r>
              <a:rPr lang="en-US" sz="2000" dirty="0" smtClean="0">
                <a:solidFill>
                  <a:srgbClr val="0000FF"/>
                </a:solidFill>
              </a:rPr>
              <a:t>) = N(r)[1+ </a:t>
            </a:r>
            <a:r>
              <a:rPr lang="el-GR" sz="2000" dirty="0" smtClean="0">
                <a:solidFill>
                  <a:srgbClr val="0000FF"/>
                </a:solidFill>
              </a:rPr>
              <a:t>α</a:t>
            </a:r>
            <a:r>
              <a:rPr lang="en-US" sz="2000" dirty="0" smtClean="0">
                <a:solidFill>
                  <a:srgbClr val="0000FF"/>
                </a:solidFill>
              </a:rPr>
              <a:t>cos (</a:t>
            </a:r>
            <a:r>
              <a:rPr lang="az-Cyrl-AZ" sz="2000" dirty="0" smtClean="0">
                <a:solidFill>
                  <a:srgbClr val="0000FF"/>
                </a:solidFill>
              </a:rPr>
              <a:t>ф</a:t>
            </a:r>
            <a:r>
              <a:rPr lang="en-US" sz="2000" dirty="0" smtClean="0">
                <a:solidFill>
                  <a:srgbClr val="0000FF"/>
                </a:solidFill>
              </a:rPr>
              <a:t>+</a:t>
            </a:r>
            <a:r>
              <a:rPr lang="el-GR" sz="2000" dirty="0" smtClean="0">
                <a:solidFill>
                  <a:srgbClr val="0000FF"/>
                </a:solidFill>
              </a:rPr>
              <a:t>ϴ</a:t>
            </a:r>
            <a:r>
              <a:rPr lang="en-US" sz="2000" dirty="0" smtClean="0">
                <a:solidFill>
                  <a:srgbClr val="0000FF"/>
                </a:solidFill>
              </a:rPr>
              <a:t>)]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749" y="236140"/>
            <a:ext cx="22061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SOHO data indicate that the streamer density at PA=315 is more than a factor of 10 higher. 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55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849" y="161569"/>
            <a:ext cx="2438400" cy="6348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5439" y="0"/>
            <a:ext cx="4856240" cy="4351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07586">
            <a:off x="239917" y="4043528"/>
            <a:ext cx="5654201" cy="19251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69025" y="4043528"/>
            <a:ext cx="3301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CODEX on ISS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639301" y="42369"/>
            <a:ext cx="2501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GMC LEO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ISS – Cyclops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Polar orbit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2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282" y="301855"/>
            <a:ext cx="3138478" cy="3204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8850" y="1473200"/>
            <a:ext cx="320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Polcam  will be used in BITSE Launch: Sep 2019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99" y="4084969"/>
            <a:ext cx="2620389" cy="24641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88200" y="5943600"/>
            <a:ext cx="3975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SELEX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Sun-Earth Lagrange Explorer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49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5297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GSFC eclipse expedition demonstrated that the polarization camera can be used to obtain total and polarized brightness without the need for a polarization wheel</a:t>
            </a:r>
          </a:p>
          <a:p>
            <a:r>
              <a:rPr lang="en-US" dirty="0" smtClean="0"/>
              <a:t>The degree of polarization obtained is consistent with that from previous eclipse observations (with polarization wheel)</a:t>
            </a:r>
          </a:p>
          <a:p>
            <a:r>
              <a:rPr lang="en-US" dirty="0" smtClean="0"/>
              <a:t>The pB image ratio at 410 and 385 nm shows the temperature distribution in the corona (hot streamers and cool coronal holes)</a:t>
            </a:r>
          </a:p>
          <a:p>
            <a:r>
              <a:rPr lang="en-US" dirty="0" smtClean="0"/>
              <a:t>The </a:t>
            </a:r>
            <a:r>
              <a:rPr lang="en-US" dirty="0"/>
              <a:t>pB image ratio at </a:t>
            </a:r>
            <a:r>
              <a:rPr lang="en-US" dirty="0" smtClean="0"/>
              <a:t>423 </a:t>
            </a:r>
            <a:r>
              <a:rPr lang="en-US" dirty="0"/>
              <a:t>and </a:t>
            </a:r>
            <a:r>
              <a:rPr lang="en-US" dirty="0" smtClean="0"/>
              <a:t>397 </a:t>
            </a:r>
            <a:r>
              <a:rPr lang="en-US" dirty="0"/>
              <a:t>nm </a:t>
            </a:r>
            <a:r>
              <a:rPr lang="en-US" dirty="0" smtClean="0"/>
              <a:t>is uniform throughout the image indicating temperature insensitivity (needed for flow determination) </a:t>
            </a:r>
          </a:p>
          <a:p>
            <a:r>
              <a:rPr lang="en-US" dirty="0" smtClean="0"/>
              <a:t>The polarization camera can be used in space coronagraphs, because it eliminates the need for a polarization mechanism (and hence the associated risk)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44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76606" y="730771"/>
            <a:ext cx="5846164" cy="43846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2812" y="1881964"/>
            <a:ext cx="5503640" cy="41277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156" y="119922"/>
            <a:ext cx="5708815" cy="42816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9666" y="3813692"/>
            <a:ext cx="1259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Neffendorf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Principal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13714" y="1216704"/>
            <a:ext cx="1211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Justin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Custodian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16378" y="104938"/>
            <a:ext cx="2077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Sharon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Director of Performing Arts Center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43771" y="227837"/>
            <a:ext cx="1188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Evan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Athletic Director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45733" y="5865768"/>
            <a:ext cx="43731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Acknowledgments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804229"/>
            <a:ext cx="3621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Thanks Madras High School!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112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8" y="114300"/>
            <a:ext cx="9906001" cy="660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2200" y="381000"/>
            <a:ext cx="308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 GSFC Eclipse Team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01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1" y="0"/>
            <a:ext cx="1113126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07559" y="3829393"/>
            <a:ext cx="275771" cy="1886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Isosceles Triangle 5"/>
          <p:cNvSpPr/>
          <p:nvPr/>
        </p:nvSpPr>
        <p:spPr>
          <a:xfrm>
            <a:off x="4821597" y="4107305"/>
            <a:ext cx="126993" cy="115401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413500" y="800100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Madras High School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Madras, OR</a:t>
            </a:r>
          </a:p>
          <a:p>
            <a:r>
              <a:rPr lang="en-US" sz="2000" dirty="0">
                <a:solidFill>
                  <a:schemeClr val="bg1"/>
                </a:solidFill>
              </a:rPr>
              <a:t>44°37'48.9"N,121°07'18.4"W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1600" y="3543300"/>
            <a:ext cx="647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F6.3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22800" y="4165600"/>
            <a:ext cx="647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F10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8816" y="42081"/>
            <a:ext cx="2578100" cy="45855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533" y="76200"/>
            <a:ext cx="200025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0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A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79" y="654283"/>
            <a:ext cx="5595816" cy="5595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s://cdaw.gsfc.nasa.gov/adappam/yashiro/201708_Eclipse/SolarCam/corona02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678" y="234557"/>
            <a:ext cx="36576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460761" y="4270828"/>
            <a:ext cx="57312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F10 Schmidt-Cassegrain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Limited FOV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2k x 2k CCD high-speed camera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Pointing at the Southeast quadrant (streamer)</a:t>
            </a:r>
            <a:endParaRPr lang="en-US" sz="20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800 </a:t>
            </a:r>
            <a:r>
              <a:rPr lang="en-US" sz="2000" dirty="0">
                <a:solidFill>
                  <a:srgbClr val="0000FF"/>
                </a:solidFill>
              </a:rPr>
              <a:t>images </a:t>
            </a:r>
            <a:r>
              <a:rPr lang="en-US" sz="2000" dirty="0" smtClean="0">
                <a:solidFill>
                  <a:srgbClr val="0000FF"/>
                </a:solidFill>
              </a:rPr>
              <a:t>taken </a:t>
            </a:r>
            <a:r>
              <a:rPr lang="en-US" sz="2000" dirty="0">
                <a:solidFill>
                  <a:srgbClr val="0000FF"/>
                </a:solidFill>
              </a:rPr>
              <a:t>to examine streamer changes.</a:t>
            </a:r>
          </a:p>
        </p:txBody>
      </p:sp>
    </p:spTree>
    <p:extLst>
      <p:ext uri="{BB962C8B-B14F-4D97-AF65-F5344CB8AC3E}">
        <p14:creationId xmlns:p14="http://schemas.microsoft.com/office/powerpoint/2010/main" val="406771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283" y="524656"/>
            <a:ext cx="8949128" cy="5966085"/>
          </a:xfrm>
        </p:spPr>
      </p:pic>
      <p:sp>
        <p:nvSpPr>
          <p:cNvPr id="5" name="TextBox 4"/>
          <p:cNvSpPr txBox="1"/>
          <p:nvPr/>
        </p:nvSpPr>
        <p:spPr>
          <a:xfrm>
            <a:off x="8015745" y="3850458"/>
            <a:ext cx="39982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F6.3 Schmidt-Cassegrain (FR f6.3)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Canon w/ 800 mm zoom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2k x 2k pcam [4D Technology]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P</a:t>
            </a:r>
            <a:r>
              <a:rPr lang="en-US" sz="2000" dirty="0" smtClean="0">
                <a:solidFill>
                  <a:srgbClr val="0000FF"/>
                </a:solidFill>
              </a:rPr>
              <a:t>ixel resolution: 3”.6/pixel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FOV 2.6 Rs – 1.8 Rs</a:t>
            </a:r>
            <a:endParaRPr lang="en-US" sz="20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5</a:t>
            </a:r>
            <a:r>
              <a:rPr lang="en-US" sz="2000" dirty="0" smtClean="0">
                <a:solidFill>
                  <a:srgbClr val="0000FF"/>
                </a:solidFill>
              </a:rPr>
              <a:t>0 </a:t>
            </a:r>
            <a:r>
              <a:rPr lang="en-US" sz="2000" dirty="0">
                <a:solidFill>
                  <a:srgbClr val="0000FF"/>
                </a:solidFill>
              </a:rPr>
              <a:t>images </a:t>
            </a:r>
            <a:r>
              <a:rPr lang="en-US" sz="2000" dirty="0" smtClean="0">
                <a:solidFill>
                  <a:srgbClr val="0000FF"/>
                </a:solidFill>
              </a:rPr>
              <a:t>in four filters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Total and Polarized brightness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51900" y="685800"/>
            <a:ext cx="2717800" cy="27305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9766300" y="1587500"/>
            <a:ext cx="901700" cy="9271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8851901" y="685801"/>
            <a:ext cx="1371599" cy="13842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474200" y="8890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2.6 Rs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8851900" y="2070100"/>
            <a:ext cx="1371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877300" y="20955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.8 Rs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753600" y="29464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83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638675" y="584616"/>
            <a:ext cx="24783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Canon Camera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4k x 3K pixels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800 mm zoom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5 s cadence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auto exposure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25 images during totality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10" name="000_all_cadence1m_5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45" y="40938"/>
            <a:ext cx="9205155" cy="6136025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2021" y="3433466"/>
            <a:ext cx="2087984" cy="185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1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64" y="263527"/>
            <a:ext cx="4325086" cy="516017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Objectives of the Expedition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078" y="1421820"/>
            <a:ext cx="7715222" cy="2968754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 smtClean="0"/>
              <a:t>To study the physical state of the corona we need the K-corona brightness (= polarized brightness up to ~5 Rs)</a:t>
            </a:r>
          </a:p>
          <a:p>
            <a:r>
              <a:rPr lang="en-US" sz="1800" dirty="0"/>
              <a:t>The </a:t>
            </a:r>
            <a:r>
              <a:rPr lang="en-US" sz="1800" dirty="0" smtClean="0"/>
              <a:t>polarization </a:t>
            </a:r>
            <a:r>
              <a:rPr lang="en-US" sz="1800" dirty="0"/>
              <a:t>camera separates the polarized K-corona </a:t>
            </a:r>
            <a:r>
              <a:rPr lang="en-US" sz="1800" dirty="0" smtClean="0"/>
              <a:t>from </a:t>
            </a:r>
            <a:r>
              <a:rPr lang="en-US" sz="1800" dirty="0"/>
              <a:t>the unpolarized </a:t>
            </a:r>
            <a:r>
              <a:rPr lang="en-US" sz="1800" dirty="0" smtClean="0"/>
              <a:t>F-corona and gives us both total and polarized brightness</a:t>
            </a:r>
          </a:p>
          <a:p>
            <a:r>
              <a:rPr lang="en-US" sz="1800" dirty="0" smtClean="0"/>
              <a:t>Traditionally, a polarizer wheel is used take images at three polarization angles sequentially and combine them</a:t>
            </a:r>
          </a:p>
          <a:p>
            <a:r>
              <a:rPr lang="en-US" sz="1800" dirty="0" smtClean="0"/>
              <a:t>We used a polarization camera </a:t>
            </a:r>
            <a:r>
              <a:rPr lang="en-US" sz="1800" dirty="0" smtClean="0"/>
              <a:t>(PCAM) that </a:t>
            </a:r>
            <a:r>
              <a:rPr lang="en-US" sz="1800" dirty="0" smtClean="0"/>
              <a:t>eliminates the  polarization wheel </a:t>
            </a:r>
            <a:r>
              <a:rPr lang="en-US" sz="1800" dirty="0" smtClean="0"/>
              <a:t>mechanism</a:t>
            </a:r>
            <a:endParaRPr lang="en-US" sz="1800" dirty="0"/>
          </a:p>
          <a:p>
            <a:r>
              <a:rPr lang="en-US" sz="1800" dirty="0" smtClean="0"/>
              <a:t>The PCAM uses a  polarization mask attached to the face of the CCD with different micro polarizers above each CCD pixel</a:t>
            </a:r>
          </a:p>
          <a:p>
            <a:r>
              <a:rPr lang="en-US" sz="1800" dirty="0" smtClean="0"/>
              <a:t>Combining 4 neighboring pixels yields total and polarized brightness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94" y="1053048"/>
            <a:ext cx="3788927" cy="37889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603" y="5047646"/>
            <a:ext cx="4455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Total </a:t>
            </a:r>
            <a:r>
              <a:rPr lang="en-US" sz="2400" dirty="0" smtClean="0">
                <a:solidFill>
                  <a:srgbClr val="0000FF"/>
                </a:solidFill>
              </a:rPr>
              <a:t>brightness: </a:t>
            </a:r>
            <a:r>
              <a:rPr lang="en-US" sz="2400" dirty="0" smtClean="0">
                <a:solidFill>
                  <a:srgbClr val="0000FF"/>
                </a:solidFill>
              </a:rPr>
              <a:t>F and K </a:t>
            </a:r>
            <a:r>
              <a:rPr lang="en-US" sz="2400" dirty="0" smtClean="0">
                <a:solidFill>
                  <a:srgbClr val="0000FF"/>
                </a:solidFill>
              </a:rPr>
              <a:t>coronas</a:t>
            </a:r>
          </a:p>
          <a:p>
            <a:r>
              <a:rPr lang="en-US" sz="2400" dirty="0">
                <a:solidFill>
                  <a:srgbClr val="0000FF"/>
                </a:solidFill>
              </a:rPr>
              <a:t>K corona due to </a:t>
            </a:r>
            <a:r>
              <a:rPr lang="en-US" sz="2400" dirty="0" smtClean="0">
                <a:solidFill>
                  <a:srgbClr val="0000FF"/>
                </a:solidFill>
              </a:rPr>
              <a:t>electrons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F corona due to dust particles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7401" y="96312"/>
            <a:ext cx="7209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1. To demonstrate the capability of a polarization camera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2. To determine the physical conditions (temperature, flow speed) in the inner corona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958" y="4551924"/>
            <a:ext cx="2923082" cy="22011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274" y="4838673"/>
            <a:ext cx="4346658" cy="13758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4464" y="1190174"/>
            <a:ext cx="3497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White-light Image: Cannon SLR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2294" y="4390573"/>
            <a:ext cx="190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2017 August 21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5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26" y="104931"/>
            <a:ext cx="2743200" cy="2743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747" y="104931"/>
            <a:ext cx="2743200" cy="2743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688" y="119216"/>
            <a:ext cx="2743200" cy="27432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0909" y="104931"/>
            <a:ext cx="2743200" cy="2743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526" y="2914648"/>
            <a:ext cx="2743200" cy="27432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6747" y="2914648"/>
            <a:ext cx="2743200" cy="27432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4402" y="2914648"/>
            <a:ext cx="2743200" cy="27432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0909" y="2914648"/>
            <a:ext cx="2743200" cy="27432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 rot="16200000">
            <a:off x="47289" y="1122588"/>
            <a:ext cx="1187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Total</a:t>
            </a:r>
            <a:endParaRPr lang="en-US" sz="4000" dirty="0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-391045" y="3932304"/>
            <a:ext cx="20832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Polarized</a:t>
            </a:r>
            <a:endParaRPr lang="en-US" sz="4000" dirty="0"/>
          </a:p>
        </p:txBody>
      </p:sp>
      <p:sp>
        <p:nvSpPr>
          <p:cNvPr id="40" name="TextBox 39"/>
          <p:cNvSpPr txBox="1"/>
          <p:nvPr/>
        </p:nvSpPr>
        <p:spPr>
          <a:xfrm>
            <a:off x="1271584" y="5709275"/>
            <a:ext cx="1074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Total and polarized images obtained at each of the four wavelengths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About 10-12 images obtained in each wavelength within the 2 min totality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SDO/AIA 304 Å images superposed 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03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35" y="136517"/>
            <a:ext cx="4391493" cy="13255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RESULTS:</a:t>
            </a:r>
            <a:r>
              <a:rPr lang="en-US" dirty="0" smtClean="0"/>
              <a:t> Degree </a:t>
            </a:r>
            <a:r>
              <a:rPr lang="en-US" dirty="0" smtClean="0"/>
              <a:t>of </a:t>
            </a:r>
            <a:br>
              <a:rPr lang="en-US" dirty="0" smtClean="0"/>
            </a:br>
            <a:r>
              <a:rPr lang="en-US" dirty="0" smtClean="0"/>
              <a:t>Polarization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116934" y="3563164"/>
            <a:ext cx="4826803" cy="2756452"/>
            <a:chOff x="116934" y="2436492"/>
            <a:chExt cx="4826803" cy="275645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2237" y="2619373"/>
              <a:ext cx="4381500" cy="23050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16200000">
              <a:off x="-812295" y="3365721"/>
              <a:ext cx="21970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Degree of </a:t>
              </a:r>
              <a:r>
                <a:rPr lang="en-US" sz="1600" dirty="0" smtClean="0"/>
                <a:t>Polarization</a:t>
              </a:r>
              <a:endParaRPr lang="en-US" sz="16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513841" y="2968653"/>
              <a:ext cx="354330" cy="2171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629037" y="2619373"/>
              <a:ext cx="0" cy="2014131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633731" y="2968653"/>
              <a:ext cx="21263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Badalyan et al. 1993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76718" y="4276165"/>
              <a:ext cx="2407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Feb 16, 1980 eclipse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34148" y="2632820"/>
              <a:ext cx="188338" cy="2087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dirty="0" smtClean="0">
                <a:solidFill>
                  <a:schemeClr val="tx1"/>
                </a:solidFill>
              </a:endParaRPr>
            </a:p>
            <a:p>
              <a:pPr algn="r"/>
              <a:endParaRPr lang="en-US" sz="1400" dirty="0">
                <a:solidFill>
                  <a:schemeClr val="tx1"/>
                </a:solidFill>
              </a:endParaRPr>
            </a:p>
            <a:p>
              <a:pPr algn="r"/>
              <a:endParaRPr lang="en-US" sz="1400" dirty="0" smtClean="0">
                <a:solidFill>
                  <a:schemeClr val="tx1"/>
                </a:solidFill>
              </a:endParaRPr>
            </a:p>
            <a:p>
              <a:pPr algn="r"/>
              <a:endParaRPr lang="en-US" sz="1400" dirty="0">
                <a:solidFill>
                  <a:schemeClr val="tx1"/>
                </a:solidFill>
              </a:endParaRPr>
            </a:p>
            <a:p>
              <a:pPr algn="r"/>
              <a:endParaRPr lang="en-US" sz="1400" dirty="0" smtClean="0">
                <a:solidFill>
                  <a:schemeClr val="tx1"/>
                </a:solidFill>
              </a:endParaRPr>
            </a:p>
            <a:p>
              <a:pPr algn="r"/>
              <a:r>
                <a:rPr lang="en-US" sz="1400" dirty="0" smtClean="0">
                  <a:solidFill>
                    <a:schemeClr val="tx1"/>
                  </a:solidFill>
                </a:rPr>
                <a:t>  </a:t>
              </a:r>
            </a:p>
            <a:p>
              <a:pPr algn="r"/>
              <a:endParaRPr lang="en-US" sz="1400" dirty="0">
                <a:solidFill>
                  <a:schemeClr val="tx1"/>
                </a:solidFill>
              </a:endParaRPr>
            </a:p>
            <a:p>
              <a:pPr algn="r"/>
              <a:endParaRPr lang="en-US" sz="1400" dirty="0" smtClean="0">
                <a:solidFill>
                  <a:schemeClr val="tx1"/>
                </a:solidFill>
              </a:endParaRPr>
            </a:p>
            <a:p>
              <a:pPr algn="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9968" y="3939994"/>
              <a:ext cx="4437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20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1004" y="3420044"/>
              <a:ext cx="4437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98934" y="2886647"/>
              <a:ext cx="4437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60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72040" y="4392711"/>
              <a:ext cx="4437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0</a:t>
              </a:r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22486" y="4699285"/>
              <a:ext cx="4221251" cy="2789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54428" y="4607863"/>
              <a:ext cx="320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53233" y="4612346"/>
              <a:ext cx="320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092379" y="4616829"/>
              <a:ext cx="320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83123" y="4854390"/>
              <a:ext cx="17324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Distance (r/R</a:t>
              </a:r>
              <a:r>
                <a:rPr lang="en-US" sz="1600" baseline="-25000" dirty="0"/>
                <a:t>☉</a:t>
              </a:r>
              <a:r>
                <a:rPr lang="en-US" sz="1600" dirty="0" smtClean="0"/>
                <a:t>)</a:t>
              </a:r>
              <a:endParaRPr lang="en-US" sz="1600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579" y="20978"/>
            <a:ext cx="3429000" cy="342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344" y="20978"/>
            <a:ext cx="3429000" cy="3429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579" y="3410352"/>
            <a:ext cx="3429000" cy="3429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344" y="3420388"/>
            <a:ext cx="3429000" cy="3429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8987" y="1735478"/>
            <a:ext cx="5102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Observed range: 20-60%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Increases with distance from the Sun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Consistent with past eclipse data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     (e.g. </a:t>
            </a:r>
            <a:r>
              <a:rPr lang="en-US" sz="2400" dirty="0" err="1" smtClean="0">
                <a:solidFill>
                  <a:srgbClr val="0000FF"/>
                </a:solidFill>
              </a:rPr>
              <a:t>Badalyan</a:t>
            </a:r>
            <a:r>
              <a:rPr lang="en-US" sz="2400" dirty="0" smtClean="0">
                <a:solidFill>
                  <a:srgbClr val="0000FF"/>
                </a:solidFill>
              </a:rPr>
              <a:t> et al. 1993)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66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28013</TotalTime>
  <Words>852</Words>
  <Application>Microsoft Office PowerPoint</Application>
  <PresentationFormat>Widescreen</PresentationFormat>
  <Paragraphs>150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Objectives of the Expedition</vt:lpstr>
      <vt:lpstr>PowerPoint Presentation</vt:lpstr>
      <vt:lpstr>RESULTS: Degree of  Polarization</vt:lpstr>
      <vt:lpstr>PowerPoint Presentation</vt:lpstr>
      <vt:lpstr>PowerPoint Presentation</vt:lpstr>
      <vt:lpstr>2017 August 21 Eclipse- SDO/AIA Comparison</vt:lpstr>
      <vt:lpstr>SOHO- Canon-Polcam-SDO Composite</vt:lpstr>
      <vt:lpstr>PowerPoint Presentation</vt:lpstr>
      <vt:lpstr>Future</vt:lpstr>
      <vt:lpstr>Summary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n_gopalswamy@outlook.com</dc:creator>
  <cp:lastModifiedBy>n_gopalswamy@outlook.com</cp:lastModifiedBy>
  <cp:revision>226</cp:revision>
  <dcterms:created xsi:type="dcterms:W3CDTF">2017-11-07T06:10:22Z</dcterms:created>
  <dcterms:modified xsi:type="dcterms:W3CDTF">2017-12-07T15:36:45Z</dcterms:modified>
</cp:coreProperties>
</file>