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6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3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0370" autoAdjust="0"/>
  </p:normalViewPr>
  <p:slideViewPr>
    <p:cSldViewPr>
      <p:cViewPr>
        <p:scale>
          <a:sx n="70" d="100"/>
          <a:sy n="70" d="100"/>
        </p:scale>
        <p:origin x="-51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D0E-0F9D-44E6-B962-F139C276DE9E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B49-45E0-4812-ADD8-4F7909E8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D0E-0F9D-44E6-B962-F139C276DE9E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B49-45E0-4812-ADD8-4F7909E8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D0E-0F9D-44E6-B962-F139C276DE9E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B49-45E0-4812-ADD8-4F7909E8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DB4D2-01F8-45B6-A093-43D1F0ABCFBF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39D7-C602-46B6-A95E-F2935EEB5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83C66-01B2-48FB-86B1-92664D10E52D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CC17-EF9D-4B0D-B0B6-F814FE396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71AA-E21C-4A4E-9268-D2BB0CC9BC2E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BB5D5-1A8E-4D75-96DB-92711B18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8497-985B-4CD3-B9DA-991E4595DFAB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C2C8-B8EE-4A55-8605-C75A5C798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97B1B-F93D-4293-81C5-BA3DB0B0BB84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D32AB-9D5D-4E03-9431-B8FED2379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12745-2F97-4627-9A05-87493F6E0EA9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EF542-4BF1-4263-B1FE-EFC8AEE0D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24CA-A198-4397-9B3C-765BF26B5978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197A-AE73-47FA-97EC-650D8485C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DA81-4D03-4646-AA21-E15CC6F39D75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8D889-90F3-4E22-B4CD-E53BCC8DA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D0E-0F9D-44E6-B962-F139C276DE9E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B49-45E0-4812-ADD8-4F7909E8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6725-D7CF-42DC-97EC-21E883D9DEB3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B51E-EAB6-488E-A8C3-5ADB63EC9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34A7-6A51-4256-8824-0A7EA516C1FC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25C3-E55D-4F53-BDE8-FF6716394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5B525-4698-4090-8B68-3D85EF66A64F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5E151-5E17-4C31-8E7C-D64393570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D0E-0F9D-44E6-B962-F139C276DE9E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B49-45E0-4812-ADD8-4F7909E8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D0E-0F9D-44E6-B962-F139C276DE9E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B49-45E0-4812-ADD8-4F7909E8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D0E-0F9D-44E6-B962-F139C276DE9E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B49-45E0-4812-ADD8-4F7909E8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D0E-0F9D-44E6-B962-F139C276DE9E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B49-45E0-4812-ADD8-4F7909E8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D0E-0F9D-44E6-B962-F139C276DE9E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B49-45E0-4812-ADD8-4F7909E8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D0E-0F9D-44E6-B962-F139C276DE9E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B49-45E0-4812-ADD8-4F7909E8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D0E-0F9D-44E6-B962-F139C276DE9E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B49-45E0-4812-ADD8-4F7909E8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3CD0E-0F9D-44E6-B962-F139C276DE9E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5AB49-45E0-4812-ADD8-4F7909E8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28F03C-3C88-4F9E-AFED-7BDE2BD7BAB8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F8155E-D81D-4E12-A51B-BDC665F54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FRL\My%20Documents\LWS%20MC%20CDAW\SMEI%20data\BJ_Oct03_with_mars.avi" TargetMode="External"/><Relationship Id="rId6" Type="http://schemas.openxmlformats.org/officeDocument/2006/relationships/hyperlink" Target="http://smei.ucsd.edu/smeidata.html" TargetMode="External"/><Relationship Id="rId5" Type="http://schemas.openxmlformats.org/officeDocument/2006/relationships/hyperlink" Target="http://smei.nso.edu/" TargetMode="Externa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ecchi.nrl.navy.mil/spwx/index.php?p=sun_stereo_events" TargetMode="External"/><Relationship Id="rId2" Type="http://schemas.openxmlformats.org/officeDocument/2006/relationships/hyperlink" Target="http://sprg.ssl.berkeley.edu/~yanli/wind/stereo_plasma_imf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msal.com/nitta/movies/flares_euvi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video" Target="BJ_D_SMEI_07_Nov_19-21_short_HR.avi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4" y="1524000"/>
            <a:ext cx="833074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1403ED"/>
                </a:solidFill>
                <a:latin typeface="Arial" pitchFamily="34" charset="0"/>
                <a:cs typeface="Arial" pitchFamily="34" charset="0"/>
              </a:rPr>
              <a:t>STEREO &amp; SMEI Observations Pertinent</a:t>
            </a:r>
          </a:p>
          <a:p>
            <a:pPr algn="ctr"/>
            <a:r>
              <a:rPr lang="en-US" sz="3200" b="1" dirty="0">
                <a:solidFill>
                  <a:srgbClr val="1403ED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200" b="1" dirty="0" smtClean="0">
                <a:solidFill>
                  <a:srgbClr val="1403ED"/>
                </a:solidFill>
                <a:latin typeface="Arial" pitchFamily="34" charset="0"/>
                <a:cs typeface="Arial" pitchFamily="34" charset="0"/>
              </a:rPr>
              <a:t>o LWS MC CDAW</a:t>
            </a:r>
          </a:p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Dave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Webb</a:t>
            </a:r>
          </a:p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Contributions by Yan Li, John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Clover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Bernie Jackson, </a:t>
            </a:r>
          </a:p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Nariaki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Nitta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Maru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Daniel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Berdichevsky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 descr="cylinder"/>
          <p:cNvPicPr>
            <a:picLocks noChangeAspect="1" noChangeArrowheads="1"/>
          </p:cNvPicPr>
          <p:nvPr/>
        </p:nvPicPr>
        <p:blipFill>
          <a:blip r:embed="rId2"/>
          <a:srcRect l="58813" t="13637" r="18820" b="70915"/>
          <a:stretch>
            <a:fillRect/>
          </a:stretch>
        </p:blipFill>
        <p:spPr bwMode="auto">
          <a:xfrm rot="-3720000">
            <a:off x="4040188" y="1765300"/>
            <a:ext cx="138906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9" descr="cylinder"/>
          <p:cNvPicPr>
            <a:picLocks noChangeAspect="1" noChangeArrowheads="1"/>
          </p:cNvPicPr>
          <p:nvPr/>
        </p:nvPicPr>
        <p:blipFill>
          <a:blip r:embed="rId2"/>
          <a:srcRect l="58813" t="13637" r="18820" b="70915"/>
          <a:stretch>
            <a:fillRect/>
          </a:stretch>
        </p:blipFill>
        <p:spPr bwMode="auto">
          <a:xfrm rot="2100000">
            <a:off x="2135188" y="2419350"/>
            <a:ext cx="138906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cylinder"/>
          <p:cNvPicPr>
            <a:picLocks noChangeAspect="1" noChangeArrowheads="1"/>
          </p:cNvPicPr>
          <p:nvPr/>
        </p:nvPicPr>
        <p:blipFill>
          <a:blip r:embed="rId2"/>
          <a:srcRect l="58813" t="13637" r="18820" b="70915"/>
          <a:stretch>
            <a:fillRect/>
          </a:stretch>
        </p:blipFill>
        <p:spPr bwMode="auto">
          <a:xfrm rot="193250">
            <a:off x="439738" y="1462088"/>
            <a:ext cx="1389062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rc 15"/>
          <p:cNvSpPr>
            <a:spLocks/>
          </p:cNvSpPr>
          <p:nvPr/>
        </p:nvSpPr>
        <p:spPr bwMode="auto">
          <a:xfrm rot="5971277" flipH="1">
            <a:off x="1758950" y="-220662"/>
            <a:ext cx="2173288" cy="4595812"/>
          </a:xfrm>
          <a:custGeom>
            <a:avLst/>
            <a:gdLst>
              <a:gd name="T0" fmla="*/ 2147483647 w 21600"/>
              <a:gd name="T1" fmla="*/ 2147483647 h 40640"/>
              <a:gd name="T2" fmla="*/ 2147483647 w 21600"/>
              <a:gd name="T3" fmla="*/ 0 h 40640"/>
              <a:gd name="T4" fmla="*/ 2147483647 w 21600"/>
              <a:gd name="T5" fmla="*/ 2147483647 h 40640"/>
              <a:gd name="T6" fmla="*/ 0 60000 65536"/>
              <a:gd name="T7" fmla="*/ 0 60000 65536"/>
              <a:gd name="T8" fmla="*/ 0 60000 65536"/>
              <a:gd name="T9" fmla="*/ 0 w 21600"/>
              <a:gd name="T10" fmla="*/ 0 h 40640"/>
              <a:gd name="T11" fmla="*/ 21600 w 21600"/>
              <a:gd name="T12" fmla="*/ 40640 h 406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0640" fill="none" extrusionOk="0">
                <a:moveTo>
                  <a:pt x="11772" y="40639"/>
                </a:moveTo>
                <a:cubicBezTo>
                  <a:pt x="4546" y="36948"/>
                  <a:pt x="0" y="29518"/>
                  <a:pt x="0" y="21405"/>
                </a:cubicBezTo>
                <a:cubicBezTo>
                  <a:pt x="-1" y="10595"/>
                  <a:pt x="7989" y="1451"/>
                  <a:pt x="18701" y="0"/>
                </a:cubicBezTo>
              </a:path>
              <a:path w="21600" h="40640" stroke="0" extrusionOk="0">
                <a:moveTo>
                  <a:pt x="11772" y="40639"/>
                </a:moveTo>
                <a:cubicBezTo>
                  <a:pt x="4546" y="36948"/>
                  <a:pt x="0" y="29518"/>
                  <a:pt x="0" y="21405"/>
                </a:cubicBezTo>
                <a:cubicBezTo>
                  <a:pt x="-1" y="10595"/>
                  <a:pt x="7989" y="1451"/>
                  <a:pt x="18701" y="0"/>
                </a:cubicBezTo>
                <a:lnTo>
                  <a:pt x="21600" y="21405"/>
                </a:lnTo>
                <a:close/>
              </a:path>
            </a:pathLst>
          </a:custGeom>
          <a:noFill/>
          <a:ln w="19050">
            <a:solidFill>
              <a:srgbClr val="FF9900"/>
            </a:solidFill>
            <a:prstDash val="sysDot"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>
              <a:solidFill>
                <a:srgbClr val="99CC00"/>
              </a:solidFill>
            </a:endParaRPr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86200" y="274638"/>
            <a:ext cx="5257800" cy="944562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3359F9"/>
                </a:solidFill>
                <a:latin typeface="Arial" pitchFamily="34" charset="0"/>
                <a:cs typeface="Arial" pitchFamily="34" charset="0"/>
              </a:rPr>
              <a:t>19 November </a:t>
            </a:r>
            <a:br>
              <a:rPr lang="en-US" sz="2800" b="1" smtClean="0">
                <a:solidFill>
                  <a:srgbClr val="3359F9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smtClean="0">
                <a:solidFill>
                  <a:srgbClr val="3359F9"/>
                </a:solidFill>
                <a:latin typeface="Arial" pitchFamily="34" charset="0"/>
                <a:cs typeface="Arial" pitchFamily="34" charset="0"/>
              </a:rPr>
              <a:t>Force-free Flux Rope Fit</a:t>
            </a:r>
          </a:p>
        </p:txBody>
      </p:sp>
      <p:sp>
        <p:nvSpPr>
          <p:cNvPr id="26631" name="Oval 4"/>
          <p:cNvSpPr>
            <a:spLocks noChangeArrowheads="1"/>
          </p:cNvSpPr>
          <p:nvPr/>
        </p:nvSpPr>
        <p:spPr bwMode="auto">
          <a:xfrm>
            <a:off x="2743200" y="442913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32" name="Oval 5"/>
          <p:cNvSpPr>
            <a:spLocks noChangeArrowheads="1"/>
          </p:cNvSpPr>
          <p:nvPr/>
        </p:nvSpPr>
        <p:spPr bwMode="auto">
          <a:xfrm>
            <a:off x="992188" y="236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33" name="Oval 6"/>
          <p:cNvSpPr>
            <a:spLocks noChangeArrowheads="1"/>
          </p:cNvSpPr>
          <p:nvPr/>
        </p:nvSpPr>
        <p:spPr bwMode="auto">
          <a:xfrm>
            <a:off x="2744788" y="3048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34" name="Oval 7"/>
          <p:cNvSpPr>
            <a:spLocks noChangeArrowheads="1"/>
          </p:cNvSpPr>
          <p:nvPr/>
        </p:nvSpPr>
        <p:spPr bwMode="auto">
          <a:xfrm>
            <a:off x="4497388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33400" y="170497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333399"/>
                </a:solidFill>
              </a:rPr>
              <a:t>STB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535238" y="2452688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6600"/>
                </a:solidFill>
              </a:rPr>
              <a:t>ACE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963988" y="21478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STA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2516188" y="762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SUN</a:t>
            </a:r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3201988" y="3062288"/>
            <a:ext cx="457200" cy="762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6640" name="Picture 28" descr="cylinder"/>
          <p:cNvPicPr>
            <a:picLocks noChangeAspect="1" noChangeArrowheads="1"/>
          </p:cNvPicPr>
          <p:nvPr/>
        </p:nvPicPr>
        <p:blipFill>
          <a:blip r:embed="rId2"/>
          <a:srcRect l="58813" t="13637" r="18820" b="70915"/>
          <a:stretch>
            <a:fillRect/>
          </a:stretch>
        </p:blipFill>
        <p:spPr bwMode="auto">
          <a:xfrm rot="1980000">
            <a:off x="2054225" y="4087813"/>
            <a:ext cx="1389063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1" name="Oval 31"/>
          <p:cNvSpPr>
            <a:spLocks noChangeArrowheads="1"/>
          </p:cNvSpPr>
          <p:nvPr/>
        </p:nvSpPr>
        <p:spPr bwMode="auto">
          <a:xfrm>
            <a:off x="838200" y="4495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42" name="Oval 32"/>
          <p:cNvSpPr>
            <a:spLocks noChangeArrowheads="1"/>
          </p:cNvSpPr>
          <p:nvPr/>
        </p:nvSpPr>
        <p:spPr bwMode="auto">
          <a:xfrm>
            <a:off x="2744788" y="4572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43" name="Oval 33"/>
          <p:cNvSpPr>
            <a:spLocks noChangeArrowheads="1"/>
          </p:cNvSpPr>
          <p:nvPr/>
        </p:nvSpPr>
        <p:spPr bwMode="auto">
          <a:xfrm>
            <a:off x="451485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44" name="Text Box 34"/>
          <p:cNvSpPr txBox="1">
            <a:spLocks noChangeArrowheads="1"/>
          </p:cNvSpPr>
          <p:nvPr/>
        </p:nvSpPr>
        <p:spPr bwMode="auto">
          <a:xfrm>
            <a:off x="577850" y="4114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333399"/>
                </a:solidFill>
              </a:rPr>
              <a:t>STB</a:t>
            </a:r>
          </a:p>
        </p:txBody>
      </p:sp>
      <p:sp>
        <p:nvSpPr>
          <p:cNvPr id="26645" name="Text Box 35"/>
          <p:cNvSpPr txBox="1">
            <a:spLocks noChangeArrowheads="1"/>
          </p:cNvSpPr>
          <p:nvPr/>
        </p:nvSpPr>
        <p:spPr bwMode="auto">
          <a:xfrm>
            <a:off x="2535238" y="4205288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6600"/>
                </a:solidFill>
              </a:rPr>
              <a:t>ACE</a:t>
            </a:r>
          </a:p>
        </p:txBody>
      </p:sp>
      <p:sp>
        <p:nvSpPr>
          <p:cNvPr id="26646" name="Text Box 36"/>
          <p:cNvSpPr txBox="1">
            <a:spLocks noChangeArrowheads="1"/>
          </p:cNvSpPr>
          <p:nvPr/>
        </p:nvSpPr>
        <p:spPr bwMode="auto">
          <a:xfrm>
            <a:off x="3981450" y="42052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STA</a:t>
            </a:r>
          </a:p>
        </p:txBody>
      </p:sp>
      <p:sp>
        <p:nvSpPr>
          <p:cNvPr id="26647" name="Line 37"/>
          <p:cNvSpPr>
            <a:spLocks noChangeShapeType="1"/>
          </p:cNvSpPr>
          <p:nvPr/>
        </p:nvSpPr>
        <p:spPr bwMode="auto">
          <a:xfrm>
            <a:off x="3276600" y="4627563"/>
            <a:ext cx="457200" cy="762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8" name="Line 38"/>
          <p:cNvSpPr>
            <a:spLocks noChangeShapeType="1"/>
          </p:cNvSpPr>
          <p:nvPr/>
        </p:nvSpPr>
        <p:spPr bwMode="auto">
          <a:xfrm>
            <a:off x="0" y="4572000"/>
            <a:ext cx="5638800" cy="76200"/>
          </a:xfrm>
          <a:prstGeom prst="line">
            <a:avLst/>
          </a:prstGeom>
          <a:noFill/>
          <a:ln w="19050">
            <a:solidFill>
              <a:srgbClr val="FF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9" name="Line 39"/>
          <p:cNvSpPr>
            <a:spLocks noChangeShapeType="1"/>
          </p:cNvSpPr>
          <p:nvPr/>
        </p:nvSpPr>
        <p:spPr bwMode="auto">
          <a:xfrm flipV="1">
            <a:off x="4800600" y="153828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Line 40"/>
          <p:cNvSpPr>
            <a:spLocks noChangeShapeType="1"/>
          </p:cNvSpPr>
          <p:nvPr/>
        </p:nvSpPr>
        <p:spPr bwMode="auto">
          <a:xfrm flipH="1">
            <a:off x="457200" y="2300288"/>
            <a:ext cx="228600" cy="1524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Text Box 44"/>
          <p:cNvSpPr txBox="1">
            <a:spLocks noChangeArrowheads="1"/>
          </p:cNvSpPr>
          <p:nvPr/>
        </p:nvSpPr>
        <p:spPr bwMode="auto">
          <a:xfrm>
            <a:off x="228600" y="19954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6652" name="Oval 45"/>
          <p:cNvSpPr>
            <a:spLocks noChangeArrowheads="1"/>
          </p:cNvSpPr>
          <p:nvPr/>
        </p:nvSpPr>
        <p:spPr bwMode="auto">
          <a:xfrm>
            <a:off x="609600" y="4267200"/>
            <a:ext cx="6096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53" name="Oval 46"/>
          <p:cNvSpPr>
            <a:spLocks noChangeArrowheads="1"/>
          </p:cNvSpPr>
          <p:nvPr/>
        </p:nvSpPr>
        <p:spPr bwMode="auto">
          <a:xfrm>
            <a:off x="4267200" y="4343400"/>
            <a:ext cx="6096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54" name="Line 47"/>
          <p:cNvSpPr>
            <a:spLocks noChangeShapeType="1"/>
          </p:cNvSpPr>
          <p:nvPr/>
        </p:nvSpPr>
        <p:spPr bwMode="auto">
          <a:xfrm>
            <a:off x="2819400" y="99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5" name="Line 48"/>
          <p:cNvSpPr>
            <a:spLocks noChangeShapeType="1"/>
          </p:cNvSpPr>
          <p:nvPr/>
        </p:nvSpPr>
        <p:spPr bwMode="auto">
          <a:xfrm>
            <a:off x="2819400" y="990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6" name="Line 50"/>
          <p:cNvSpPr>
            <a:spLocks noChangeShapeType="1"/>
          </p:cNvSpPr>
          <p:nvPr/>
        </p:nvSpPr>
        <p:spPr bwMode="auto">
          <a:xfrm>
            <a:off x="2838450" y="4191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7" name="Line 51"/>
          <p:cNvSpPr>
            <a:spLocks noChangeShapeType="1"/>
          </p:cNvSpPr>
          <p:nvPr/>
        </p:nvSpPr>
        <p:spPr bwMode="auto">
          <a:xfrm flipV="1">
            <a:off x="283845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8" name="Text Box 52"/>
          <p:cNvSpPr txBox="1">
            <a:spLocks noChangeArrowheads="1"/>
          </p:cNvSpPr>
          <p:nvPr/>
        </p:nvSpPr>
        <p:spPr bwMode="auto">
          <a:xfrm>
            <a:off x="3244850" y="40528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6659" name="Text Box 53"/>
          <p:cNvSpPr txBox="1">
            <a:spLocks noChangeArrowheads="1"/>
          </p:cNvSpPr>
          <p:nvPr/>
        </p:nvSpPr>
        <p:spPr bwMode="auto">
          <a:xfrm>
            <a:off x="2514600" y="36718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26660" name="Text Box 54"/>
          <p:cNvSpPr txBox="1">
            <a:spLocks noChangeArrowheads="1"/>
          </p:cNvSpPr>
          <p:nvPr/>
        </p:nvSpPr>
        <p:spPr bwMode="auto">
          <a:xfrm>
            <a:off x="2482850" y="990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6661" name="Text Box 55"/>
          <p:cNvSpPr txBox="1">
            <a:spLocks noChangeArrowheads="1"/>
          </p:cNvSpPr>
          <p:nvPr/>
        </p:nvSpPr>
        <p:spPr bwMode="auto">
          <a:xfrm>
            <a:off x="3352800" y="7620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6662" name="Text Box 57"/>
          <p:cNvSpPr txBox="1">
            <a:spLocks noChangeArrowheads="1"/>
          </p:cNvSpPr>
          <p:nvPr/>
        </p:nvSpPr>
        <p:spPr bwMode="auto">
          <a:xfrm>
            <a:off x="304800" y="5715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63" name="Text Box 58"/>
          <p:cNvSpPr txBox="1">
            <a:spLocks noChangeArrowheads="1"/>
          </p:cNvSpPr>
          <p:nvPr/>
        </p:nvSpPr>
        <p:spPr bwMode="auto">
          <a:xfrm>
            <a:off x="212725" y="5446713"/>
            <a:ext cx="4629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Lat.: 156.0                81.1                     162.4</a:t>
            </a:r>
          </a:p>
          <a:p>
            <a:r>
              <a:rPr lang="en-US">
                <a:solidFill>
                  <a:srgbClr val="000000"/>
                </a:solidFill>
              </a:rPr>
              <a:t>Lon.: -22.2                -4.7                         4.9</a:t>
            </a:r>
          </a:p>
          <a:p>
            <a:r>
              <a:rPr lang="en-US">
                <a:solidFill>
                  <a:srgbClr val="000000"/>
                </a:solidFill>
              </a:rPr>
              <a:t>Rho -0.70                 0.39                     -0.72</a:t>
            </a:r>
          </a:p>
          <a:p>
            <a:r>
              <a:rPr lang="en-US">
                <a:solidFill>
                  <a:srgbClr val="000000"/>
                </a:solidFill>
              </a:rPr>
              <a:t>left-handed          left-handed      left-handed</a:t>
            </a:r>
          </a:p>
        </p:txBody>
      </p:sp>
      <p:sp>
        <p:nvSpPr>
          <p:cNvPr id="26664" name="Text Box 59"/>
          <p:cNvSpPr txBox="1">
            <a:spLocks noChangeArrowheads="1"/>
          </p:cNvSpPr>
          <p:nvPr/>
        </p:nvSpPr>
        <p:spPr bwMode="auto">
          <a:xfrm>
            <a:off x="5486400" y="1676400"/>
            <a:ext cx="3505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Two views show the </a:t>
            </a:r>
          </a:p>
          <a:p>
            <a:r>
              <a:rPr lang="en-US" b="1">
                <a:solidFill>
                  <a:srgbClr val="000000"/>
                </a:solidFill>
              </a:rPr>
              <a:t>approximate orientations</a:t>
            </a:r>
          </a:p>
          <a:p>
            <a:r>
              <a:rPr lang="en-US" b="1">
                <a:solidFill>
                  <a:srgbClr val="000000"/>
                </a:solidFill>
              </a:rPr>
              <a:t>of the force-free flux rope</a:t>
            </a:r>
          </a:p>
          <a:p>
            <a:r>
              <a:rPr lang="en-US" b="1">
                <a:solidFill>
                  <a:srgbClr val="000000"/>
                </a:solidFill>
              </a:rPr>
              <a:t>(Lynch et al., 2003)</a:t>
            </a:r>
          </a:p>
          <a:p>
            <a:r>
              <a:rPr lang="en-US" b="1">
                <a:solidFill>
                  <a:srgbClr val="000000"/>
                </a:solidFill>
              </a:rPr>
              <a:t>Magnetic Cloud (MC)</a:t>
            </a:r>
          </a:p>
          <a:p>
            <a:r>
              <a:rPr lang="en-US" b="1">
                <a:solidFill>
                  <a:srgbClr val="000000"/>
                </a:solidFill>
              </a:rPr>
              <a:t>at ST-B, ACE, and ST-A.</a:t>
            </a:r>
          </a:p>
          <a:p>
            <a:endParaRPr lang="en-US" b="1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The flux rope (all left-handed)</a:t>
            </a:r>
          </a:p>
          <a:p>
            <a:r>
              <a:rPr lang="en-US" b="1">
                <a:solidFill>
                  <a:srgbClr val="000000"/>
                </a:solidFill>
              </a:rPr>
              <a:t>is consistent with a CME/flux rope having the axis parallel with the ecliptic plane with a </a:t>
            </a:r>
          </a:p>
          <a:p>
            <a:r>
              <a:rPr lang="en-US" b="1">
                <a:solidFill>
                  <a:srgbClr val="000000"/>
                </a:solidFill>
              </a:rPr>
              <a:t>longitudinal extent at </a:t>
            </a:r>
          </a:p>
          <a:p>
            <a:r>
              <a:rPr lang="en-US" b="1">
                <a:solidFill>
                  <a:srgbClr val="000000"/>
                </a:solidFill>
              </a:rPr>
              <a:t>the same scale with the </a:t>
            </a:r>
          </a:p>
          <a:p>
            <a:r>
              <a:rPr lang="en-US" b="1">
                <a:solidFill>
                  <a:srgbClr val="000000"/>
                </a:solidFill>
              </a:rPr>
              <a:t>STEREO separation ~41˚.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537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403ED"/>
                </a:solidFill>
                <a:latin typeface="Arial" pitchFamily="34" charset="0"/>
                <a:cs typeface="Arial" pitchFamily="34" charset="0"/>
              </a:rPr>
              <a:t>Two More Subjects of Interest </a:t>
            </a:r>
            <a:endParaRPr lang="en-US" sz="2800" b="1" dirty="0">
              <a:solidFill>
                <a:srgbClr val="1403E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5105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Twin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MCs (w/ D.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Berdichevsky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   -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Qiang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Maru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showed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CDAW events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with multiple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MCs.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   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We studied older events that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had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twin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MCs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; both same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opposite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helicity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May 1997 &amp; January 1998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events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   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ossibilities: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Each CME has 2 MCs-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one is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“main” cavity FR &amp; another is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prominence FR (follows main MC)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*”Single” events might consist of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multiple eruptions.</a:t>
            </a:r>
          </a:p>
        </p:txBody>
      </p:sp>
      <p:pic>
        <p:nvPicPr>
          <p:cNvPr id="5" name="Picture 4" descr="fig_shock_19970515_0115_OMNI2.gif"/>
          <p:cNvPicPr>
            <a:picLocks noChangeAspect="1"/>
          </p:cNvPicPr>
          <p:nvPr/>
        </p:nvPicPr>
        <p:blipFill>
          <a:blip r:embed="rId2"/>
          <a:srcRect r="53109" b="15312"/>
          <a:stretch>
            <a:fillRect/>
          </a:stretch>
        </p:blipFill>
        <p:spPr>
          <a:xfrm>
            <a:off x="5647786" y="15645"/>
            <a:ext cx="2886614" cy="684235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853258">
            <a:off x="8150174" y="272976"/>
            <a:ext cx="235297" cy="44423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in_20031118f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19200"/>
            <a:ext cx="4371043" cy="441676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304800"/>
            <a:ext cx="5867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Rays/current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sheets trailing CMEs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lvl="1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Survey of LASCO CMEs at solar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	min. &amp; max.	</a:t>
            </a:r>
          </a:p>
          <a:p>
            <a:pPr lvl="1"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~10 of all CMEs have obs. CSs</a:t>
            </a:r>
          </a:p>
          <a:p>
            <a:pPr lvl="1"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Widths and evolution have been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	modeled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2514602"/>
            <a:ext cx="3799637" cy="395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14400" y="6324600"/>
            <a:ext cx="2568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Lin and Forbes, JGR, 2000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419601" y="5715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18-20 Nov 2003 </a:t>
            </a:r>
            <a:r>
              <a:rPr lang="en-US" dirty="0" smtClean="0"/>
              <a:t>Event; (</a:t>
            </a:r>
            <a:r>
              <a:rPr lang="en-US" dirty="0" smtClean="0"/>
              <a:t>Lin et al., 2005) &amp; </a:t>
            </a:r>
            <a:r>
              <a:rPr lang="en-US" dirty="0" smtClean="0"/>
              <a:t>PSI </a:t>
            </a:r>
            <a:r>
              <a:rPr lang="en-US" dirty="0" smtClean="0"/>
              <a:t>simulation (Riley et al., 2006)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784783" cy="58569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3473" y="152400"/>
            <a:ext cx="564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SMEI CME Data for MC CDAW Events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685800"/>
            <a:ext cx="7711440" cy="5731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J_Oct03_with_mar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53000" y="1066800"/>
            <a:ext cx="3810000" cy="3810000"/>
          </a:xfrm>
          <a:prstGeom prst="rect">
            <a:avLst/>
          </a:prstGeom>
        </p:spPr>
      </p:pic>
      <p:pic>
        <p:nvPicPr>
          <p:cNvPr id="3" name="Picture 2" descr="CME_2004_313_1922fc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42672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7131" y="5334000"/>
            <a:ext cx="6058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SMEI archived and near-real time images/movies at: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AFRL SMEI site:  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5"/>
              </a:rPr>
              <a:t>http://smei.nso.edu/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UCSD SMEI site:  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6"/>
              </a:rPr>
              <a:t>http://smei.ucsd.edu/smeidata.html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236" y="152400"/>
            <a:ext cx="736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403ED"/>
                </a:solidFill>
                <a:latin typeface="Arial" pitchFamily="34" charset="0"/>
                <a:cs typeface="Arial" pitchFamily="34" charset="0"/>
              </a:rPr>
              <a:t>Solar Mass Ejection Imager Data &amp; CDAW Events</a:t>
            </a:r>
            <a:endParaRPr lang="en-US" sz="2400" b="1" dirty="0">
              <a:solidFill>
                <a:srgbClr val="1403E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00050"/>
            <a:ext cx="5291138" cy="607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2400"/>
            <a:ext cx="5729859" cy="6563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"/>
            <a:ext cx="6097905" cy="649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533400"/>
            <a:ext cx="899159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403ED"/>
                </a:solidFill>
                <a:latin typeface="Arial" pitchFamily="34" charset="0"/>
                <a:ea typeface="Calibri"/>
                <a:cs typeface="Arial" pitchFamily="34" charset="0"/>
              </a:rPr>
              <a:t>Additional (STEREO) Events for LWS CDAW2010 Workshop</a:t>
            </a:r>
          </a:p>
          <a:p>
            <a:endParaRPr lang="en-US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 STEREO + L1 in-situ obs. Provide 2-3 separated locations at 1 AU to detect/measure same ICME.</a:t>
            </a:r>
          </a:p>
          <a:p>
            <a:pPr lvl="1"/>
            <a:r>
              <a:rPr lang="en-US" sz="1600" b="1" i="1" dirty="0" smtClean="0">
                <a:latin typeface="Arial" pitchFamily="34" charset="0"/>
                <a:ea typeface="Calibri"/>
                <a:cs typeface="Arial" pitchFamily="34" charset="0"/>
              </a:rPr>
              <a:t>	Detect MC at one location and a MC or ICME at another; study geometry, 	</a:t>
            </a:r>
            <a:r>
              <a:rPr lang="en-US" sz="1600" b="1" i="1" dirty="0" smtClean="0">
                <a:latin typeface="Arial" pitchFamily="34" charset="0"/>
                <a:ea typeface="Calibri"/>
                <a:cs typeface="Arial" pitchFamily="34" charset="0"/>
              </a:rPr>
              <a:t>extent</a:t>
            </a:r>
          </a:p>
          <a:p>
            <a:pPr lvl="1"/>
            <a:r>
              <a:rPr lang="en-US" sz="1600" b="1" i="1" dirty="0" smtClean="0"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US" sz="1600" b="1" i="1" dirty="0" smtClean="0">
                <a:latin typeface="Arial" pitchFamily="34" charset="0"/>
                <a:ea typeface="Calibri"/>
                <a:cs typeface="Arial" pitchFamily="34" charset="0"/>
              </a:rPr>
              <a:t>CORs &amp; LASCO: Orthogonal views; address </a:t>
            </a:r>
            <a:r>
              <a:rPr lang="en-US" sz="1600" b="1" i="1" dirty="0" err="1" smtClean="0">
                <a:latin typeface="Arial" pitchFamily="34" charset="0"/>
                <a:ea typeface="Calibri"/>
                <a:cs typeface="Arial" pitchFamily="34" charset="0"/>
              </a:rPr>
              <a:t>Jie’s</a:t>
            </a:r>
            <a:r>
              <a:rPr lang="en-US" sz="1600" b="1" i="1" dirty="0" smtClean="0">
                <a:latin typeface="Arial" pitchFamily="34" charset="0"/>
                <a:ea typeface="Calibri"/>
                <a:cs typeface="Arial" pitchFamily="34" charset="0"/>
              </a:rPr>
              <a:t> question</a:t>
            </a:r>
          </a:p>
          <a:p>
            <a:pPr lvl="1"/>
            <a:r>
              <a:rPr lang="en-US" sz="1600" b="1" i="1" dirty="0" smtClean="0"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US" sz="1600" b="1" i="1" dirty="0" smtClean="0">
                <a:latin typeface="Arial" pitchFamily="34" charset="0"/>
                <a:ea typeface="Calibri"/>
                <a:cs typeface="Arial" pitchFamily="34" charset="0"/>
              </a:rPr>
              <a:t>HI &amp; SMEI: Allow tracking CME/ICME from Sun to 1 AU.</a:t>
            </a:r>
            <a:endParaRPr lang="en-US" sz="1600" b="1" i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1"/>
            <a:endParaRPr lang="en-US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 Yan Li’s Merged STEREO IMF + plasma plots: </a:t>
            </a:r>
          </a:p>
          <a:p>
            <a:pPr lvl="1"/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	 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  <a:hlinkClick r:id="rId2"/>
              </a:rPr>
              <a:t>http://sprg.ssl.berkeley.edu/~yanli/wind/stereo_plasma_imf.html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</a:p>
          <a:p>
            <a:pPr lvl="1"/>
            <a:endParaRPr lang="en-US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See my STEREO </a:t>
            </a:r>
            <a:r>
              <a:rPr lang="en-US" b="1" dirty="0" err="1" smtClean="0">
                <a:latin typeface="Arial" pitchFamily="34" charset="0"/>
                <a:ea typeface="Calibri"/>
                <a:cs typeface="Arial" pitchFamily="34" charset="0"/>
              </a:rPr>
              <a:t>SWx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 site for some of the events:</a:t>
            </a:r>
          </a:p>
          <a:p>
            <a:pPr lvl="1"/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  <a:hlinkClick r:id="rId3"/>
              </a:rPr>
              <a:t>http://secchi.nrl.navy.mil/spwx/index.php?p=sun_stereo_events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en-US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1"/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~25 MC events at STEREO or L1 or both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 2 events at all 3 locations: May 21-22, 2007 &amp; Nov. 19, 2007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 June 6, 2008: last STEREO-L1 event; 55° separation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endParaRPr lang="en-US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ea typeface="Calibri"/>
                <a:cs typeface="Arial" pitchFamily="34" charset="0"/>
              </a:rPr>
              <a:t>Nariaki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 Nitta’s STEREO EUVI Eruptive Flare list</a:t>
            </a:r>
          </a:p>
          <a:p>
            <a:pPr lvl="1"/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  <a:hlinkClick r:id="rId4"/>
              </a:rPr>
              <a:t>http://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  <a:hlinkClick r:id="rId4"/>
              </a:rPr>
              <a:t>www.lmsal.com/nitta/movies/flares_euvi/index.html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</a:p>
          <a:p>
            <a:pPr lvl="1"/>
            <a:endParaRPr lang="en-US" b="1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2" descr="mc111907-STABmo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403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6019800" cy="639762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3359F9"/>
                </a:solidFill>
                <a:latin typeface="Arial" pitchFamily="34" charset="0"/>
                <a:cs typeface="Arial" pitchFamily="34" charset="0"/>
              </a:rPr>
              <a:t>19 November 2007 ICME</a:t>
            </a:r>
          </a:p>
        </p:txBody>
      </p:sp>
      <p:pic>
        <p:nvPicPr>
          <p:cNvPr id="25604" name="Picture 5" descr="stab200711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701675"/>
            <a:ext cx="27432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8"/>
          <p:cNvSpPr>
            <a:spLocks noChangeShapeType="1"/>
          </p:cNvSpPr>
          <p:nvPr/>
        </p:nvSpPr>
        <p:spPr bwMode="auto">
          <a:xfrm>
            <a:off x="6492875" y="481013"/>
            <a:ext cx="0" cy="58435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57912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solidFill>
                  <a:srgbClr val="333399"/>
                </a:solidFill>
                <a:latin typeface="Calibri" pitchFamily="34" charset="0"/>
                <a:ea typeface="ＭＳ Ｐゴシック"/>
                <a:cs typeface="ＭＳ Ｐゴシック"/>
              </a:rPr>
              <a:t>22:30</a:t>
            </a:r>
          </a:p>
        </p:txBody>
      </p:sp>
      <p:sp>
        <p:nvSpPr>
          <p:cNvPr id="25607" name="Line 11"/>
          <p:cNvSpPr>
            <a:spLocks noChangeShapeType="1"/>
          </p:cNvSpPr>
          <p:nvPr/>
        </p:nvSpPr>
        <p:spPr bwMode="auto">
          <a:xfrm flipV="1">
            <a:off x="6324600" y="6324600"/>
            <a:ext cx="457200" cy="152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6172200" y="217488"/>
            <a:ext cx="1379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Shk  </a:t>
            </a:r>
            <a:r>
              <a:rPr lang="en-US" sz="1400">
                <a:solidFill>
                  <a:srgbClr val="333399"/>
                </a:solidFill>
              </a:rPr>
              <a:t>STB</a:t>
            </a:r>
            <a:r>
              <a:rPr lang="en-US" sz="1400">
                <a:solidFill>
                  <a:srgbClr val="000000"/>
                </a:solidFill>
              </a:rPr>
              <a:t>  </a:t>
            </a:r>
            <a:r>
              <a:rPr lang="en-US" sz="1400">
                <a:solidFill>
                  <a:srgbClr val="FF0000"/>
                </a:solidFill>
              </a:rPr>
              <a:t>STA</a:t>
            </a:r>
          </a:p>
        </p:txBody>
      </p:sp>
      <p:sp>
        <p:nvSpPr>
          <p:cNvPr id="25609" name="Line 16"/>
          <p:cNvSpPr>
            <a:spLocks noChangeShapeType="1"/>
          </p:cNvSpPr>
          <p:nvPr/>
        </p:nvSpPr>
        <p:spPr bwMode="auto">
          <a:xfrm flipH="1" flipV="1">
            <a:off x="6858000" y="6324600"/>
            <a:ext cx="152400" cy="2286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6994525" y="6411913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22:50</a:t>
            </a:r>
          </a:p>
        </p:txBody>
      </p:sp>
      <p:sp>
        <p:nvSpPr>
          <p:cNvPr id="25611" name="Text Box 20"/>
          <p:cNvSpPr txBox="1">
            <a:spLocks noChangeArrowheads="1"/>
          </p:cNvSpPr>
          <p:nvPr/>
        </p:nvSpPr>
        <p:spPr bwMode="auto">
          <a:xfrm>
            <a:off x="1219200" y="1382713"/>
            <a:ext cx="43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41˚</a:t>
            </a:r>
          </a:p>
        </p:txBody>
      </p:sp>
      <p:pic>
        <p:nvPicPr>
          <p:cNvPr id="19" name="BJ_D_SMEI_07_Nov_19-21_short_H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219200" y="2895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Rectangle 19"/>
          <p:cNvSpPr>
            <a:spLocks noChangeArrowheads="1"/>
          </p:cNvSpPr>
          <p:nvPr/>
        </p:nvSpPr>
        <p:spPr bwMode="auto">
          <a:xfrm>
            <a:off x="0" y="3295650"/>
            <a:ext cx="129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i="1">
                <a:solidFill>
                  <a:srgbClr val="000000"/>
                </a:solidFill>
              </a:rPr>
              <a:t>SMEI density</a:t>
            </a:r>
            <a:endParaRPr lang="en-US" sz="1200" b="1" i="1">
              <a:solidFill>
                <a:srgbClr val="000000"/>
              </a:solidFill>
            </a:endParaRPr>
          </a:p>
          <a:p>
            <a:endParaRPr lang="en-US" sz="1200" b="1" i="1">
              <a:solidFill>
                <a:srgbClr val="000000"/>
              </a:solidFill>
            </a:endParaRPr>
          </a:p>
          <a:p>
            <a:r>
              <a:rPr lang="en-US" sz="1200" b="1" i="1">
                <a:solidFill>
                  <a:srgbClr val="000000"/>
                </a:solidFill>
              </a:rPr>
              <a:t>Density flows – </a:t>
            </a:r>
          </a:p>
          <a:p>
            <a:r>
              <a:rPr lang="en-US" sz="1200" b="1" i="1">
                <a:solidFill>
                  <a:srgbClr val="000000"/>
                </a:solidFill>
              </a:rPr>
              <a:t>ST-B &amp; Earth</a:t>
            </a:r>
          </a:p>
          <a:p>
            <a:endParaRPr lang="en-GB" sz="1200" b="1" i="1">
              <a:solidFill>
                <a:srgbClr val="000000"/>
              </a:solidFill>
            </a:endParaRPr>
          </a:p>
          <a:p>
            <a:r>
              <a:rPr lang="en-US" sz="1200" b="1" i="1">
                <a:solidFill>
                  <a:srgbClr val="000000"/>
                </a:solidFill>
              </a:rPr>
              <a:t>Note linear structure -</a:t>
            </a:r>
          </a:p>
          <a:p>
            <a:r>
              <a:rPr lang="en-US" sz="1200" b="1" i="1">
                <a:solidFill>
                  <a:srgbClr val="000000"/>
                </a:solidFill>
              </a:rPr>
              <a:t>ST-A</a:t>
            </a:r>
          </a:p>
        </p:txBody>
      </p:sp>
      <p:sp>
        <p:nvSpPr>
          <p:cNvPr id="25614" name="TextBox 20"/>
          <p:cNvSpPr txBox="1">
            <a:spLocks noChangeArrowheads="1"/>
          </p:cNvSpPr>
          <p:nvPr/>
        </p:nvSpPr>
        <p:spPr bwMode="auto">
          <a:xfrm>
            <a:off x="76200" y="5938838"/>
            <a:ext cx="1082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i="1"/>
              <a:t>B. Jackson, </a:t>
            </a:r>
          </a:p>
          <a:p>
            <a:r>
              <a:rPr lang="en-GB" sz="1200" b="1" i="1"/>
              <a:t>UCSD</a:t>
            </a:r>
            <a:endParaRPr lang="en-US" sz="12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283</Words>
  <Application>Microsoft Office PowerPoint</Application>
  <PresentationFormat>On-screen Show (4:3)</PresentationFormat>
  <Paragraphs>100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19 November 2007 ICME</vt:lpstr>
      <vt:lpstr>19 November  Force-free Flux Rope Fit</vt:lpstr>
      <vt:lpstr>Slide 11</vt:lpstr>
      <vt:lpstr>Slide 12</vt:lpstr>
    </vt:vector>
  </TitlesOfParts>
  <Company>U.S. Air Force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AFRL</dc:creator>
  <cp:lastModifiedBy>AFRL</cp:lastModifiedBy>
  <cp:revision>34</cp:revision>
  <dcterms:created xsi:type="dcterms:W3CDTF">2010-09-21T23:52:33Z</dcterms:created>
  <dcterms:modified xsi:type="dcterms:W3CDTF">2010-09-22T19:43:47Z</dcterms:modified>
</cp:coreProperties>
</file>