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80" r:id="rId3"/>
    <p:sldId id="283" r:id="rId4"/>
    <p:sldId id="264" r:id="rId5"/>
    <p:sldId id="265" r:id="rId6"/>
    <p:sldId id="258" r:id="rId7"/>
    <p:sldId id="266" r:id="rId8"/>
    <p:sldId id="267" r:id="rId9"/>
    <p:sldId id="276" r:id="rId10"/>
    <p:sldId id="262" r:id="rId11"/>
    <p:sldId id="272" r:id="rId12"/>
    <p:sldId id="269" r:id="rId13"/>
    <p:sldId id="268" r:id="rId14"/>
    <p:sldId id="271" r:id="rId15"/>
    <p:sldId id="279" r:id="rId16"/>
    <p:sldId id="277" r:id="rId1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8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909A04-5044-430C-9E46-5F579436B119}" type="datetimeFigureOut">
              <a:rPr lang="ko-KR" altLang="en-US" smtClean="0"/>
              <a:pPr/>
              <a:t>2010-09-21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DB9121-A229-43B7-8728-C9E77C9EB7C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6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ko-KR" altLang="en-US" smtClean="0">
              <a:latin typeface="굴림" charset="-127"/>
              <a:ea typeface="굴림" charset="-127"/>
            </a:endParaRPr>
          </a:p>
        </p:txBody>
      </p:sp>
      <p:sp>
        <p:nvSpPr>
          <p:cNvPr id="57347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29A4D3-27CD-4AA8-A88B-1F9C49A7EB70}" type="slidenum">
              <a:rPr lang="en-US" altLang="ko-KR" smtClean="0">
                <a:latin typeface="굴림" charset="-127"/>
                <a:ea typeface="굴림" charset="-127"/>
                <a:cs typeface="다음_Regular"/>
              </a:rPr>
              <a:pPr/>
              <a:t>6</a:t>
            </a:fld>
            <a:endParaRPr lang="en-US" altLang="ko-KR" smtClean="0">
              <a:latin typeface="굴림" charset="-127"/>
              <a:ea typeface="굴림" charset="-127"/>
              <a:cs typeface="다음_Regular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>
      <p:bgPr>
        <a:solidFill>
          <a:srgbClr val="000000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tricompSW"/>
          <p:cNvPicPr>
            <a:picLocks noChangeAspect="1" noChangeArrowheads="1"/>
          </p:cNvPicPr>
          <p:nvPr userDrawn="1"/>
        </p:nvPicPr>
        <p:blipFill>
          <a:blip r:embed="rId2" cstate="print"/>
          <a:srcRect t="5469" b="15355"/>
          <a:stretch>
            <a:fillRect/>
          </a:stretch>
        </p:blipFill>
        <p:spPr bwMode="auto">
          <a:xfrm>
            <a:off x="0" y="2179638"/>
            <a:ext cx="9144000" cy="467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19138" y="200025"/>
            <a:ext cx="8058150" cy="1687513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642052" name="Rectangle 4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4495800" y="2097088"/>
            <a:ext cx="4648200" cy="534987"/>
          </a:xfrm>
        </p:spPr>
        <p:txBody>
          <a:bodyPr/>
          <a:lstStyle>
            <a:lvl1pPr algn="ctr">
              <a:buFont typeface="Wingdings" pitchFamily="2" charset="2"/>
              <a:buNone/>
              <a:defRPr>
                <a:solidFill>
                  <a:schemeClr val="tx2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0" y="0"/>
            <a:ext cx="18288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0" latinLnBrk="0" hangingPunct="0">
              <a:defRPr kumimoji="0" sz="1600" smtClean="0">
                <a:solidFill>
                  <a:srgbClr val="808080"/>
                </a:solidFill>
                <a:latin typeface="HY헤드라인M" pitchFamily="18" charset="-127"/>
                <a:ea typeface="HY헤드라인M" pitchFamily="18" charset="-127"/>
              </a:defRPr>
            </a:lvl1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fld id="{6521CC2C-FAD2-4647-8F23-3FDB12585BAE}" type="datetime2">
              <a:rPr lang="ko-KR" altLang="en-US"/>
              <a:pPr algn="ctr" fontAlgn="base">
                <a:spcBef>
                  <a:spcPct val="50000"/>
                </a:spcBef>
                <a:spcAft>
                  <a:spcPct val="0"/>
                </a:spcAft>
                <a:defRPr/>
              </a:pPr>
              <a:t>2010년 9월 21일 화요일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E0B9BE-B46E-47E2-AE84-F82495B2A6B8}" type="slidenum">
              <a:rPr lang="en-US" altLang="ko-KR">
                <a:solidFill>
                  <a:srgbClr val="F1F7E9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F1F7E9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784975" y="471488"/>
            <a:ext cx="2170113" cy="5976937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274638" y="471488"/>
            <a:ext cx="6357937" cy="5976937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E8B5DF-9C47-4D36-B59A-9F0F79B7370E}" type="slidenum">
              <a:rPr lang="en-US" altLang="ko-KR">
                <a:solidFill>
                  <a:srgbClr val="F1F7E9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F1F7E9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맑은 고딕" pitchFamily="50" charset="-127"/>
                <a:ea typeface="맑은 고딕" pitchFamily="50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000">
                <a:latin typeface="맑은 고딕" pitchFamily="50" charset="-127"/>
                <a:ea typeface="맑은 고딕" pitchFamily="50" charset="-127"/>
              </a:defRPr>
            </a:lvl1pPr>
            <a:lvl2pPr>
              <a:defRPr sz="1800">
                <a:latin typeface="맑은 고딕" pitchFamily="50" charset="-127"/>
                <a:ea typeface="맑은 고딕" pitchFamily="50" charset="-127"/>
              </a:defRPr>
            </a:lvl2pPr>
            <a:lvl3pPr>
              <a:defRPr sz="1800">
                <a:latin typeface="맑은 고딕" pitchFamily="50" charset="-127"/>
                <a:ea typeface="맑은 고딕" pitchFamily="50" charset="-127"/>
              </a:defRPr>
            </a:lvl3pPr>
            <a:lvl4pPr>
              <a:defRPr sz="1800">
                <a:latin typeface="맑은 고딕" pitchFamily="50" charset="-127"/>
                <a:ea typeface="맑은 고딕" pitchFamily="50" charset="-127"/>
              </a:defRPr>
            </a:lvl4pPr>
            <a:lvl5pPr>
              <a:defRPr sz="1800">
                <a:latin typeface="맑은 고딕" pitchFamily="50" charset="-127"/>
                <a:ea typeface="맑은 고딕" pitchFamily="50" charset="-127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586F73-4AC0-46FC-80B2-65EDD7D75655}" type="slidenum">
              <a:rPr lang="en-US" altLang="ko-KR">
                <a:solidFill>
                  <a:srgbClr val="F1F7E9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F1F7E9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B11C0A-C98E-49A9-A1CA-FFAE5363646B}" type="slidenum">
              <a:rPr lang="en-US" altLang="ko-KR">
                <a:solidFill>
                  <a:srgbClr val="F1F7E9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F1F7E9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15925" y="1354138"/>
            <a:ext cx="4192588" cy="5094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760913" y="1354138"/>
            <a:ext cx="4194175" cy="5094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79B32E-5CDE-4CDD-A55C-10B5166AD027}" type="slidenum">
              <a:rPr lang="en-US" altLang="ko-KR">
                <a:solidFill>
                  <a:srgbClr val="F1F7E9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F1F7E9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03DC93-5AC2-4FC1-B33B-ECBCB30FF2A4}" type="slidenum">
              <a:rPr lang="en-US" altLang="ko-KR">
                <a:solidFill>
                  <a:srgbClr val="F1F7E9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F1F7E9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0C1F55-219A-4649-BC42-3596792D8E1A}" type="slidenum">
              <a:rPr lang="en-US" altLang="ko-KR">
                <a:solidFill>
                  <a:srgbClr val="F1F7E9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F1F7E9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DEBDC3-D41B-4A0D-ADD6-867A06DB2FAF}" type="slidenum">
              <a:rPr lang="en-US" altLang="ko-KR">
                <a:solidFill>
                  <a:srgbClr val="F1F7E9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F1F7E9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387BF4-C135-4A24-8A99-0E06A7DBDBF5}" type="slidenum">
              <a:rPr lang="en-US" altLang="ko-KR">
                <a:solidFill>
                  <a:srgbClr val="F1F7E9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F1F7E9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C88D46-B829-4916-99D3-558C8A53DA0A}" type="slidenum">
              <a:rPr lang="en-US" altLang="ko-KR">
                <a:solidFill>
                  <a:srgbClr val="F1F7E9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F1F7E9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itle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74638" y="471488"/>
            <a:ext cx="7750175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5925" y="1354138"/>
            <a:ext cx="8539163" cy="509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 </a:t>
            </a:r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ko-KR" smtClean="0"/>
              <a:t> </a:t>
            </a:r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</p:txBody>
      </p:sp>
      <p:sp>
        <p:nvSpPr>
          <p:cNvPr id="641029" name="Text Box 5"/>
          <p:cNvSpPr txBox="1">
            <a:spLocks noChangeArrowheads="1"/>
          </p:cNvSpPr>
          <p:nvPr userDrawn="1"/>
        </p:nvSpPr>
        <p:spPr bwMode="auto">
          <a:xfrm>
            <a:off x="6659563" y="0"/>
            <a:ext cx="2484437" cy="4905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108000" tIns="108000" rIns="108000" bIns="10800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endParaRPr kumimoji="1" lang="ko-KR" altLang="ko-KR">
              <a:solidFill>
                <a:srgbClr val="000066"/>
              </a:solidFill>
              <a:latin typeface="다음_Regular" pitchFamily="2" charset="-127"/>
            </a:endParaRPr>
          </a:p>
        </p:txBody>
      </p:sp>
      <p:sp>
        <p:nvSpPr>
          <p:cNvPr id="64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97813" y="0"/>
            <a:ext cx="124618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smtClean="0">
                <a:solidFill>
                  <a:schemeClr val="bg1"/>
                </a:solidFill>
                <a:latin typeface="+mn-lt"/>
                <a:ea typeface="굴림" pitchFamily="50" charset="-127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EBBD1254-A880-4F36-B1B0-EB30D3D8F000}" type="slidenum">
              <a:rPr kumimoji="1" lang="en-US" altLang="ko-KR">
                <a:solidFill>
                  <a:srgbClr val="F1F7E9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kumimoji="1" lang="en-US" altLang="ko-KR">
              <a:solidFill>
                <a:srgbClr val="F1F7E9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kumimoji="1" sz="28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kumimoji="1" sz="2800">
          <a:solidFill>
            <a:schemeClr val="bg1"/>
          </a:solidFill>
          <a:latin typeface="Verdana" pitchFamily="34" charset="0"/>
          <a:ea typeface="다음_SemiBold" pitchFamily="2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kumimoji="1" sz="2800">
          <a:solidFill>
            <a:schemeClr val="bg1"/>
          </a:solidFill>
          <a:latin typeface="Verdana" pitchFamily="34" charset="0"/>
          <a:ea typeface="다음_SemiBold" pitchFamily="2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kumimoji="1" sz="2800">
          <a:solidFill>
            <a:schemeClr val="bg1"/>
          </a:solidFill>
          <a:latin typeface="Verdana" pitchFamily="34" charset="0"/>
          <a:ea typeface="다음_SemiBold" pitchFamily="2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kumimoji="1" sz="2800">
          <a:solidFill>
            <a:schemeClr val="bg1"/>
          </a:solidFill>
          <a:latin typeface="Verdana" pitchFamily="34" charset="0"/>
          <a:ea typeface="다음_SemiBold" pitchFamily="2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kumimoji="1" sz="2800">
          <a:solidFill>
            <a:schemeClr val="bg1"/>
          </a:solidFill>
          <a:latin typeface="Verdana" pitchFamily="34" charset="0"/>
          <a:ea typeface="다음_SemiBold" pitchFamily="2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kumimoji="1" sz="2800">
          <a:solidFill>
            <a:schemeClr val="bg1"/>
          </a:solidFill>
          <a:latin typeface="Verdana" pitchFamily="34" charset="0"/>
          <a:ea typeface="다음_SemiBold" pitchFamily="2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kumimoji="1" sz="2800">
          <a:solidFill>
            <a:schemeClr val="bg1"/>
          </a:solidFill>
          <a:latin typeface="Verdana" pitchFamily="34" charset="0"/>
          <a:ea typeface="다음_SemiBold" pitchFamily="2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kumimoji="1" sz="2800">
          <a:solidFill>
            <a:schemeClr val="bg1"/>
          </a:solidFill>
          <a:latin typeface="Verdana" pitchFamily="34" charset="0"/>
          <a:ea typeface="다음_SemiBold" pitchFamily="2" charset="-127"/>
        </a:defRPr>
      </a:lvl9pPr>
    </p:titleStyle>
    <p:bodyStyle>
      <a:lvl1pPr marL="342900" indent="-342900" algn="l" rtl="0" eaLnBrk="0" fontAlgn="base" latinLnBrk="1" hangingPunct="0">
        <a:spcBef>
          <a:spcPct val="0"/>
        </a:spcBef>
        <a:spcAft>
          <a:spcPct val="40000"/>
        </a:spcAft>
        <a:buClr>
          <a:srgbClr val="000066"/>
        </a:buClr>
        <a:buFont typeface="Wingdings" pitchFamily="2" charset="2"/>
        <a:buChar char="q"/>
        <a:defRPr kumimoji="1" sz="3200">
          <a:solidFill>
            <a:srgbClr val="000066"/>
          </a:solidFill>
          <a:latin typeface="+mn-lt"/>
          <a:ea typeface="+mn-ea"/>
          <a:cs typeface="+mn-cs"/>
        </a:defRPr>
      </a:lvl1pPr>
      <a:lvl2pPr marL="630238" indent="-173038" algn="l" rtl="0" eaLnBrk="0" fontAlgn="base" latinLnBrk="1" hangingPunct="0">
        <a:spcBef>
          <a:spcPct val="0"/>
        </a:spcBef>
        <a:spcAft>
          <a:spcPct val="40000"/>
        </a:spcAft>
        <a:buClr>
          <a:srgbClr val="000066"/>
        </a:buClr>
        <a:buSzPct val="110000"/>
        <a:buFont typeface="Wingdings" pitchFamily="2" charset="2"/>
        <a:buChar char="§"/>
        <a:defRPr kumimoji="1" sz="1600">
          <a:solidFill>
            <a:srgbClr val="000066"/>
          </a:solidFill>
          <a:latin typeface="+mn-lt"/>
          <a:ea typeface="+mn-ea"/>
        </a:defRPr>
      </a:lvl2pPr>
      <a:lvl3pPr marL="1258888" indent="-347663" algn="l" rtl="0" eaLnBrk="0" fontAlgn="base" latinLnBrk="1" hangingPunct="0">
        <a:spcBef>
          <a:spcPct val="0"/>
        </a:spcBef>
        <a:spcAft>
          <a:spcPct val="40000"/>
        </a:spcAft>
        <a:buClr>
          <a:srgbClr val="336699"/>
        </a:buClr>
        <a:buFont typeface="Wingdings" pitchFamily="2" charset="2"/>
        <a:buChar char="ü"/>
        <a:defRPr kumimoji="1" sz="1600">
          <a:solidFill>
            <a:srgbClr val="000066"/>
          </a:solidFill>
          <a:latin typeface="+mn-lt"/>
          <a:ea typeface="+mn-ea"/>
        </a:defRPr>
      </a:lvl3pPr>
      <a:lvl4pPr marL="1825625" indent="-228600" algn="l" rtl="0" eaLnBrk="0" fontAlgn="base" latinLnBrk="1" hangingPunct="0">
        <a:spcBef>
          <a:spcPct val="0"/>
        </a:spcBef>
        <a:spcAft>
          <a:spcPct val="40000"/>
        </a:spcAft>
        <a:buChar char="•"/>
        <a:defRPr kumimoji="1" sz="1600">
          <a:solidFill>
            <a:srgbClr val="000066"/>
          </a:solidFill>
          <a:latin typeface="+mn-lt"/>
          <a:ea typeface="+mn-ea"/>
        </a:defRPr>
      </a:lvl4pPr>
      <a:lvl5pPr marL="2168525" indent="-228600" algn="l" rtl="0" eaLnBrk="0" fontAlgn="base" latinLnBrk="1" hangingPunct="0">
        <a:spcBef>
          <a:spcPct val="20000"/>
        </a:spcBef>
        <a:spcAft>
          <a:spcPct val="60000"/>
        </a:spcAft>
        <a:buChar char="»"/>
        <a:defRPr kumimoji="1" sz="1200">
          <a:solidFill>
            <a:srgbClr val="666666"/>
          </a:solidFill>
          <a:latin typeface="굴림" pitchFamily="50" charset="-127"/>
          <a:ea typeface="굴림" pitchFamily="50" charset="-127"/>
        </a:defRPr>
      </a:lvl5pPr>
      <a:lvl6pPr marL="2625725" indent="-228600" algn="l" rtl="0" fontAlgn="base" latinLnBrk="1">
        <a:spcBef>
          <a:spcPct val="20000"/>
        </a:spcBef>
        <a:spcAft>
          <a:spcPct val="60000"/>
        </a:spcAft>
        <a:defRPr kumimoji="1" sz="1200">
          <a:solidFill>
            <a:srgbClr val="666666"/>
          </a:solidFill>
          <a:latin typeface="굴림" pitchFamily="50" charset="-127"/>
          <a:ea typeface="굴림" pitchFamily="50" charset="-127"/>
        </a:defRPr>
      </a:lvl6pPr>
      <a:lvl7pPr marL="3082925" indent="-228600" algn="l" rtl="0" fontAlgn="base" latinLnBrk="1">
        <a:spcBef>
          <a:spcPct val="20000"/>
        </a:spcBef>
        <a:spcAft>
          <a:spcPct val="60000"/>
        </a:spcAft>
        <a:defRPr kumimoji="1" sz="1200">
          <a:solidFill>
            <a:srgbClr val="666666"/>
          </a:solidFill>
          <a:latin typeface="굴림" pitchFamily="50" charset="-127"/>
          <a:ea typeface="굴림" pitchFamily="50" charset="-127"/>
        </a:defRPr>
      </a:lvl7pPr>
      <a:lvl8pPr marL="3540125" indent="-228600" algn="l" rtl="0" fontAlgn="base" latinLnBrk="1">
        <a:spcBef>
          <a:spcPct val="20000"/>
        </a:spcBef>
        <a:spcAft>
          <a:spcPct val="60000"/>
        </a:spcAft>
        <a:defRPr kumimoji="1" sz="1200">
          <a:solidFill>
            <a:srgbClr val="666666"/>
          </a:solidFill>
          <a:latin typeface="굴림" pitchFamily="50" charset="-127"/>
          <a:ea typeface="굴림" pitchFamily="50" charset="-127"/>
        </a:defRPr>
      </a:lvl8pPr>
      <a:lvl9pPr marL="3997325" indent="-228600" algn="l" rtl="0" fontAlgn="base" latinLnBrk="1">
        <a:spcBef>
          <a:spcPct val="20000"/>
        </a:spcBef>
        <a:spcAft>
          <a:spcPct val="60000"/>
        </a:spcAft>
        <a:defRPr kumimoji="1" sz="1200">
          <a:solidFill>
            <a:srgbClr val="666666"/>
          </a:solidFill>
          <a:latin typeface="굴림" pitchFamily="50" charset="-127"/>
          <a:ea typeface="굴림" pitchFamily="50" charset="-127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ko-KR" dirty="0" smtClean="0"/>
              <a:t>The effect of direction parameter </a:t>
            </a:r>
            <a:br>
              <a:rPr lang="en-US" altLang="ko-KR" dirty="0" smtClean="0"/>
            </a:br>
            <a:r>
              <a:rPr lang="en-US" altLang="ko-KR" dirty="0" smtClean="0"/>
              <a:t>on the classification of MC and EJ</a:t>
            </a:r>
            <a:endParaRPr lang="ko-KR" altLang="en-US" dirty="0"/>
          </a:p>
        </p:txBody>
      </p:sp>
      <p:sp>
        <p:nvSpPr>
          <p:cNvPr id="4" name="부제목 3"/>
          <p:cNvSpPr>
            <a:spLocks noGrp="1"/>
          </p:cNvSpPr>
          <p:nvPr>
            <p:ph type="subTitle" idx="1"/>
          </p:nvPr>
        </p:nvSpPr>
        <p:spPr>
          <a:xfrm>
            <a:off x="3635896" y="1628800"/>
            <a:ext cx="5256584" cy="1944216"/>
          </a:xfrm>
        </p:spPr>
        <p:txBody>
          <a:bodyPr/>
          <a:lstStyle/>
          <a:p>
            <a:r>
              <a:rPr lang="en-US" altLang="ko-KR" sz="2400" dirty="0" err="1" smtClean="0"/>
              <a:t>Rok</a:t>
            </a:r>
            <a:r>
              <a:rPr lang="en-US" altLang="ko-KR" sz="2400" dirty="0" smtClean="0"/>
              <a:t>-Soon Kim, Yong-Jae Moon,</a:t>
            </a:r>
          </a:p>
          <a:p>
            <a:r>
              <a:rPr lang="en-US" altLang="ko-KR" sz="2400" dirty="0" smtClean="0"/>
              <a:t> N. Gopalswamy, K.-S. Cho</a:t>
            </a:r>
          </a:p>
          <a:p>
            <a:r>
              <a:rPr lang="en-US" altLang="ko-KR" sz="2400" dirty="0" smtClean="0"/>
              <a:t>NASA/GSFC, </a:t>
            </a:r>
            <a:r>
              <a:rPr lang="en-US" altLang="ko-KR" sz="2400" dirty="0" smtClean="0"/>
              <a:t>CAU, KASI</a:t>
            </a:r>
            <a:endParaRPr lang="ko-KR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Direction parameter of MC and EJ</a:t>
            </a:r>
            <a:endParaRPr lang="ko-KR" altLang="en-US" dirty="0"/>
          </a:p>
        </p:txBody>
      </p:sp>
      <p:sp>
        <p:nvSpPr>
          <p:cNvPr id="8" name="내용 개체 틀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Statistical result for 59 CDAW list events</a:t>
            </a:r>
          </a:p>
          <a:p>
            <a:pPr lvl="1"/>
            <a:r>
              <a:rPr lang="en-US" altLang="ko-KR" dirty="0" smtClean="0"/>
              <a:t>MC </a:t>
            </a:r>
            <a:r>
              <a:rPr lang="en-US" altLang="ko-KR" dirty="0" smtClean="0"/>
              <a:t>tends to have larger direction parameter than </a:t>
            </a:r>
            <a:r>
              <a:rPr lang="en-US" altLang="ko-KR" dirty="0" smtClean="0"/>
              <a:t>EJ.</a:t>
            </a:r>
          </a:p>
          <a:p>
            <a:pPr lvl="2"/>
            <a:r>
              <a:rPr lang="en-US" altLang="ko-KR" dirty="0" smtClean="0"/>
              <a:t>Mean D for MC: 0.60</a:t>
            </a:r>
            <a:br>
              <a:rPr lang="en-US" altLang="ko-KR" dirty="0" smtClean="0"/>
            </a:br>
            <a:r>
              <a:rPr lang="en-US" altLang="ko-KR" dirty="0" smtClean="0"/>
              <a:t>	          EJ : 0.49</a:t>
            </a:r>
            <a:endParaRPr lang="en-US" altLang="ko-KR" dirty="0" smtClean="0"/>
          </a:p>
          <a:p>
            <a:endParaRPr lang="ko-KR" alt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 l="5016" t="10454" r="30607" b="9813"/>
          <a:stretch>
            <a:fillRect/>
          </a:stretch>
        </p:blipFill>
        <p:spPr bwMode="auto">
          <a:xfrm>
            <a:off x="179512" y="2996952"/>
            <a:ext cx="4316864" cy="3207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 l="3932" t="10626" r="30510" b="10625"/>
          <a:stretch>
            <a:fillRect/>
          </a:stretch>
        </p:blipFill>
        <p:spPr bwMode="auto">
          <a:xfrm>
            <a:off x="4535489" y="2996952"/>
            <a:ext cx="4396057" cy="3168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The </a:t>
            </a:r>
            <a:r>
              <a:rPr lang="en-US" altLang="ko-KR" dirty="0" smtClean="0"/>
              <a:t>combination effect </a:t>
            </a:r>
            <a:r>
              <a:rPr lang="en-US" altLang="ko-KR" dirty="0" smtClean="0"/>
              <a:t>of </a:t>
            </a:r>
            <a:r>
              <a:rPr lang="en-US" altLang="ko-KR" dirty="0" smtClean="0"/>
              <a:t>D and Speed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15925" y="1354138"/>
            <a:ext cx="5956275" cy="5094287"/>
          </a:xfrm>
        </p:spPr>
        <p:txBody>
          <a:bodyPr/>
          <a:lstStyle/>
          <a:p>
            <a:r>
              <a:rPr lang="en-US" altLang="ko-KR" dirty="0" smtClean="0"/>
              <a:t>For very fast </a:t>
            </a:r>
            <a:r>
              <a:rPr lang="en-US" altLang="ko-KR" dirty="0" smtClean="0"/>
              <a:t>CMEs (V ≥ 1500 km/s)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If the CME has large </a:t>
            </a:r>
            <a:r>
              <a:rPr lang="en-US" altLang="ko-KR" dirty="0" smtClean="0"/>
              <a:t>D,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>
                <a:sym typeface="Wingdings" pitchFamily="2" charset="2"/>
              </a:rPr>
              <a:t> MC</a:t>
            </a:r>
          </a:p>
          <a:p>
            <a:pPr lvl="1"/>
            <a:r>
              <a:rPr lang="en-US" altLang="ko-KR" dirty="0" smtClean="0">
                <a:sym typeface="Wingdings" pitchFamily="2" charset="2"/>
              </a:rPr>
              <a:t>If the CME has small </a:t>
            </a:r>
            <a:r>
              <a:rPr lang="en-US" altLang="ko-KR" dirty="0" smtClean="0">
                <a:sym typeface="Wingdings" pitchFamily="2" charset="2"/>
              </a:rPr>
              <a:t>D,</a:t>
            </a:r>
            <a:r>
              <a:rPr lang="en-US" altLang="ko-KR" dirty="0" smtClean="0">
                <a:sym typeface="Wingdings" pitchFamily="2" charset="2"/>
              </a:rPr>
              <a:t/>
            </a:r>
            <a:br>
              <a:rPr lang="en-US" altLang="ko-KR" dirty="0" smtClean="0">
                <a:sym typeface="Wingdings" pitchFamily="2" charset="2"/>
              </a:rPr>
            </a:br>
            <a:r>
              <a:rPr lang="en-US" altLang="ko-KR" dirty="0" smtClean="0">
                <a:sym typeface="Wingdings" pitchFamily="2" charset="2"/>
              </a:rPr>
              <a:t> EJ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586F73-4AC0-46FC-80B2-65EDD7D75655}" type="slidenum">
              <a:rPr lang="en-US" altLang="ko-KR" smtClean="0">
                <a:solidFill>
                  <a:srgbClr val="F1F7E9"/>
                </a:solidFill>
              </a:rPr>
              <a:pPr>
                <a:defRPr/>
              </a:pPr>
              <a:t>11</a:t>
            </a:fld>
            <a:endParaRPr lang="en-US" altLang="ko-KR">
              <a:solidFill>
                <a:srgbClr val="F1F7E9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t="12797" r="53641" b="8454"/>
          <a:stretch>
            <a:fillRect/>
          </a:stretch>
        </p:blipFill>
        <p:spPr bwMode="auto">
          <a:xfrm>
            <a:off x="4104456" y="1844824"/>
            <a:ext cx="4644008" cy="4733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타원 5"/>
          <p:cNvSpPr/>
          <p:nvPr/>
        </p:nvSpPr>
        <p:spPr bwMode="auto">
          <a:xfrm>
            <a:off x="7128792" y="1772816"/>
            <a:ext cx="1584176" cy="2664296"/>
          </a:xfrm>
          <a:prstGeom prst="ellipse">
            <a:avLst/>
          </a:prstGeom>
          <a:solidFill>
            <a:srgbClr val="6666FF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108000" rIns="108000" bIns="108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800" b="0" i="0" u="none" strike="noStrike" cap="none" normalizeH="0" baseline="0" smtClean="0">
              <a:ln>
                <a:noFill/>
              </a:ln>
              <a:solidFill>
                <a:srgbClr val="000066"/>
              </a:solidFill>
              <a:effectLst/>
              <a:latin typeface="다음_Regular" pitchFamily="2" charset="-127"/>
              <a:ea typeface="다음_Regular" pitchFamily="2" charset="-127"/>
            </a:endParaRPr>
          </a:p>
        </p:txBody>
      </p:sp>
      <p:sp>
        <p:nvSpPr>
          <p:cNvPr id="7" name="타원 6"/>
          <p:cNvSpPr/>
          <p:nvPr/>
        </p:nvSpPr>
        <p:spPr bwMode="auto">
          <a:xfrm>
            <a:off x="7200800" y="4509120"/>
            <a:ext cx="1008112" cy="1656184"/>
          </a:xfrm>
          <a:prstGeom prst="ellipse">
            <a:avLst/>
          </a:prstGeom>
          <a:solidFill>
            <a:schemeClr val="accent2">
              <a:lumMod val="40000"/>
              <a:lumOff val="60000"/>
              <a:alpha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108000" rIns="108000" bIns="108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800" b="0" i="0" u="none" strike="noStrike" cap="none" normalizeH="0" baseline="0" smtClean="0">
              <a:ln>
                <a:noFill/>
              </a:ln>
              <a:solidFill>
                <a:srgbClr val="000066"/>
              </a:solidFill>
              <a:effectLst/>
              <a:latin typeface="다음_Regular" pitchFamily="2" charset="-127"/>
              <a:ea typeface="다음_Regular" pitchFamily="2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Case Study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15925" y="1354138"/>
            <a:ext cx="4300091" cy="5094287"/>
          </a:xfrm>
        </p:spPr>
        <p:txBody>
          <a:bodyPr/>
          <a:lstStyle/>
          <a:p>
            <a:r>
              <a:rPr lang="en-US" altLang="ko-KR" dirty="0" smtClean="0"/>
              <a:t>MC (#2)</a:t>
            </a:r>
          </a:p>
          <a:p>
            <a:pPr lvl="1"/>
            <a:r>
              <a:rPr lang="en-US" altLang="ko-KR" dirty="0" smtClean="0"/>
              <a:t>CME speed: 464 km/s</a:t>
            </a:r>
          </a:p>
          <a:p>
            <a:pPr lvl="1"/>
            <a:r>
              <a:rPr lang="en-US" altLang="ko-KR" dirty="0" smtClean="0"/>
              <a:t>Flare class: C1.3</a:t>
            </a:r>
          </a:p>
          <a:p>
            <a:pPr lvl="1"/>
            <a:r>
              <a:rPr lang="en-US" altLang="ko-KR" dirty="0" smtClean="0"/>
              <a:t>Flare location: N21W08</a:t>
            </a:r>
          </a:p>
          <a:p>
            <a:pPr lvl="1"/>
            <a:r>
              <a:rPr lang="en-US" altLang="ko-KR" dirty="0" smtClean="0"/>
              <a:t>D: </a:t>
            </a:r>
            <a:r>
              <a:rPr lang="en-US" altLang="ko-KR" dirty="0" smtClean="0"/>
              <a:t>0.83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586F73-4AC0-46FC-80B2-65EDD7D75655}" type="slidenum">
              <a:rPr lang="en-US" altLang="ko-KR" smtClean="0">
                <a:solidFill>
                  <a:srgbClr val="F1F7E9"/>
                </a:solidFill>
              </a:rPr>
              <a:pPr>
                <a:defRPr/>
              </a:pPr>
              <a:t>12</a:t>
            </a:fld>
            <a:endParaRPr lang="en-US" altLang="ko-KR">
              <a:solidFill>
                <a:srgbClr val="F1F7E9"/>
              </a:solidFill>
            </a:endParaRPr>
          </a:p>
        </p:txBody>
      </p:sp>
      <p:pic>
        <p:nvPicPr>
          <p:cNvPr id="5" name="Picture 7" descr="c3_rd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2020024"/>
            <a:ext cx="4145280" cy="4145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Case Study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15925" y="1354138"/>
            <a:ext cx="4660131" cy="5094287"/>
          </a:xfrm>
        </p:spPr>
        <p:txBody>
          <a:bodyPr/>
          <a:lstStyle/>
          <a:p>
            <a:r>
              <a:rPr lang="en-US" altLang="ko-KR" dirty="0" smtClean="0"/>
              <a:t>MC (#45)</a:t>
            </a:r>
          </a:p>
          <a:p>
            <a:pPr lvl="1"/>
            <a:r>
              <a:rPr lang="en-US" altLang="ko-KR" dirty="0" smtClean="0"/>
              <a:t>CME speed: 2459 km/s</a:t>
            </a:r>
          </a:p>
          <a:p>
            <a:pPr lvl="1"/>
            <a:r>
              <a:rPr lang="en-US" altLang="ko-KR" dirty="0" smtClean="0"/>
              <a:t>Flare class: X17.2</a:t>
            </a:r>
          </a:p>
          <a:p>
            <a:pPr lvl="1"/>
            <a:r>
              <a:rPr lang="en-US" altLang="ko-KR" dirty="0" smtClean="0"/>
              <a:t>Location: S16E08</a:t>
            </a:r>
          </a:p>
          <a:p>
            <a:pPr lvl="1"/>
            <a:r>
              <a:rPr lang="en-US" altLang="ko-KR" dirty="0" smtClean="0"/>
              <a:t>D: </a:t>
            </a:r>
            <a:r>
              <a:rPr lang="en-US" altLang="ko-KR" dirty="0" smtClean="0"/>
              <a:t>0.94</a:t>
            </a:r>
          </a:p>
          <a:p>
            <a:pPr lvl="1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586F73-4AC0-46FC-80B2-65EDD7D75655}" type="slidenum">
              <a:rPr lang="en-US" altLang="ko-KR" smtClean="0">
                <a:solidFill>
                  <a:srgbClr val="F1F7E9"/>
                </a:solidFill>
              </a:rPr>
              <a:pPr>
                <a:defRPr/>
              </a:pPr>
              <a:t>13</a:t>
            </a:fld>
            <a:endParaRPr lang="en-US" altLang="ko-KR">
              <a:solidFill>
                <a:srgbClr val="F1F7E9"/>
              </a:solidFill>
            </a:endParaRPr>
          </a:p>
        </p:txBody>
      </p:sp>
      <p:pic>
        <p:nvPicPr>
          <p:cNvPr id="5" name="Picture 10" descr="c3_rd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988840"/>
            <a:ext cx="4156720" cy="41567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Case Study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EJ (#58)</a:t>
            </a:r>
          </a:p>
          <a:p>
            <a:pPr lvl="1"/>
            <a:r>
              <a:rPr lang="en-US" altLang="ko-KR" dirty="0" smtClean="0"/>
              <a:t>CME speed: 1866 km/s</a:t>
            </a:r>
          </a:p>
          <a:p>
            <a:pPr lvl="1"/>
            <a:r>
              <a:rPr lang="en-US" altLang="ko-KR" dirty="0" smtClean="0"/>
              <a:t>Flare class: X1.5</a:t>
            </a:r>
          </a:p>
          <a:p>
            <a:pPr lvl="1"/>
            <a:r>
              <a:rPr lang="en-US" altLang="ko-KR" dirty="0" smtClean="0"/>
              <a:t>Flare location: S09E10</a:t>
            </a:r>
          </a:p>
          <a:p>
            <a:pPr lvl="1"/>
            <a:r>
              <a:rPr lang="en-US" altLang="ko-KR" dirty="0" smtClean="0"/>
              <a:t>D: </a:t>
            </a:r>
            <a:r>
              <a:rPr lang="en-US" altLang="ko-KR" dirty="0" smtClean="0"/>
              <a:t>0.31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586F73-4AC0-46FC-80B2-65EDD7D75655}" type="slidenum">
              <a:rPr lang="en-US" altLang="ko-KR" smtClean="0">
                <a:solidFill>
                  <a:srgbClr val="F1F7E9"/>
                </a:solidFill>
              </a:rPr>
              <a:pPr>
                <a:defRPr/>
              </a:pPr>
              <a:t>14</a:t>
            </a:fld>
            <a:endParaRPr lang="en-US" altLang="ko-KR">
              <a:solidFill>
                <a:srgbClr val="F1F7E9"/>
              </a:solidFill>
            </a:endParaRPr>
          </a:p>
        </p:txBody>
      </p:sp>
      <p:pic>
        <p:nvPicPr>
          <p:cNvPr id="5" name="Picture 4" descr="FRAM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988840"/>
            <a:ext cx="4145280" cy="4145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Conclusions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If the direction parameter is</a:t>
            </a:r>
          </a:p>
          <a:p>
            <a:pPr lvl="1"/>
            <a:r>
              <a:rPr lang="en-US" altLang="ko-KR" dirty="0" smtClean="0"/>
              <a:t>Larger than 0.4: MC: 48%, EJ: 52%</a:t>
            </a:r>
          </a:p>
          <a:p>
            <a:pPr lvl="1"/>
            <a:r>
              <a:rPr lang="en-US" altLang="ko-KR" dirty="0" smtClean="0"/>
              <a:t>Small than 0.4: MC: 24%, EJ: 76%</a:t>
            </a:r>
          </a:p>
          <a:p>
            <a:pPr lvl="1">
              <a:buFont typeface="Wingdings" pitchFamily="2" charset="2"/>
              <a:buChar char="à"/>
            </a:pPr>
            <a:r>
              <a:rPr lang="en-US" altLang="ko-KR" dirty="0" smtClean="0"/>
              <a:t>MC tends to have larger direction parameter than EJ</a:t>
            </a:r>
          </a:p>
          <a:p>
            <a:pPr lvl="1">
              <a:buFont typeface="Wingdings" pitchFamily="2" charset="2"/>
              <a:buChar char="à"/>
            </a:pPr>
            <a:endParaRPr lang="en-US" altLang="ko-KR" dirty="0" smtClean="0"/>
          </a:p>
          <a:p>
            <a:pPr lvl="1">
              <a:buFont typeface="Wingdings" pitchFamily="2" charset="2"/>
              <a:buChar char="à"/>
            </a:pPr>
            <a:endParaRPr lang="en-US" altLang="ko-KR" dirty="0" smtClean="0"/>
          </a:p>
          <a:p>
            <a:pPr lvl="3">
              <a:buNone/>
            </a:pPr>
            <a:r>
              <a:rPr lang="en-US" altLang="ko-KR" dirty="0" smtClean="0"/>
              <a:t>   Small D</a:t>
            </a:r>
          </a:p>
          <a:p>
            <a:pPr lvl="3">
              <a:buNone/>
            </a:pPr>
            <a:endParaRPr lang="en-US" altLang="ko-KR" dirty="0" smtClean="0"/>
          </a:p>
          <a:p>
            <a:pPr lvl="3">
              <a:buNone/>
            </a:pPr>
            <a:endParaRPr lang="en-US" altLang="ko-KR" dirty="0" smtClean="0"/>
          </a:p>
          <a:p>
            <a:pPr lvl="3">
              <a:buNone/>
            </a:pPr>
            <a:endParaRPr lang="en-US" altLang="ko-KR" dirty="0" smtClean="0"/>
          </a:p>
          <a:p>
            <a:pPr lvl="3">
              <a:buNone/>
            </a:pPr>
            <a:endParaRPr lang="en-US" altLang="ko-KR" dirty="0" smtClean="0"/>
          </a:p>
          <a:p>
            <a:pPr lvl="3">
              <a:buNone/>
            </a:pPr>
            <a:endParaRPr lang="en-US" altLang="ko-KR" dirty="0" smtClean="0"/>
          </a:p>
          <a:p>
            <a:pPr lvl="3">
              <a:buNone/>
            </a:pPr>
            <a:r>
              <a:rPr lang="en-US" altLang="ko-KR" dirty="0" smtClean="0"/>
              <a:t>					     Large D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586F73-4AC0-46FC-80B2-65EDD7D75655}" type="slidenum">
              <a:rPr lang="en-US" altLang="ko-KR" smtClean="0">
                <a:solidFill>
                  <a:srgbClr val="F1F7E9"/>
                </a:solidFill>
              </a:rPr>
              <a:pPr>
                <a:defRPr/>
              </a:pPr>
              <a:t>15</a:t>
            </a:fld>
            <a:endParaRPr lang="en-US" altLang="ko-KR">
              <a:solidFill>
                <a:srgbClr val="F1F7E9"/>
              </a:solidFill>
            </a:endParaRPr>
          </a:p>
        </p:txBody>
      </p:sp>
      <p:pic>
        <p:nvPicPr>
          <p:cNvPr id="5" name="Picture 2" descr="http://solar.physics.montana.edu/lundberg/magcloud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9" y="3068960"/>
            <a:ext cx="2295525" cy="2790825"/>
          </a:xfrm>
          <a:prstGeom prst="rect">
            <a:avLst/>
          </a:prstGeom>
          <a:noFill/>
        </p:spPr>
      </p:pic>
      <p:pic>
        <p:nvPicPr>
          <p:cNvPr id="8193" name="Picture 1" descr="C:\Users\Administrator\AppData\Local\Microsoft\Windows\Temporary Internet Files\Content.IE5\R6SLTAL9\MC900383828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6021288"/>
            <a:ext cx="561675" cy="517098"/>
          </a:xfrm>
          <a:prstGeom prst="rect">
            <a:avLst/>
          </a:prstGeom>
          <a:noFill/>
        </p:spPr>
      </p:pic>
      <p:cxnSp>
        <p:nvCxnSpPr>
          <p:cNvPr id="9" name="직선 화살표 연결선 8"/>
          <p:cNvCxnSpPr/>
          <p:nvPr/>
        </p:nvCxnSpPr>
        <p:spPr bwMode="auto">
          <a:xfrm rot="5400000" flipH="1" flipV="1">
            <a:off x="4355183" y="6080254"/>
            <a:ext cx="576858" cy="794"/>
          </a:xfrm>
          <a:prstGeom prst="straightConnector1">
            <a:avLst/>
          </a:prstGeom>
          <a:solidFill>
            <a:srgbClr val="6666FF">
              <a:alpha val="50000"/>
            </a:srgbClr>
          </a:solidFill>
          <a:ln w="25400" cap="rnd" cmpd="sng" algn="ctr">
            <a:solidFill>
              <a:srgbClr val="FF0000"/>
            </a:solidFill>
            <a:prstDash val="solid"/>
            <a:round/>
            <a:headEnd type="none" w="med" len="med"/>
            <a:tailEnd type="stealth" w="med" len="lg"/>
          </a:ln>
          <a:effectLst/>
        </p:spPr>
      </p:cxnSp>
      <p:pic>
        <p:nvPicPr>
          <p:cNvPr id="18" name="Picture 1" descr="C:\Users\Administrator\AppData\Local\Microsoft\Windows\Temporary Internet Files\Content.IE5\R6SLTAL9\MC900383828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2376429" y="3177645"/>
            <a:ext cx="561675" cy="517098"/>
          </a:xfrm>
          <a:prstGeom prst="rect">
            <a:avLst/>
          </a:prstGeom>
          <a:noFill/>
        </p:spPr>
      </p:pic>
      <p:cxnSp>
        <p:nvCxnSpPr>
          <p:cNvPr id="19" name="직선 화살표 연결선 18"/>
          <p:cNvCxnSpPr/>
          <p:nvPr/>
        </p:nvCxnSpPr>
        <p:spPr bwMode="auto">
          <a:xfrm rot="10800000" flipH="1" flipV="1">
            <a:off x="2915817" y="3212976"/>
            <a:ext cx="576858" cy="794"/>
          </a:xfrm>
          <a:prstGeom prst="straightConnector1">
            <a:avLst/>
          </a:prstGeom>
          <a:solidFill>
            <a:srgbClr val="6666FF">
              <a:alpha val="50000"/>
            </a:srgbClr>
          </a:solidFill>
          <a:ln w="25400" cap="rnd" cmpd="sng" algn="ctr">
            <a:solidFill>
              <a:srgbClr val="FF0000"/>
            </a:solidFill>
            <a:prstDash val="solid"/>
            <a:round/>
            <a:headEnd type="none" w="med" len="med"/>
            <a:tailEnd type="stealth" w="med" len="lg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Conclusions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Combination effect with CME speed</a:t>
            </a:r>
          </a:p>
          <a:p>
            <a:pPr lvl="1"/>
            <a:r>
              <a:rPr lang="en-US" altLang="ko-KR" dirty="0" smtClean="0"/>
              <a:t>For fast CMEs (V ≥ 1500 km/s) ,</a:t>
            </a:r>
          </a:p>
          <a:p>
            <a:pPr lvl="2"/>
            <a:r>
              <a:rPr lang="en-US" altLang="ko-KR" dirty="0" smtClean="0"/>
              <a:t>If the D ≥ 0.4 </a:t>
            </a:r>
            <a:r>
              <a:rPr lang="en-US" altLang="ko-KR" dirty="0" smtClean="0">
                <a:sym typeface="Wingdings" pitchFamily="2" charset="2"/>
              </a:rPr>
              <a:t> MC</a:t>
            </a:r>
          </a:p>
          <a:p>
            <a:pPr lvl="2"/>
            <a:r>
              <a:rPr lang="en-US" altLang="ko-KR" dirty="0" smtClean="0">
                <a:sym typeface="Wingdings" pitchFamily="2" charset="2"/>
              </a:rPr>
              <a:t>If the D &lt; 0.4  </a:t>
            </a:r>
            <a:r>
              <a:rPr lang="en-US" altLang="ko-KR" dirty="0" smtClean="0">
                <a:sym typeface="Wingdings" pitchFamily="2" charset="2"/>
              </a:rPr>
              <a:t>EJ</a:t>
            </a:r>
          </a:p>
          <a:p>
            <a:pPr lvl="1"/>
            <a:endParaRPr lang="en-US" altLang="ko-KR" dirty="0" smtClean="0">
              <a:sym typeface="Wingdings" pitchFamily="2" charset="2"/>
            </a:endParaRPr>
          </a:p>
          <a:p>
            <a:pPr lvl="1"/>
            <a:r>
              <a:rPr lang="en-US" altLang="ko-KR" dirty="0" smtClean="0">
                <a:sym typeface="Wingdings" pitchFamily="2" charset="2"/>
              </a:rPr>
              <a:t>For slow CME,</a:t>
            </a:r>
          </a:p>
          <a:p>
            <a:pPr lvl="2"/>
            <a:r>
              <a:rPr lang="en-US" altLang="ko-KR" dirty="0" smtClean="0">
                <a:sym typeface="Wingdings" pitchFamily="2" charset="2"/>
              </a:rPr>
              <a:t>We have to examine the combination effect with other CME parameters or other process.</a:t>
            </a:r>
            <a:endParaRPr lang="en-US" altLang="ko-KR" dirty="0" smtClean="0">
              <a:sym typeface="Wingdings" pitchFamily="2" charset="2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586F73-4AC0-46FC-80B2-65EDD7D75655}" type="slidenum">
              <a:rPr lang="en-US" altLang="ko-KR" smtClean="0">
                <a:solidFill>
                  <a:srgbClr val="F1F7E9"/>
                </a:solidFill>
              </a:rPr>
              <a:pPr>
                <a:defRPr/>
              </a:pPr>
              <a:t>16</a:t>
            </a:fld>
            <a:endParaRPr lang="en-US" altLang="ko-KR">
              <a:solidFill>
                <a:srgbClr val="F1F7E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Classification of ICME Type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Magnetic cloud and </a:t>
            </a:r>
            <a:r>
              <a:rPr lang="en-US" altLang="ko-KR" dirty="0" err="1" smtClean="0"/>
              <a:t>Ejecta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We examined the direction parameter of CME.</a:t>
            </a:r>
          </a:p>
          <a:p>
            <a:pPr lvl="1"/>
            <a:r>
              <a:rPr lang="en-US" altLang="ko-KR" dirty="0" smtClean="0"/>
              <a:t>Direction parameter is related with the direction of ICME to the space observation.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586F73-4AC0-46FC-80B2-65EDD7D75655}" type="slidenum">
              <a:rPr lang="en-US" altLang="ko-KR" smtClean="0">
                <a:solidFill>
                  <a:srgbClr val="F1F7E9"/>
                </a:solidFill>
              </a:rPr>
              <a:pPr>
                <a:defRPr/>
              </a:pPr>
              <a:t>2</a:t>
            </a:fld>
            <a:endParaRPr lang="en-US" altLang="ko-KR">
              <a:solidFill>
                <a:srgbClr val="F1F7E9"/>
              </a:solidFill>
            </a:endParaRPr>
          </a:p>
        </p:txBody>
      </p:sp>
      <p:pic>
        <p:nvPicPr>
          <p:cNvPr id="5" name="Picture 20" descr="popsci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4045" y="2874623"/>
            <a:ext cx="7148395" cy="3938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23"/>
          <p:cNvSpPr>
            <a:spLocks noChangeArrowheads="1"/>
          </p:cNvSpPr>
          <p:nvPr/>
        </p:nvSpPr>
        <p:spPr bwMode="auto">
          <a:xfrm>
            <a:off x="3029404" y="3961252"/>
            <a:ext cx="2308733" cy="1675909"/>
          </a:xfrm>
          <a:prstGeom prst="ellipse">
            <a:avLst/>
          </a:prstGeom>
          <a:solidFill>
            <a:srgbClr val="CCFFFF">
              <a:alpha val="25098"/>
            </a:srgbClr>
          </a:solidFill>
          <a:ln w="25400" cap="sq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7" name="Text Box 17"/>
          <p:cNvSpPr txBox="1">
            <a:spLocks noChangeArrowheads="1"/>
          </p:cNvSpPr>
          <p:nvPr/>
        </p:nvSpPr>
        <p:spPr bwMode="auto">
          <a:xfrm>
            <a:off x="1403648" y="4005064"/>
            <a:ext cx="2694724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altLang="ko-KR" sz="2000" b="1" dirty="0" smtClean="0">
                <a:solidFill>
                  <a:srgbClr val="002060"/>
                </a:solidFill>
                <a:latin typeface="맑은 고딕" pitchFamily="50" charset="-127"/>
                <a:ea typeface="맑은 고딕" pitchFamily="50" charset="-127"/>
              </a:rPr>
              <a:t>CME</a:t>
            </a:r>
          </a:p>
          <a:p>
            <a:pPr algn="l">
              <a:defRPr/>
            </a:pPr>
            <a:r>
              <a:rPr lang="en-US" altLang="ko-KR" b="1" dirty="0" smtClean="0">
                <a:solidFill>
                  <a:srgbClr val="002060"/>
                </a:solidFill>
                <a:latin typeface="맑은 고딕" pitchFamily="50" charset="-127"/>
                <a:ea typeface="맑은 고딕" pitchFamily="50" charset="-127"/>
              </a:rPr>
              <a:t>- Angular Width</a:t>
            </a:r>
          </a:p>
          <a:p>
            <a:pPr>
              <a:defRPr/>
            </a:pPr>
            <a:r>
              <a:rPr lang="en-US" altLang="ko-KR" b="1" dirty="0" smtClean="0">
                <a:solidFill>
                  <a:srgbClr val="002060"/>
                </a:solidFill>
                <a:latin typeface="맑은 고딕" pitchFamily="50" charset="-127"/>
                <a:ea typeface="맑은 고딕" pitchFamily="50" charset="-127"/>
              </a:rPr>
              <a:t>- Location</a:t>
            </a:r>
          </a:p>
          <a:p>
            <a:pPr>
              <a:defRPr/>
            </a:pPr>
            <a:r>
              <a:rPr lang="en-US" altLang="ko-KR" b="1" dirty="0" smtClean="0">
                <a:solidFill>
                  <a:srgbClr val="002060"/>
                </a:solidFill>
                <a:latin typeface="맑은 고딕" pitchFamily="50" charset="-127"/>
                <a:ea typeface="맑은 고딕" pitchFamily="50" charset="-127"/>
              </a:rPr>
              <a:t>- Speed</a:t>
            </a:r>
          </a:p>
          <a:p>
            <a:pPr algn="l">
              <a:defRPr/>
            </a:pPr>
            <a:r>
              <a:rPr lang="en-US" altLang="ko-KR" b="1" dirty="0" smtClean="0">
                <a:solidFill>
                  <a:srgbClr val="FFFF00"/>
                </a:solidFill>
                <a:latin typeface="맑은 고딕" pitchFamily="50" charset="-127"/>
                <a:ea typeface="맑은 고딕" pitchFamily="50" charset="-127"/>
              </a:rPr>
              <a:t>- Direction parameter</a:t>
            </a:r>
            <a:endParaRPr lang="en-US" altLang="ko-KR" b="1" dirty="0">
              <a:solidFill>
                <a:srgbClr val="FFFF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" name="Text Box 17"/>
          <p:cNvSpPr txBox="1">
            <a:spLocks noChangeArrowheads="1"/>
          </p:cNvSpPr>
          <p:nvPr/>
        </p:nvSpPr>
        <p:spPr bwMode="auto">
          <a:xfrm>
            <a:off x="5148064" y="4293096"/>
            <a:ext cx="115436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altLang="ko-KR" sz="2000" b="1" dirty="0" smtClean="0">
                <a:solidFill>
                  <a:srgbClr val="002060"/>
                </a:solidFill>
                <a:latin typeface="맑은 고딕" pitchFamily="50" charset="-127"/>
                <a:ea typeface="맑은 고딕" pitchFamily="50" charset="-127"/>
              </a:rPr>
              <a:t>ICME</a:t>
            </a:r>
          </a:p>
          <a:p>
            <a:pPr algn="l">
              <a:defRPr/>
            </a:pPr>
            <a:r>
              <a:rPr lang="en-US" altLang="ko-KR" b="1" dirty="0" smtClean="0">
                <a:solidFill>
                  <a:srgbClr val="002060"/>
                </a:solidFill>
                <a:latin typeface="맑은 고딕" pitchFamily="50" charset="-127"/>
                <a:ea typeface="맑은 고딕" pitchFamily="50" charset="-127"/>
              </a:rPr>
              <a:t>- MC</a:t>
            </a:r>
          </a:p>
          <a:p>
            <a:pPr algn="l">
              <a:defRPr/>
            </a:pPr>
            <a:r>
              <a:rPr lang="en-US" altLang="ko-KR" b="1" dirty="0" smtClean="0">
                <a:solidFill>
                  <a:srgbClr val="002060"/>
                </a:solidFill>
                <a:latin typeface="맑은 고딕" pitchFamily="50" charset="-127"/>
                <a:ea typeface="맑은 고딕" pitchFamily="50" charset="-127"/>
              </a:rPr>
              <a:t>- EJ</a:t>
            </a:r>
            <a:endParaRPr lang="en-US" altLang="ko-KR" b="1" dirty="0">
              <a:solidFill>
                <a:srgbClr val="002060"/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The geometry of ICME</a:t>
            </a:r>
            <a:endParaRPr lang="ko-KR" altLang="en-US" dirty="0"/>
          </a:p>
        </p:txBody>
      </p:sp>
      <p:sp>
        <p:nvSpPr>
          <p:cNvPr id="10" name="내용 개체 틀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Can the observing position control the ICME type?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586F73-4AC0-46FC-80B2-65EDD7D75655}" type="slidenum">
              <a:rPr lang="en-US" altLang="ko-KR" smtClean="0">
                <a:solidFill>
                  <a:srgbClr val="F1F7E9"/>
                </a:solidFill>
              </a:rPr>
              <a:pPr>
                <a:defRPr/>
              </a:pPr>
              <a:t>3</a:t>
            </a:fld>
            <a:endParaRPr lang="en-US" altLang="ko-KR">
              <a:solidFill>
                <a:srgbClr val="F1F7E9"/>
              </a:solidFill>
            </a:endParaRPr>
          </a:p>
        </p:txBody>
      </p:sp>
      <p:pic>
        <p:nvPicPr>
          <p:cNvPr id="5" name="Picture 2" descr="http://solar.physics.montana.edu/lundberg/magcloud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2623870"/>
            <a:ext cx="2295525" cy="2790825"/>
          </a:xfrm>
          <a:prstGeom prst="rect">
            <a:avLst/>
          </a:prstGeom>
          <a:noFill/>
        </p:spPr>
      </p:pic>
      <p:pic>
        <p:nvPicPr>
          <p:cNvPr id="6" name="Picture 1" descr="C:\Users\Administrator\AppData\Local\Microsoft\Windows\Temporary Internet Files\Content.IE5\R6SLTAL9\MC900383828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1" y="5576198"/>
            <a:ext cx="561675" cy="517098"/>
          </a:xfrm>
          <a:prstGeom prst="rect">
            <a:avLst/>
          </a:prstGeom>
          <a:noFill/>
        </p:spPr>
      </p:pic>
      <p:cxnSp>
        <p:nvCxnSpPr>
          <p:cNvPr id="7" name="직선 화살표 연결선 6"/>
          <p:cNvCxnSpPr/>
          <p:nvPr/>
        </p:nvCxnSpPr>
        <p:spPr bwMode="auto">
          <a:xfrm rot="5400000" flipH="1" flipV="1">
            <a:off x="4499198" y="5635164"/>
            <a:ext cx="576858" cy="794"/>
          </a:xfrm>
          <a:prstGeom prst="straightConnector1">
            <a:avLst/>
          </a:prstGeom>
          <a:solidFill>
            <a:srgbClr val="6666FF">
              <a:alpha val="50000"/>
            </a:srgbClr>
          </a:solidFill>
          <a:ln w="25400" cap="rnd" cmpd="sng" algn="ctr">
            <a:solidFill>
              <a:srgbClr val="FF0000"/>
            </a:solidFill>
            <a:prstDash val="solid"/>
            <a:round/>
            <a:headEnd type="none" w="med" len="med"/>
            <a:tailEnd type="stealth" w="med" len="lg"/>
          </a:ln>
          <a:effectLst/>
        </p:spPr>
      </p:cxnSp>
      <p:pic>
        <p:nvPicPr>
          <p:cNvPr id="8" name="Picture 1" descr="C:\Users\Administrator\AppData\Local\Microsoft\Windows\Temporary Internet Files\Content.IE5\R6SLTAL9\MC900383828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671764">
            <a:off x="2101440" y="3524643"/>
            <a:ext cx="561675" cy="517098"/>
          </a:xfrm>
          <a:prstGeom prst="rect">
            <a:avLst/>
          </a:prstGeom>
          <a:noFill/>
        </p:spPr>
      </p:pic>
      <p:cxnSp>
        <p:nvCxnSpPr>
          <p:cNvPr id="9" name="직선 화살표 연결선 8"/>
          <p:cNvCxnSpPr/>
          <p:nvPr/>
        </p:nvCxnSpPr>
        <p:spPr bwMode="auto">
          <a:xfrm rot="9071764" flipH="1" flipV="1">
            <a:off x="2640828" y="3559974"/>
            <a:ext cx="576858" cy="794"/>
          </a:xfrm>
          <a:prstGeom prst="straightConnector1">
            <a:avLst/>
          </a:prstGeom>
          <a:solidFill>
            <a:srgbClr val="6666FF">
              <a:alpha val="50000"/>
            </a:srgbClr>
          </a:solidFill>
          <a:ln w="25400" cap="rnd" cmpd="sng" algn="ctr">
            <a:solidFill>
              <a:srgbClr val="FF0000"/>
            </a:solidFill>
            <a:prstDash val="solid"/>
            <a:round/>
            <a:headEnd type="none" w="med" len="med"/>
            <a:tailEnd type="stealth" w="med" len="lg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dirty="0" smtClean="0"/>
              <a:t>Direction Parameter (D)</a:t>
            </a:r>
          </a:p>
        </p:txBody>
      </p:sp>
      <p:sp>
        <p:nvSpPr>
          <p:cNvPr id="8" name="내용 개체 틀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CME’s direction of propagation</a:t>
            </a:r>
          </a:p>
          <a:p>
            <a:pPr lvl="1"/>
            <a:r>
              <a:rPr lang="en-US" altLang="ko-KR" dirty="0" smtClean="0"/>
              <a:t>Two CMEs ejected at the same region might be propagated to different directions according </a:t>
            </a:r>
            <a:r>
              <a:rPr lang="en-US" altLang="ko-KR" dirty="0" smtClean="0"/>
              <a:t>to the </a:t>
            </a:r>
            <a:r>
              <a:rPr lang="en-US" altLang="ko-KR" dirty="0" smtClean="0"/>
              <a:t>their ambience configurations</a:t>
            </a:r>
            <a:r>
              <a:rPr lang="en-US" altLang="ko-KR" dirty="0" smtClean="0"/>
              <a:t>.</a:t>
            </a:r>
          </a:p>
          <a:p>
            <a:pPr lvl="1"/>
            <a:r>
              <a:rPr lang="en-US" altLang="ko-KR" dirty="0" smtClean="0"/>
              <a:t>The shape of CME's front edge could be used to trace CME </a:t>
            </a:r>
            <a:r>
              <a:rPr lang="en-US" altLang="ko-KR" dirty="0" smtClean="0"/>
              <a:t>propagating direction.</a:t>
            </a:r>
            <a:endParaRPr lang="en-US" altLang="ko-KR" dirty="0" smtClean="0"/>
          </a:p>
          <a:p>
            <a:endParaRPr lang="ko-KR" altLang="en-US" dirty="0"/>
          </a:p>
        </p:txBody>
      </p:sp>
      <p:sp>
        <p:nvSpPr>
          <p:cNvPr id="6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3646AC-E912-4F0E-8508-C3E56BECF030}" type="slidenum">
              <a:rPr lang="en-US" altLang="ko-KR">
                <a:solidFill>
                  <a:srgbClr val="F1F7E9"/>
                </a:solidFill>
              </a:rPr>
              <a:pPr>
                <a:defRPr/>
              </a:pPr>
              <a:t>4</a:t>
            </a:fld>
            <a:endParaRPr lang="en-US" altLang="ko-KR">
              <a:solidFill>
                <a:srgbClr val="F1F7E9"/>
              </a:solidFill>
            </a:endParaRPr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108000" tIns="108000" rIns="108000" bIns="108000" anchor="ctr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kumimoji="1" lang="ko-KR" altLang="en-US" smtClean="0">
              <a:solidFill>
                <a:srgbClr val="000066"/>
              </a:solidFill>
              <a:latin typeface="다음_Regular" pitchFamily="2" charset="-127"/>
            </a:endParaRPr>
          </a:p>
        </p:txBody>
      </p:sp>
      <p:pic>
        <p:nvPicPr>
          <p:cNvPr id="11270" name="_x80706608" descr="EMB0000062025f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9411" y="2996952"/>
            <a:ext cx="5546725" cy="377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 descr="http://solar.physics.montana.edu/lundberg/magcloud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40971" y="3235355"/>
            <a:ext cx="2295525" cy="2790825"/>
          </a:xfrm>
          <a:prstGeom prst="rect">
            <a:avLst/>
          </a:prstGeom>
          <a:noFill/>
        </p:spPr>
      </p:pic>
      <p:pic>
        <p:nvPicPr>
          <p:cNvPr id="14" name="Picture 1" descr="C:\Users\Administrator\AppData\Local\Microsoft\Windows\Temporary Internet Files\Content.IE5\R6SLTAL9\MC900383828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93098" y="6187683"/>
            <a:ext cx="561675" cy="517098"/>
          </a:xfrm>
          <a:prstGeom prst="rect">
            <a:avLst/>
          </a:prstGeom>
          <a:noFill/>
        </p:spPr>
      </p:pic>
      <p:cxnSp>
        <p:nvCxnSpPr>
          <p:cNvPr id="15" name="직선 화살표 연결선 14"/>
          <p:cNvCxnSpPr/>
          <p:nvPr/>
        </p:nvCxnSpPr>
        <p:spPr bwMode="auto">
          <a:xfrm rot="5400000" flipH="1" flipV="1">
            <a:off x="7532265" y="6246649"/>
            <a:ext cx="576858" cy="794"/>
          </a:xfrm>
          <a:prstGeom prst="straightConnector1">
            <a:avLst/>
          </a:prstGeom>
          <a:solidFill>
            <a:srgbClr val="6666FF">
              <a:alpha val="50000"/>
            </a:srgbClr>
          </a:solidFill>
          <a:ln w="25400" cap="rnd" cmpd="sng" algn="ctr">
            <a:solidFill>
              <a:srgbClr val="FF0000"/>
            </a:solidFill>
            <a:prstDash val="solid"/>
            <a:round/>
            <a:headEnd type="none" w="med" len="med"/>
            <a:tailEnd type="stealth" w="med" len="lg"/>
          </a:ln>
          <a:effectLst/>
        </p:spPr>
      </p:cxnSp>
      <p:pic>
        <p:nvPicPr>
          <p:cNvPr id="16" name="Picture 1" descr="C:\Users\Administrator\AppData\Local\Microsoft\Windows\Temporary Internet Files\Content.IE5\R6SLTAL9\MC900383828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3671764">
            <a:off x="5867513" y="3864567"/>
            <a:ext cx="561675" cy="517098"/>
          </a:xfrm>
          <a:prstGeom prst="rect">
            <a:avLst/>
          </a:prstGeom>
          <a:noFill/>
        </p:spPr>
      </p:pic>
      <p:cxnSp>
        <p:nvCxnSpPr>
          <p:cNvPr id="17" name="직선 화살표 연결선 16"/>
          <p:cNvCxnSpPr/>
          <p:nvPr/>
        </p:nvCxnSpPr>
        <p:spPr bwMode="auto">
          <a:xfrm rot="9071764" flipH="1" flipV="1">
            <a:off x="6406901" y="3899898"/>
            <a:ext cx="576858" cy="794"/>
          </a:xfrm>
          <a:prstGeom prst="straightConnector1">
            <a:avLst/>
          </a:prstGeom>
          <a:solidFill>
            <a:srgbClr val="6666FF">
              <a:alpha val="50000"/>
            </a:srgbClr>
          </a:solidFill>
          <a:ln w="25400" cap="rnd" cmpd="sng" algn="ctr">
            <a:solidFill>
              <a:srgbClr val="FF0000"/>
            </a:solidFill>
            <a:prstDash val="solid"/>
            <a:round/>
            <a:headEnd type="none" w="med" len="med"/>
            <a:tailEnd type="stealth" w="med" len="lg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Direction Parameter (D)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586F73-4AC0-46FC-80B2-65EDD7D75655}" type="slidenum">
              <a:rPr lang="en-US" altLang="ko-KR" smtClean="0">
                <a:solidFill>
                  <a:srgbClr val="F1F7E9"/>
                </a:solidFill>
              </a:rPr>
              <a:pPr>
                <a:defRPr/>
              </a:pPr>
              <a:t>5</a:t>
            </a:fld>
            <a:endParaRPr lang="en-US" altLang="ko-KR">
              <a:solidFill>
                <a:srgbClr val="F1F7E9"/>
              </a:solidFill>
            </a:endParaRPr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Definition and Measurement</a:t>
            </a:r>
          </a:p>
          <a:p>
            <a:pPr lvl="1"/>
            <a:r>
              <a:rPr lang="en-US" altLang="ko-KR" dirty="0" smtClean="0"/>
              <a:t>The ratio of </a:t>
            </a:r>
            <a:r>
              <a:rPr lang="en-US" altLang="ko-KR" dirty="0" smtClean="0"/>
              <a:t>the distance </a:t>
            </a:r>
            <a:r>
              <a:rPr lang="en-US" altLang="ko-KR" dirty="0" smtClean="0"/>
              <a:t>between the shorter CME front and the solar </a:t>
            </a:r>
            <a:r>
              <a:rPr lang="en-US" altLang="ko-KR" dirty="0" smtClean="0"/>
              <a:t>center (b) </a:t>
            </a:r>
            <a:r>
              <a:rPr lang="en-US" altLang="ko-KR" dirty="0" smtClean="0"/>
              <a:t>to that of the longer </a:t>
            </a:r>
            <a:r>
              <a:rPr lang="en-US" altLang="ko-KR" dirty="0" smtClean="0"/>
              <a:t>one (a).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An ellipse is plotted to follow the CME front in the SOHO/LASCO running difference image.</a:t>
            </a:r>
          </a:p>
          <a:p>
            <a:pPr lvl="1"/>
            <a:r>
              <a:rPr lang="en-US" altLang="ko-KR" dirty="0" smtClean="0"/>
              <a:t>a and b are measured along a line </a:t>
            </a:r>
            <a:r>
              <a:rPr lang="en-US" altLang="ko-KR" dirty="0" smtClean="0"/>
              <a:t>passing through centers of the Sun and the ellipse.</a:t>
            </a:r>
          </a:p>
          <a:p>
            <a:pPr lvl="1"/>
            <a:r>
              <a:rPr lang="en-US" altLang="ko-KR" dirty="0" smtClean="0"/>
              <a:t>D=b/a (</a:t>
            </a:r>
            <a:r>
              <a:rPr lang="en-US" altLang="ko-KR" dirty="0" smtClean="0"/>
              <a:t>0 ≤ D ≤ 1)</a:t>
            </a:r>
          </a:p>
        </p:txBody>
      </p:sp>
      <p:pic>
        <p:nvPicPr>
          <p:cNvPr id="6" name="_x65177816" descr="EMB0000062025f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3789065"/>
            <a:ext cx="5441950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내용 개체 틀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Advantages</a:t>
            </a:r>
          </a:p>
          <a:p>
            <a:pPr lvl="1"/>
            <a:r>
              <a:rPr lang="en-US" altLang="ko-KR" dirty="0" smtClean="0"/>
              <a:t>The direction parameter can be directly estimated from the coronagraph </a:t>
            </a:r>
            <a:r>
              <a:rPr lang="en-US" altLang="ko-KR" dirty="0" smtClean="0"/>
              <a:t>images</a:t>
            </a:r>
            <a:r>
              <a:rPr lang="en-US" altLang="ko-KR" dirty="0" smtClean="0"/>
              <a:t>.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It includes </a:t>
            </a:r>
            <a:r>
              <a:rPr lang="en-US" altLang="ko-KR" dirty="0" smtClean="0"/>
              <a:t>both </a:t>
            </a:r>
            <a:r>
              <a:rPr lang="en-US" altLang="ko-KR" dirty="0" smtClean="0"/>
              <a:t>the CME propagation </a:t>
            </a:r>
            <a:r>
              <a:rPr lang="en-US" altLang="ko-KR" dirty="0" smtClean="0"/>
              <a:t>direction and </a:t>
            </a:r>
            <a:r>
              <a:rPr lang="en-US" altLang="ko-KR" dirty="0" smtClean="0"/>
              <a:t>angular effect of </a:t>
            </a:r>
            <a:r>
              <a:rPr lang="en-US" altLang="ko-KR" dirty="0" smtClean="0"/>
              <a:t>the cone </a:t>
            </a:r>
            <a:r>
              <a:rPr lang="en-US" altLang="ko-KR" dirty="0" smtClean="0"/>
              <a:t>model (</a:t>
            </a:r>
            <a:r>
              <a:rPr lang="en-US" altLang="ko-KR" dirty="0" err="1" smtClean="0"/>
              <a:t>Xie</a:t>
            </a:r>
            <a:r>
              <a:rPr lang="en-US" altLang="ko-KR" dirty="0" smtClean="0"/>
              <a:t> et al. 2004, Moon et al. 2009</a:t>
            </a:r>
            <a:r>
              <a:rPr lang="en-US" altLang="ko-KR" dirty="0" smtClean="0"/>
              <a:t>).</a:t>
            </a:r>
            <a:endParaRPr lang="en-US" altLang="ko-KR" dirty="0" smtClean="0"/>
          </a:p>
        </p:txBody>
      </p:sp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dirty="0" smtClean="0"/>
              <a:t>Direction Parameter (D)</a:t>
            </a:r>
          </a:p>
        </p:txBody>
      </p:sp>
      <p:sp>
        <p:nvSpPr>
          <p:cNvPr id="6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D20E57-8DFC-4D3C-A68C-081F32683C08}" type="slidenum">
              <a:rPr lang="en-US" altLang="ko-KR"/>
              <a:pPr>
                <a:defRPr/>
              </a:pPr>
              <a:t>6</a:t>
            </a:fld>
            <a:endParaRPr lang="en-US" altLang="ko-K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31594" t="24235" r="25000" b="18672"/>
          <a:stretch>
            <a:fillRect/>
          </a:stretch>
        </p:blipFill>
        <p:spPr bwMode="auto">
          <a:xfrm>
            <a:off x="4499992" y="3212976"/>
            <a:ext cx="4427984" cy="3494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 l="9247" t="21454" r="59450" b="6688"/>
          <a:stretch>
            <a:fillRect/>
          </a:stretch>
        </p:blipFill>
        <p:spPr bwMode="auto">
          <a:xfrm>
            <a:off x="1619672" y="2996952"/>
            <a:ext cx="2718549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Geoeffectiveness</a:t>
            </a:r>
            <a:r>
              <a:rPr lang="en-US" altLang="ko-KR" dirty="0" smtClean="0"/>
              <a:t> of Direction Parameter</a:t>
            </a:r>
            <a:endParaRPr lang="ko-KR" altLang="en-US" dirty="0"/>
          </a:p>
        </p:txBody>
      </p:sp>
      <p:sp>
        <p:nvSpPr>
          <p:cNvPr id="8" name="내용 개체 틀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Distribution and probability</a:t>
            </a:r>
          </a:p>
          <a:p>
            <a:pPr lvl="1"/>
            <a:r>
              <a:rPr lang="en-US" altLang="ko-KR" dirty="0" smtClean="0"/>
              <a:t>Direction parameter has a good correlation with storm strength.</a:t>
            </a:r>
          </a:p>
          <a:p>
            <a:pPr lvl="1"/>
            <a:r>
              <a:rPr lang="en-US" altLang="ko-KR" dirty="0" smtClean="0"/>
              <a:t>All CMEs associated with strong geomagnetic storms (</a:t>
            </a:r>
            <a:r>
              <a:rPr lang="en-US" altLang="ko-KR" dirty="0" err="1" smtClean="0"/>
              <a:t>Dst</a:t>
            </a:r>
            <a:r>
              <a:rPr lang="en-US" altLang="ko-KR" dirty="0" smtClean="0"/>
              <a:t> ≤ -200 </a:t>
            </a:r>
            <a:r>
              <a:rPr lang="en-US" altLang="ko-KR" dirty="0" err="1" smtClean="0"/>
              <a:t>nT</a:t>
            </a:r>
            <a:r>
              <a:rPr lang="en-US" altLang="ko-KR" dirty="0" smtClean="0"/>
              <a:t>) have large direction parameters (D ≥ 0.6).</a:t>
            </a:r>
          </a:p>
          <a:p>
            <a:pPr lvl="1"/>
            <a:r>
              <a:rPr lang="en-US" altLang="ko-KR" dirty="0" smtClean="0"/>
              <a:t>Probability of </a:t>
            </a:r>
            <a:r>
              <a:rPr lang="en-US" altLang="ko-KR" dirty="0" err="1" smtClean="0"/>
              <a:t>geoeffective</a:t>
            </a:r>
            <a:r>
              <a:rPr lang="en-US" altLang="ko-KR" dirty="0" smtClean="0"/>
              <a:t> CME rises from 52% to 84% as the direction parameter increases from 0.4 to 1.0.</a:t>
            </a:r>
          </a:p>
        </p:txBody>
      </p:sp>
      <p:sp>
        <p:nvSpPr>
          <p:cNvPr id="6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51E04D-FC4E-443D-9E8D-BAF66AF86C73}" type="slidenum">
              <a:rPr lang="en-US" altLang="ko-KR"/>
              <a:pPr>
                <a:defRPr/>
              </a:pPr>
              <a:t>7</a:t>
            </a:fld>
            <a:endParaRPr lang="en-US" altLang="ko-KR"/>
          </a:p>
        </p:txBody>
      </p:sp>
      <p:pic>
        <p:nvPicPr>
          <p:cNvPr id="18437" name="_x30471384" descr="EMB00000620263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3300" y="3849688"/>
            <a:ext cx="3633788" cy="2589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_x30657224" descr="EMB00000620263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9350" y="3862388"/>
            <a:ext cx="3587750" cy="251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CME and ICME pair identification</a:t>
            </a:r>
            <a:endParaRPr lang="en-US" altLang="ko-KR" dirty="0"/>
          </a:p>
        </p:txBody>
      </p:sp>
      <p:sp>
        <p:nvSpPr>
          <p:cNvPr id="14" name="내용 개체 틀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Magnetic flux </a:t>
            </a:r>
            <a:r>
              <a:rPr lang="en-US" altLang="ko-KR" dirty="0" smtClean="0"/>
              <a:t>rope </a:t>
            </a:r>
            <a:r>
              <a:rPr lang="en-US" altLang="ko-KR" dirty="0" smtClean="0"/>
              <a:t>and CME direction </a:t>
            </a:r>
            <a:r>
              <a:rPr lang="en-US" altLang="ko-KR" dirty="0" smtClean="0"/>
              <a:t>parameter</a:t>
            </a:r>
          </a:p>
          <a:p>
            <a:pPr lvl="1"/>
            <a:r>
              <a:rPr lang="en-US" altLang="ko-KR" dirty="0" smtClean="0"/>
              <a:t>Event #: 22 (EJ)</a:t>
            </a:r>
          </a:p>
          <a:p>
            <a:pPr lvl="1"/>
            <a:r>
              <a:rPr lang="en-US" altLang="ko-KR" dirty="0" smtClean="0"/>
              <a:t>D=0.44</a:t>
            </a:r>
          </a:p>
          <a:p>
            <a:pPr lvl="1"/>
            <a:endParaRPr lang="ko-KR" altLang="en-US" dirty="0"/>
          </a:p>
        </p:txBody>
      </p:sp>
      <p:pic>
        <p:nvPicPr>
          <p:cNvPr id="10" name="Picture 2" descr="FRAM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1916832"/>
            <a:ext cx="2267744" cy="2267745"/>
          </a:xfrm>
          <a:prstGeom prst="rect">
            <a:avLst/>
          </a:prstGeom>
          <a:noFill/>
        </p:spPr>
      </p:pic>
      <p:pic>
        <p:nvPicPr>
          <p:cNvPr id="2375685" name="Picture 5"/>
          <p:cNvPicPr>
            <a:picLocks noChangeAspect="1" noChangeArrowheads="1"/>
          </p:cNvPicPr>
          <p:nvPr/>
        </p:nvPicPr>
        <p:blipFill>
          <a:blip r:embed="rId3" cstate="print">
            <a:lum contrast="-10000"/>
          </a:blip>
          <a:srcRect/>
          <a:stretch>
            <a:fillRect/>
          </a:stretch>
        </p:blipFill>
        <p:spPr bwMode="auto">
          <a:xfrm>
            <a:off x="5580112" y="1830807"/>
            <a:ext cx="3312368" cy="4694537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</p:pic>
      <p:pic>
        <p:nvPicPr>
          <p:cNvPr id="2375688" name="Picture 8" descr="smdi_maglc_ar_09114_20000806_1251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4268750"/>
            <a:ext cx="2616173" cy="2400610"/>
          </a:xfrm>
          <a:prstGeom prst="rect">
            <a:avLst/>
          </a:prstGeom>
          <a:noFill/>
        </p:spPr>
      </p:pic>
      <p:sp>
        <p:nvSpPr>
          <p:cNvPr id="2375689" name="AutoShape 9"/>
          <p:cNvSpPr>
            <a:spLocks noChangeArrowheads="1"/>
          </p:cNvSpPr>
          <p:nvPr/>
        </p:nvSpPr>
        <p:spPr bwMode="auto">
          <a:xfrm rot="14082803">
            <a:off x="3912215" y="4978621"/>
            <a:ext cx="544729" cy="601697"/>
          </a:xfrm>
          <a:custGeom>
            <a:avLst/>
            <a:gdLst>
              <a:gd name="G0" fmla="+- -772763 0 0"/>
              <a:gd name="G1" fmla="+- 7586407 0 0"/>
              <a:gd name="G2" fmla="+- -772763 0 7586407"/>
              <a:gd name="G3" fmla="+- 10800 0 0"/>
              <a:gd name="G4" fmla="+- 0 0 -772763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9801 0 0"/>
              <a:gd name="G9" fmla="+- 0 0 7586407"/>
              <a:gd name="G10" fmla="+- 9801 0 2700"/>
              <a:gd name="G11" fmla="cos G10 -772763"/>
              <a:gd name="G12" fmla="sin G10 -772763"/>
              <a:gd name="G13" fmla="cos 13500 -772763"/>
              <a:gd name="G14" fmla="sin 13500 -772763"/>
              <a:gd name="G15" fmla="+- G11 10800 0"/>
              <a:gd name="G16" fmla="+- G12 10800 0"/>
              <a:gd name="G17" fmla="+- G13 10800 0"/>
              <a:gd name="G18" fmla="+- G14 10800 0"/>
              <a:gd name="G19" fmla="*/ 9801 1 2"/>
              <a:gd name="G20" fmla="+- G19 5400 0"/>
              <a:gd name="G21" fmla="cos G20 -772763"/>
              <a:gd name="G22" fmla="sin G20 -772763"/>
              <a:gd name="G23" fmla="+- G21 10800 0"/>
              <a:gd name="G24" fmla="+- G12 G23 G22"/>
              <a:gd name="G25" fmla="+- G22 G23 G11"/>
              <a:gd name="G26" fmla="cos 10800 -772763"/>
              <a:gd name="G27" fmla="sin 10800 -772763"/>
              <a:gd name="G28" fmla="cos 9801 -772763"/>
              <a:gd name="G29" fmla="sin 9801 -772763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7586407"/>
              <a:gd name="G36" fmla="sin G34 7586407"/>
              <a:gd name="G37" fmla="+/ 7586407 -772763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9801 G39"/>
              <a:gd name="G43" fmla="sin 9801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4148 w 21600"/>
              <a:gd name="T5" fmla="*/ 2291 h 21600"/>
              <a:gd name="T6" fmla="*/ 6323 w 21600"/>
              <a:gd name="T7" fmla="*/ 20077 h 21600"/>
              <a:gd name="T8" fmla="*/ 4763 w 21600"/>
              <a:gd name="T9" fmla="*/ 3078 h 21600"/>
              <a:gd name="T10" fmla="*/ 24015 w 21600"/>
              <a:gd name="T11" fmla="*/ 8041 h 21600"/>
              <a:gd name="T12" fmla="*/ 21537 w 21600"/>
              <a:gd name="T13" fmla="*/ 11826 h 21600"/>
              <a:gd name="T14" fmla="*/ 17751 w 21600"/>
              <a:gd name="T15" fmla="*/ 9348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20394" y="8797"/>
                </a:moveTo>
                <a:cubicBezTo>
                  <a:pt x="19445" y="4254"/>
                  <a:pt x="15441" y="999"/>
                  <a:pt x="10800" y="999"/>
                </a:cubicBezTo>
                <a:cubicBezTo>
                  <a:pt x="5387" y="999"/>
                  <a:pt x="999" y="5387"/>
                  <a:pt x="999" y="10800"/>
                </a:cubicBezTo>
                <a:cubicBezTo>
                  <a:pt x="998" y="14562"/>
                  <a:pt x="3152" y="17992"/>
                  <a:pt x="6540" y="19627"/>
                </a:cubicBezTo>
                <a:lnTo>
                  <a:pt x="6106" y="20526"/>
                </a:lnTo>
                <a:cubicBezTo>
                  <a:pt x="2372" y="18725"/>
                  <a:pt x="0" y="14945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5914" y="-1"/>
                  <a:pt x="20327" y="3586"/>
                  <a:pt x="21372" y="8593"/>
                </a:cubicBezTo>
                <a:lnTo>
                  <a:pt x="24015" y="8041"/>
                </a:lnTo>
                <a:lnTo>
                  <a:pt x="21537" y="11826"/>
                </a:lnTo>
                <a:lnTo>
                  <a:pt x="17751" y="9348"/>
                </a:lnTo>
                <a:lnTo>
                  <a:pt x="20394" y="8797"/>
                </a:lnTo>
                <a:close/>
              </a:path>
            </a:pathLst>
          </a:custGeom>
          <a:noFill/>
          <a:ln w="25400" cap="sq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375687" name="Oval 7"/>
          <p:cNvSpPr>
            <a:spLocks noChangeArrowheads="1"/>
          </p:cNvSpPr>
          <p:nvPr/>
        </p:nvSpPr>
        <p:spPr bwMode="auto">
          <a:xfrm rot="19569020">
            <a:off x="3779469" y="2059645"/>
            <a:ext cx="1075478" cy="1876969"/>
          </a:xfrm>
          <a:prstGeom prst="ellipse">
            <a:avLst/>
          </a:prstGeom>
          <a:solidFill>
            <a:srgbClr val="FFC000">
              <a:alpha val="20000"/>
            </a:srgbClr>
          </a:solidFill>
          <a:ln w="25400" cap="sq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75687" grpId="0" animBg="1"/>
      <p:bldP spid="2375687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내용 개체 틀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Statistical result for 59 CDAW events</a:t>
            </a:r>
          </a:p>
          <a:p>
            <a:pPr lvl="1"/>
            <a:r>
              <a:rPr lang="en-US" altLang="ko-KR" dirty="0" smtClean="0"/>
              <a:t>D </a:t>
            </a:r>
            <a:r>
              <a:rPr lang="en-US" altLang="ko-KR" dirty="0" smtClean="0"/>
              <a:t>≥ 0.4</a:t>
            </a:r>
          </a:p>
          <a:p>
            <a:pPr lvl="2"/>
            <a:r>
              <a:rPr lang="en-US" altLang="ko-KR" dirty="0" smtClean="0"/>
              <a:t>MC: 48%, EJ: 52%</a:t>
            </a:r>
          </a:p>
          <a:p>
            <a:pPr lvl="1"/>
            <a:r>
              <a:rPr lang="en-US" altLang="ko-KR" dirty="0" smtClean="0"/>
              <a:t>D </a:t>
            </a:r>
            <a:r>
              <a:rPr lang="en-US" altLang="ko-KR" dirty="0" smtClean="0"/>
              <a:t>&lt; 0.4</a:t>
            </a:r>
          </a:p>
          <a:p>
            <a:pPr lvl="2"/>
            <a:r>
              <a:rPr lang="en-US" altLang="ko-KR" dirty="0" smtClean="0"/>
              <a:t>MC: 24%, EJ: 76%</a:t>
            </a:r>
            <a:endParaRPr lang="ko-KR" altLang="en-US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Direction parameter of MC and EJ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586F73-4AC0-46FC-80B2-65EDD7D75655}" type="slidenum">
              <a:rPr lang="en-US" altLang="ko-KR" smtClean="0">
                <a:solidFill>
                  <a:srgbClr val="F1F7E9"/>
                </a:solidFill>
              </a:rPr>
              <a:pPr>
                <a:defRPr/>
              </a:pPr>
              <a:t>9</a:t>
            </a:fld>
            <a:endParaRPr lang="en-US" altLang="ko-KR">
              <a:solidFill>
                <a:srgbClr val="F1F7E9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t="12797" r="35332" b="9439"/>
          <a:stretch>
            <a:fillRect/>
          </a:stretch>
        </p:blipFill>
        <p:spPr bwMode="auto">
          <a:xfrm>
            <a:off x="4283968" y="3429000"/>
            <a:ext cx="4336378" cy="3128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2B">
  <a:themeElements>
    <a:clrScheme name="B2B 2">
      <a:dk1>
        <a:srgbClr val="003300"/>
      </a:dk1>
      <a:lt1>
        <a:srgbClr val="F1F7E9"/>
      </a:lt1>
      <a:dk2>
        <a:srgbClr val="FFFFFF"/>
      </a:dk2>
      <a:lt2>
        <a:srgbClr val="366B1B"/>
      </a:lt2>
      <a:accent1>
        <a:srgbClr val="8BAE6C"/>
      </a:accent1>
      <a:accent2>
        <a:srgbClr val="FF66FF"/>
      </a:accent2>
      <a:accent3>
        <a:srgbClr val="F7FAF2"/>
      </a:accent3>
      <a:accent4>
        <a:srgbClr val="002A00"/>
      </a:accent4>
      <a:accent5>
        <a:srgbClr val="C4D3BA"/>
      </a:accent5>
      <a:accent6>
        <a:srgbClr val="E75CE7"/>
      </a:accent6>
      <a:hlink>
        <a:srgbClr val="808000"/>
      </a:hlink>
      <a:folHlink>
        <a:srgbClr val="8DBA76"/>
      </a:folHlink>
    </a:clrScheme>
    <a:fontScheme name="B2B">
      <a:majorFont>
        <a:latin typeface="Verdana"/>
        <a:ea typeface="다음_SemiBold"/>
        <a:cs typeface=""/>
      </a:majorFont>
      <a:minorFont>
        <a:latin typeface="Verdana"/>
        <a:ea typeface="다음_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66FF">
            <a:alpha val="50000"/>
          </a:srgbClr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108000" tIns="108000" rIns="108000" bIns="1080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다음_Regular" pitchFamily="2" charset="-127"/>
            <a:ea typeface="다음_Regular" pitchFamily="2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66FF">
            <a:alpha val="50000"/>
          </a:srgbClr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108000" tIns="108000" rIns="108000" bIns="1080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다음_Regular" pitchFamily="2" charset="-127"/>
            <a:ea typeface="다음_Regular" pitchFamily="2" charset="-127"/>
          </a:defRPr>
        </a:defPPr>
      </a:lstStyle>
    </a:lnDef>
  </a:objectDefaults>
  <a:extraClrSchemeLst>
    <a:extraClrScheme>
      <a:clrScheme name="B2B 1">
        <a:dk1>
          <a:srgbClr val="112208"/>
        </a:dk1>
        <a:lt1>
          <a:srgbClr val="FFFFFF"/>
        </a:lt1>
        <a:dk2>
          <a:srgbClr val="3D541E"/>
        </a:dk2>
        <a:lt2>
          <a:srgbClr val="FFFFFF"/>
        </a:lt2>
        <a:accent1>
          <a:srgbClr val="8BAE6C"/>
        </a:accent1>
        <a:accent2>
          <a:srgbClr val="FF66FF"/>
        </a:accent2>
        <a:accent3>
          <a:srgbClr val="AFB3AB"/>
        </a:accent3>
        <a:accent4>
          <a:srgbClr val="DADADA"/>
        </a:accent4>
        <a:accent5>
          <a:srgbClr val="C4D3BA"/>
        </a:accent5>
        <a:accent6>
          <a:srgbClr val="E75CE7"/>
        </a:accent6>
        <a:hlink>
          <a:srgbClr val="808000"/>
        </a:hlink>
        <a:folHlink>
          <a:srgbClr val="162B0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2B 2">
        <a:dk1>
          <a:srgbClr val="003300"/>
        </a:dk1>
        <a:lt1>
          <a:srgbClr val="F1F7E9"/>
        </a:lt1>
        <a:dk2>
          <a:srgbClr val="FFFFFF"/>
        </a:dk2>
        <a:lt2>
          <a:srgbClr val="366B1B"/>
        </a:lt2>
        <a:accent1>
          <a:srgbClr val="8BAE6C"/>
        </a:accent1>
        <a:accent2>
          <a:srgbClr val="FF66FF"/>
        </a:accent2>
        <a:accent3>
          <a:srgbClr val="F7FAF2"/>
        </a:accent3>
        <a:accent4>
          <a:srgbClr val="002A00"/>
        </a:accent4>
        <a:accent5>
          <a:srgbClr val="C4D3BA"/>
        </a:accent5>
        <a:accent6>
          <a:srgbClr val="E75CE7"/>
        </a:accent6>
        <a:hlink>
          <a:srgbClr val="808000"/>
        </a:hlink>
        <a:folHlink>
          <a:srgbClr val="8DBA7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2B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555555"/>
        </a:accent6>
        <a:hlink>
          <a:srgbClr val="969696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944</TotalTime>
  <Words>587</Words>
  <Application>Microsoft Office PowerPoint</Application>
  <PresentationFormat>화면 슬라이드 쇼(4:3)</PresentationFormat>
  <Paragraphs>109</Paragraphs>
  <Slides>16</Slides>
  <Notes>1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16</vt:i4>
      </vt:variant>
    </vt:vector>
  </HeadingPairs>
  <TitlesOfParts>
    <vt:vector size="17" baseType="lpstr">
      <vt:lpstr>B2B</vt:lpstr>
      <vt:lpstr>The effect of direction parameter  on the classification of MC and EJ</vt:lpstr>
      <vt:lpstr>Classification of ICME Type</vt:lpstr>
      <vt:lpstr>The geometry of ICME</vt:lpstr>
      <vt:lpstr>Direction Parameter (D)</vt:lpstr>
      <vt:lpstr>Direction Parameter (D)</vt:lpstr>
      <vt:lpstr>Direction Parameter (D)</vt:lpstr>
      <vt:lpstr>Geoeffectiveness of Direction Parameter</vt:lpstr>
      <vt:lpstr>CME and ICME pair identification</vt:lpstr>
      <vt:lpstr>Direction parameter of MC and EJ</vt:lpstr>
      <vt:lpstr>Direction parameter of MC and EJ</vt:lpstr>
      <vt:lpstr>The combination effect of D and Speed</vt:lpstr>
      <vt:lpstr>Case Study</vt:lpstr>
      <vt:lpstr>Case Study</vt:lpstr>
      <vt:lpstr>Case Study</vt:lpstr>
      <vt:lpstr>Conclusions</vt:lpstr>
      <vt:lpstr>Conclusions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Admin</dc:creator>
  <cp:lastModifiedBy>Admin</cp:lastModifiedBy>
  <cp:revision>79</cp:revision>
  <dcterms:created xsi:type="dcterms:W3CDTF">2010-09-14T18:38:31Z</dcterms:created>
  <dcterms:modified xsi:type="dcterms:W3CDTF">2010-09-21T22:28:28Z</dcterms:modified>
</cp:coreProperties>
</file>