
<file path=[Content_Types].xml><?xml version="1.0" encoding="utf-8"?>
<Types xmlns="http://schemas.openxmlformats.org/package/2006/content-types">
  <Override PartName="/ppt/slideLayouts/slideLayout8.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embeddings/Microsoft_Equation8.bin" ContentType="application/vnd.openxmlformats-officedocument.oleObject"/>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wmf" ContentType="image/x-wmf"/>
  <Override PartName="/ppt/embeddings/Microsoft_Equation2.bin" ContentType="application/vnd.openxmlformats-officedocument.oleObject"/>
  <Override PartName="/ppt/embeddings/Microsoft_Equation4.bin" ContentType="application/vnd.openxmlformats-officedocument.oleObject"/>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embeddings/Microsoft_Equation5.bin" ContentType="application/vnd.openxmlformats-officedocument.oleObject"/>
  <Override PartName="/ppt/embeddings/Microsoft_Equation7.bin" ContentType="application/vnd.openxmlformats-officedocument.oleObject"/>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embeddings/Microsoft_Equation1.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embeddings/Microsoft_Equation6.bin" ContentType="application/vnd.openxmlformats-officedocument.oleObject"/>
  <Default Extension="rels" ContentType="application/vnd.openxmlformats-package.relationships+xml"/>
  <Override PartName="/ppt/slides/slide9.xml" ContentType="application/vnd.openxmlformats-officedocument.presentationml.slide+xml"/>
  <Override PartName="/ppt/embeddings/Microsoft_Equation3.bin" ContentType="application/vnd.openxmlformats-officedocument.oleObject"/>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1"/>
  </p:notesMasterIdLst>
  <p:handoutMasterIdLst>
    <p:handoutMasterId r:id="rId22"/>
  </p:handoutMasterIdLst>
  <p:sldIdLst>
    <p:sldId id="308" r:id="rId2"/>
    <p:sldId id="284" r:id="rId3"/>
    <p:sldId id="298" r:id="rId4"/>
    <p:sldId id="283" r:id="rId5"/>
    <p:sldId id="288" r:id="rId6"/>
    <p:sldId id="286" r:id="rId7"/>
    <p:sldId id="273" r:id="rId8"/>
    <p:sldId id="282" r:id="rId9"/>
    <p:sldId id="299" r:id="rId10"/>
    <p:sldId id="300" r:id="rId11"/>
    <p:sldId id="307" r:id="rId12"/>
    <p:sldId id="301" r:id="rId13"/>
    <p:sldId id="306" r:id="rId14"/>
    <p:sldId id="302" r:id="rId15"/>
    <p:sldId id="291" r:id="rId16"/>
    <p:sldId id="292" r:id="rId17"/>
    <p:sldId id="294" r:id="rId18"/>
    <p:sldId id="309" r:id="rId19"/>
    <p:sldId id="313" r:id="rId20"/>
  </p:sldIdLst>
  <p:sldSz cx="9144000" cy="6858000" type="screen4x3"/>
  <p:notesSz cx="6858000" cy="9144000"/>
  <p:defaultTextStyle>
    <a:defPPr>
      <a:defRPr lang="it-IT"/>
    </a:defPPr>
    <a:lvl1pPr algn="l" rtl="0" fontAlgn="base">
      <a:spcBef>
        <a:spcPct val="50000"/>
      </a:spcBef>
      <a:spcAft>
        <a:spcPct val="0"/>
      </a:spcAft>
      <a:defRPr sz="2000" kern="1200">
        <a:solidFill>
          <a:srgbClr val="FF0000"/>
        </a:solidFill>
        <a:latin typeface="Times New Roman" charset="0"/>
        <a:ea typeface="Times New Roman" charset="0"/>
        <a:cs typeface="Times New Roman" charset="0"/>
      </a:defRPr>
    </a:lvl1pPr>
    <a:lvl2pPr marL="457200" algn="l" rtl="0" fontAlgn="base">
      <a:spcBef>
        <a:spcPct val="50000"/>
      </a:spcBef>
      <a:spcAft>
        <a:spcPct val="0"/>
      </a:spcAft>
      <a:defRPr sz="2000" kern="1200">
        <a:solidFill>
          <a:srgbClr val="FF0000"/>
        </a:solidFill>
        <a:latin typeface="Times New Roman" charset="0"/>
        <a:ea typeface="Times New Roman" charset="0"/>
        <a:cs typeface="Times New Roman" charset="0"/>
      </a:defRPr>
    </a:lvl2pPr>
    <a:lvl3pPr marL="914400" algn="l" rtl="0" fontAlgn="base">
      <a:spcBef>
        <a:spcPct val="50000"/>
      </a:spcBef>
      <a:spcAft>
        <a:spcPct val="0"/>
      </a:spcAft>
      <a:defRPr sz="2000" kern="1200">
        <a:solidFill>
          <a:srgbClr val="FF0000"/>
        </a:solidFill>
        <a:latin typeface="Times New Roman" charset="0"/>
        <a:ea typeface="Times New Roman" charset="0"/>
        <a:cs typeface="Times New Roman" charset="0"/>
      </a:defRPr>
    </a:lvl3pPr>
    <a:lvl4pPr marL="1371600" algn="l" rtl="0" fontAlgn="base">
      <a:spcBef>
        <a:spcPct val="50000"/>
      </a:spcBef>
      <a:spcAft>
        <a:spcPct val="0"/>
      </a:spcAft>
      <a:defRPr sz="2000" kern="1200">
        <a:solidFill>
          <a:srgbClr val="FF0000"/>
        </a:solidFill>
        <a:latin typeface="Times New Roman" charset="0"/>
        <a:ea typeface="Times New Roman" charset="0"/>
        <a:cs typeface="Times New Roman" charset="0"/>
      </a:defRPr>
    </a:lvl4pPr>
    <a:lvl5pPr marL="1828800" algn="l" rtl="0" fontAlgn="base">
      <a:spcBef>
        <a:spcPct val="50000"/>
      </a:spcBef>
      <a:spcAft>
        <a:spcPct val="0"/>
      </a:spcAft>
      <a:defRPr sz="2000" kern="1200">
        <a:solidFill>
          <a:srgbClr val="FF0000"/>
        </a:solidFill>
        <a:latin typeface="Times New Roman" charset="0"/>
        <a:ea typeface="Times New Roman" charset="0"/>
        <a:cs typeface="Times New Roman" charset="0"/>
      </a:defRPr>
    </a:lvl5pPr>
    <a:lvl6pPr marL="2286000" algn="l" defTabSz="457200" rtl="0" eaLnBrk="1" latinLnBrk="0" hangingPunct="1">
      <a:defRPr sz="2000" kern="1200">
        <a:solidFill>
          <a:srgbClr val="FF0000"/>
        </a:solidFill>
        <a:latin typeface="Times New Roman" charset="0"/>
        <a:ea typeface="Times New Roman" charset="0"/>
        <a:cs typeface="Times New Roman" charset="0"/>
      </a:defRPr>
    </a:lvl6pPr>
    <a:lvl7pPr marL="2743200" algn="l" defTabSz="457200" rtl="0" eaLnBrk="1" latinLnBrk="0" hangingPunct="1">
      <a:defRPr sz="2000" kern="1200">
        <a:solidFill>
          <a:srgbClr val="FF0000"/>
        </a:solidFill>
        <a:latin typeface="Times New Roman" charset="0"/>
        <a:ea typeface="Times New Roman" charset="0"/>
        <a:cs typeface="Times New Roman" charset="0"/>
      </a:defRPr>
    </a:lvl7pPr>
    <a:lvl8pPr marL="3200400" algn="l" defTabSz="457200" rtl="0" eaLnBrk="1" latinLnBrk="0" hangingPunct="1">
      <a:defRPr sz="2000" kern="1200">
        <a:solidFill>
          <a:srgbClr val="FF0000"/>
        </a:solidFill>
        <a:latin typeface="Times New Roman" charset="0"/>
        <a:ea typeface="Times New Roman" charset="0"/>
        <a:cs typeface="Times New Roman" charset="0"/>
      </a:defRPr>
    </a:lvl8pPr>
    <a:lvl9pPr marL="3657600" algn="l" defTabSz="457200" rtl="0" eaLnBrk="1" latinLnBrk="0" hangingPunct="1">
      <a:defRPr sz="2000" kern="1200">
        <a:solidFill>
          <a:srgbClr val="FF0000"/>
        </a:solidFill>
        <a:latin typeface="Times New Roman" charset="0"/>
        <a:ea typeface="Times New Roman" charset="0"/>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clrMru>
    <a:srgbClr val="66FF33"/>
    <a:srgbClr val="0066FF"/>
    <a:srgbClr val="FFFF00"/>
    <a:srgbClr val="FF0000"/>
    <a:srgbClr val="CC3300"/>
    <a:srgbClr val="FF3300"/>
    <a:srgbClr val="339933"/>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98" d="100"/>
          <a:sy n="98" d="100"/>
        </p:scale>
        <p:origin x="-640" y="-11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 Target="slides/slide1.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3" Type="http://schemas.openxmlformats.org/officeDocument/2006/relationships/image" Target="../media/image18.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Times New Roman" pitchFamily="-112" charset="0"/>
                <a:ea typeface="Times New Roman" pitchFamily="-112" charset="0"/>
                <a:cs typeface="Times New Roman" pitchFamily="-112"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Times New Roman" pitchFamily="-112" charset="0"/>
                <a:ea typeface="Times New Roman" pitchFamily="-112" charset="0"/>
                <a:cs typeface="Times New Roman" pitchFamily="-112" charset="0"/>
              </a:defRPr>
            </a:lvl1pPr>
          </a:lstStyle>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Times New Roman" pitchFamily="-112" charset="0"/>
                <a:ea typeface="Times New Roman" pitchFamily="-112" charset="0"/>
                <a:cs typeface="Times New Roman" pitchFamily="-112"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atin typeface="Times New Roman" pitchFamily="-112" charset="0"/>
                <a:ea typeface="Times New Roman" pitchFamily="-112" charset="0"/>
                <a:cs typeface="Times New Roman" pitchFamily="-112" charset="0"/>
              </a:defRPr>
            </a:lvl1pPr>
          </a:lstStyle>
          <a:p>
            <a:pPr>
              <a:defRPr/>
            </a:pPr>
            <a:fld id="{725A3CAA-0B5F-4F4E-9322-3CA74DFF599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Times New Roman" pitchFamily="-112" charset="0"/>
                <a:ea typeface="Times New Roman" pitchFamily="-112" charset="0"/>
                <a:cs typeface="Times New Roman" pitchFamily="-112" charset="0"/>
              </a:defRPr>
            </a:lvl1pPr>
          </a:lstStyle>
          <a:p>
            <a:pPr>
              <a:defRPr/>
            </a:pPr>
            <a:endParaRPr lang="en-US"/>
          </a:p>
        </p:txBody>
      </p:sp>
      <p:sp>
        <p:nvSpPr>
          <p:cNvPr id="53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Times New Roman" pitchFamily="-112" charset="0"/>
                <a:ea typeface="Times New Roman" pitchFamily="-112" charset="0"/>
                <a:cs typeface="Times New Roman" pitchFamily="-112" charset="0"/>
              </a:defRPr>
            </a:lvl1pPr>
          </a:lstStyle>
          <a:p>
            <a:pPr>
              <a:defRPr/>
            </a:pPr>
            <a:endParaRPr 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solidFill>
                  <a:schemeClr val="tx1"/>
                </a:solidFill>
                <a:latin typeface="Times New Roman" pitchFamily="-112" charset="0"/>
                <a:ea typeface="Times New Roman" pitchFamily="-112" charset="0"/>
                <a:cs typeface="Times New Roman" pitchFamily="-112" charset="0"/>
              </a:defRPr>
            </a:lvl1pPr>
          </a:lstStyle>
          <a:p>
            <a:pPr>
              <a:defRPr/>
            </a:pPr>
            <a:endParaRPr 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Times New Roman" pitchFamily="-112" charset="0"/>
                <a:ea typeface="Times New Roman" pitchFamily="-112" charset="0"/>
                <a:cs typeface="Times New Roman" pitchFamily="-112" charset="0"/>
              </a:defRPr>
            </a:lvl1pPr>
          </a:lstStyle>
          <a:p>
            <a:pPr>
              <a:defRPr/>
            </a:pPr>
            <a:fld id="{A177A524-42D3-E847-AAE0-A89F78F1563E}" type="slidenum">
              <a:rPr lang="it-IT"/>
              <a:pPr>
                <a:defRPr/>
              </a:pPr>
              <a:t>‹#›</a:t>
            </a:fld>
            <a:endParaRPr lang="it-IT"/>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p:spPr>
        <p:txBody>
          <a:bodyPr/>
          <a:lstStyle/>
          <a:p>
            <a:endParaRPr lang="en-US">
              <a:latin typeface="Times New Roman" charset="0"/>
            </a:endParaRPr>
          </a:p>
        </p:txBody>
      </p:sp>
      <p:sp>
        <p:nvSpPr>
          <p:cNvPr id="18436" name="Slide Number Placeholder 3"/>
          <p:cNvSpPr>
            <a:spLocks noGrp="1"/>
          </p:cNvSpPr>
          <p:nvPr>
            <p:ph type="sldNum" sz="quarter" idx="5"/>
          </p:nvPr>
        </p:nvSpPr>
        <p:spPr>
          <a:noFill/>
        </p:spPr>
        <p:txBody>
          <a:bodyPr/>
          <a:lstStyle/>
          <a:p>
            <a:fld id="{50BA443C-7CA9-8149-A6E9-1596F0A25AC0}" type="slidenum">
              <a:rPr lang="it-IT" smtClean="0">
                <a:latin typeface="Times New Roman" charset="0"/>
                <a:ea typeface="Times New Roman" charset="0"/>
                <a:cs typeface="Times New Roman" charset="0"/>
              </a:rPr>
              <a:pPr/>
              <a:t>2</a:t>
            </a:fld>
            <a:endParaRPr lang="it-IT" smtClean="0">
              <a:latin typeface="Times New Roman" charset="0"/>
              <a:ea typeface="Times New Roman" charset="0"/>
              <a:cs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CBF4E9-7627-244B-B18D-F49F6ECC4AE3}"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6B4245-7E66-B146-969C-D407D161633A}"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B90B8D-B693-4847-AE06-AFB4B3D46348}"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16CF3C-ADA3-9C46-BC2E-6631027E9BAC}"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819477-FEB8-C94F-9E3C-C23ED1ADCBF9}"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03621B-0C57-9F4E-93EF-F20D5BBBBFB4}"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AB77F-5A9B-7F4F-A009-79D4D07A24C7}"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7D3356-C9F0-504E-85C1-E0445F101ED0}"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95FD3A-9497-A643-A05F-B4D3968718E1}"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F928BD-2CBB-E54C-9175-0C6DE53BFD30}"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6F355C-9972-EE4D-A215-37FE8182EBCB}"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E5BD5-DD37-9E41-81B9-9D30D3DEEC3A}"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Times New Roman" pitchFamily="-112" charset="0"/>
                <a:ea typeface="Times New Roman" pitchFamily="-112" charset="0"/>
                <a:cs typeface="Times New Roman" pitchFamily="-112"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Times New Roman" pitchFamily="-112" charset="0"/>
                <a:ea typeface="Times New Roman" pitchFamily="-112" charset="0"/>
                <a:cs typeface="Times New Roman" pitchFamily="-112"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Times New Roman" pitchFamily="-112" charset="0"/>
                <a:ea typeface="Times New Roman" pitchFamily="-112" charset="0"/>
                <a:cs typeface="Times New Roman" pitchFamily="-112" charset="0"/>
              </a:defRPr>
            </a:lvl1pPr>
          </a:lstStyle>
          <a:p>
            <a:pPr>
              <a:defRPr/>
            </a:pPr>
            <a:fld id="{9B4A9D23-CCAF-714A-9360-6363689BC49B}"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3"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4" Type="http://schemas.openxmlformats.org/officeDocument/2006/relationships/oleObject" Target="../embeddings/Microsoft_Equation3.bin"/><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image" Target="../media/image15.jpeg"/></Relationships>
</file>

<file path=ppt/slides/_rels/slide14.xml.rels><?xml version="1.0" encoding="UTF-8" standalone="yes"?>
<Relationships xmlns="http://schemas.openxmlformats.org/package/2006/relationships"><Relationship Id="rId8" Type="http://schemas.openxmlformats.org/officeDocument/2006/relationships/image" Target="../media/image19.jpeg"/><Relationship Id="rId4" Type="http://schemas.openxmlformats.org/officeDocument/2006/relationships/oleObject" Target="../embeddings/Microsoft_Equation5.bin"/><Relationship Id="rId5" Type="http://schemas.openxmlformats.org/officeDocument/2006/relationships/oleObject" Target="../embeddings/Microsoft_Equation6.bin"/><Relationship Id="rId7" Type="http://schemas.openxmlformats.org/officeDocument/2006/relationships/oleObject" Target="../embeddings/Microsoft_Equation8.bin"/><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oleObject" Target="../embeddings/Microsoft_Equation4.bin"/><Relationship Id="rId6" Type="http://schemas.openxmlformats.org/officeDocument/2006/relationships/oleObject" Target="../embeddings/Microsoft_Equation7.bin"/></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hyperlink" Target="uvcs_spectratutorial200.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6" Type="http://schemas.openxmlformats.org/officeDocument/2006/relationships/oleObject" Target="../embeddings/Microsoft_Equation2.bin"/><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image" Target="../media/image10.jpeg"/><Relationship Id="rId5" Type="http://schemas.openxmlformats.org/officeDocument/2006/relationships/oleObject" Target="../embeddings/Microsoft_Equation1.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457200" y="914400"/>
            <a:ext cx="8077200" cy="4094163"/>
          </a:xfrm>
          <a:prstGeom prst="rect">
            <a:avLst/>
          </a:prstGeom>
          <a:noFill/>
          <a:ln w="9525">
            <a:noFill/>
            <a:miter lim="800000"/>
            <a:headEnd/>
            <a:tailEnd/>
          </a:ln>
        </p:spPr>
        <p:txBody>
          <a:bodyPr>
            <a:prstTxWarp prst="textNoShape">
              <a:avLst/>
            </a:prstTxWarp>
            <a:spAutoFit/>
          </a:bodyPr>
          <a:lstStyle/>
          <a:p>
            <a:pPr algn="ctr"/>
            <a:r>
              <a:rPr lang="en-US" b="1">
                <a:solidFill>
                  <a:schemeClr val="tx1"/>
                </a:solidFill>
              </a:rPr>
              <a:t>       </a:t>
            </a:r>
            <a:r>
              <a:rPr lang="en-US" sz="2800" b="1">
                <a:solidFill>
                  <a:schemeClr val="tx1"/>
                </a:solidFill>
              </a:rPr>
              <a:t>Tutorial for UVCS CME Observations</a:t>
            </a:r>
          </a:p>
          <a:p>
            <a:endParaRPr lang="en-US" sz="2800">
              <a:solidFill>
                <a:schemeClr val="tx1"/>
              </a:solidFill>
            </a:endParaRPr>
          </a:p>
          <a:p>
            <a:pPr algn="just"/>
            <a:r>
              <a:rPr lang="en-US">
                <a:solidFill>
                  <a:schemeClr val="tx1"/>
                </a:solidFill>
              </a:rPr>
              <a:t>This file gives a brief overview of the UVCS instrument and the diagnostics available for CMEs.  More details about the instrument are available in Kohl et al. (1997, Sol. Phys. 175, 613) and Gardner et al. (in </a:t>
            </a:r>
            <a:r>
              <a:rPr lang="en-US" i="1">
                <a:solidFill>
                  <a:schemeClr val="tx1"/>
                </a:solidFill>
              </a:rPr>
              <a:t>The Radiometric Calibration of SOHO</a:t>
            </a:r>
            <a:r>
              <a:rPr lang="en-US">
                <a:solidFill>
                  <a:schemeClr val="tx1"/>
                </a:solidFill>
              </a:rPr>
              <a:t>, A. Pauluhn, M.C.E. Huber and R. von Steiger, eds. (ISSI: Bern), p.161)</a:t>
            </a:r>
          </a:p>
          <a:p>
            <a:pPr algn="just"/>
            <a:endParaRPr lang="en-US">
              <a:solidFill>
                <a:schemeClr val="tx1"/>
              </a:solidFill>
            </a:endParaRPr>
          </a:p>
          <a:p>
            <a:pPr algn="just"/>
            <a:r>
              <a:rPr lang="en-US">
                <a:solidFill>
                  <a:schemeClr val="tx1"/>
                </a:solidFill>
              </a:rPr>
              <a:t>An  overview of UVCS CME observations is included in the review of UV observations of the corona by Kohl et al. (2006, A&amp;A Rev., 13, 31)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304800" y="838200"/>
            <a:ext cx="8458200" cy="457200"/>
          </a:xfrm>
          <a:prstGeom prst="rect">
            <a:avLst/>
          </a:prstGeom>
          <a:noFill/>
          <a:ln w="9525">
            <a:noFill/>
            <a:miter lim="800000"/>
            <a:headEnd/>
            <a:tailEnd/>
          </a:ln>
        </p:spPr>
        <p:txBody>
          <a:bodyPr>
            <a:prstTxWarp prst="textNoShape">
              <a:avLst/>
            </a:prstTxWarp>
            <a:spAutoFit/>
          </a:bodyPr>
          <a:lstStyle/>
          <a:p>
            <a:r>
              <a:rPr lang="it-IT" sz="2400" b="1">
                <a:solidFill>
                  <a:srgbClr val="33CC33"/>
                </a:solidFill>
              </a:rPr>
              <a:t>   </a:t>
            </a:r>
            <a:endParaRPr lang="it-IT" sz="2400">
              <a:solidFill>
                <a:schemeClr val="tx1"/>
              </a:solidFill>
            </a:endParaRPr>
          </a:p>
        </p:txBody>
      </p:sp>
      <p:pic>
        <p:nvPicPr>
          <p:cNvPr id="32774" name="Picture 6" descr="helix"/>
          <p:cNvPicPr>
            <a:picLocks noChangeAspect="1" noChangeArrowheads="1"/>
          </p:cNvPicPr>
          <p:nvPr/>
        </p:nvPicPr>
        <p:blipFill>
          <a:blip r:embed="rId2"/>
          <a:srcRect/>
          <a:stretch>
            <a:fillRect/>
          </a:stretch>
        </p:blipFill>
        <p:spPr bwMode="auto">
          <a:xfrm>
            <a:off x="6826250" y="571500"/>
            <a:ext cx="2032000" cy="2354263"/>
          </a:xfrm>
          <a:prstGeom prst="rect">
            <a:avLst/>
          </a:prstGeom>
          <a:noFill/>
          <a:ln w="9525">
            <a:noFill/>
            <a:miter lim="800000"/>
            <a:headEnd/>
            <a:tailEnd/>
          </a:ln>
        </p:spPr>
      </p:pic>
      <p:sp>
        <p:nvSpPr>
          <p:cNvPr id="26628" name="Text Box 8"/>
          <p:cNvSpPr txBox="1">
            <a:spLocks noChangeArrowheads="1"/>
          </p:cNvSpPr>
          <p:nvPr/>
        </p:nvSpPr>
        <p:spPr bwMode="auto">
          <a:xfrm>
            <a:off x="609600" y="5943600"/>
            <a:ext cx="7467600" cy="457200"/>
          </a:xfrm>
          <a:prstGeom prst="rect">
            <a:avLst/>
          </a:prstGeom>
          <a:noFill/>
          <a:ln w="9525">
            <a:noFill/>
            <a:miter lim="800000"/>
            <a:headEnd/>
            <a:tailEnd/>
          </a:ln>
        </p:spPr>
        <p:txBody>
          <a:bodyPr>
            <a:prstTxWarp prst="textNoShape">
              <a:avLst/>
            </a:prstTxWarp>
            <a:spAutoFit/>
          </a:bodyPr>
          <a:lstStyle/>
          <a:p>
            <a:r>
              <a:rPr lang="it-IT" sz="2400" b="1">
                <a:solidFill>
                  <a:schemeClr val="tx1"/>
                </a:solidFill>
              </a:rPr>
              <a:t>   </a:t>
            </a:r>
            <a:endParaRPr lang="en-US">
              <a:latin typeface="Verdana" charset="0"/>
              <a:sym typeface="Symbol" charset="2"/>
            </a:endParaRPr>
          </a:p>
        </p:txBody>
      </p:sp>
      <p:sp>
        <p:nvSpPr>
          <p:cNvPr id="26629" name="Rectangle 11"/>
          <p:cNvSpPr>
            <a:spLocks noChangeArrowheads="1"/>
          </p:cNvSpPr>
          <p:nvPr/>
        </p:nvSpPr>
        <p:spPr bwMode="auto">
          <a:xfrm>
            <a:off x="971550" y="5876925"/>
            <a:ext cx="7056438" cy="720725"/>
          </a:xfrm>
          <a:prstGeom prst="rect">
            <a:avLst/>
          </a:prstGeom>
          <a:noFill/>
          <a:ln w="9525">
            <a:noFill/>
            <a:miter lim="800000"/>
            <a:headEnd/>
            <a:tailEnd/>
          </a:ln>
        </p:spPr>
        <p:txBody>
          <a:bodyPr wrap="none" anchor="ctr">
            <a:prstTxWarp prst="textNoShape">
              <a:avLst/>
            </a:prstTxWarp>
            <a:spAutoFit/>
          </a:bodyPr>
          <a:lstStyle/>
          <a:p>
            <a:endParaRPr lang="en-US"/>
          </a:p>
        </p:txBody>
      </p:sp>
      <p:sp>
        <p:nvSpPr>
          <p:cNvPr id="26630" name="Text Box 13"/>
          <p:cNvSpPr txBox="1">
            <a:spLocks noChangeArrowheads="1"/>
          </p:cNvSpPr>
          <p:nvPr/>
        </p:nvSpPr>
        <p:spPr bwMode="auto">
          <a:xfrm>
            <a:off x="6913563" y="2928938"/>
            <a:ext cx="1801812" cy="246062"/>
          </a:xfrm>
          <a:prstGeom prst="rect">
            <a:avLst/>
          </a:prstGeom>
          <a:noFill/>
          <a:ln w="9525">
            <a:noFill/>
            <a:miter lim="800000"/>
            <a:headEnd/>
            <a:tailEnd/>
          </a:ln>
        </p:spPr>
        <p:txBody>
          <a:bodyPr wrap="none">
            <a:prstTxWarp prst="textNoShape">
              <a:avLst/>
            </a:prstTxWarp>
            <a:spAutoFit/>
          </a:bodyPr>
          <a:lstStyle/>
          <a:p>
            <a:r>
              <a:rPr lang="it-IT" sz="1000">
                <a:solidFill>
                  <a:schemeClr val="tx1"/>
                </a:solidFill>
              </a:rPr>
              <a:t>(Ciaravella et al 2000,ApJ,529)</a:t>
            </a:r>
          </a:p>
        </p:txBody>
      </p:sp>
      <p:sp>
        <p:nvSpPr>
          <p:cNvPr id="26631" name="Rectangle 2"/>
          <p:cNvSpPr>
            <a:spLocks noChangeArrowheads="1"/>
          </p:cNvSpPr>
          <p:nvPr/>
        </p:nvSpPr>
        <p:spPr bwMode="auto">
          <a:xfrm>
            <a:off x="2070100" y="0"/>
            <a:ext cx="5059363" cy="461963"/>
          </a:xfrm>
          <a:prstGeom prst="rect">
            <a:avLst/>
          </a:prstGeom>
          <a:noFill/>
          <a:ln w="9525">
            <a:noFill/>
            <a:miter lim="800000"/>
            <a:headEnd/>
            <a:tailEnd/>
          </a:ln>
        </p:spPr>
        <p:txBody>
          <a:bodyPr>
            <a:prstTxWarp prst="textNoShape">
              <a:avLst/>
            </a:prstTxWarp>
            <a:spAutoFit/>
          </a:bodyPr>
          <a:lstStyle/>
          <a:p>
            <a:r>
              <a:rPr lang="it-IT" sz="2400" b="1">
                <a:solidFill>
                  <a:schemeClr val="tx1"/>
                </a:solidFill>
              </a:rPr>
              <a:t> 7.  Diagnostics I. </a:t>
            </a:r>
            <a:r>
              <a:rPr lang="it-IT" sz="2400">
                <a:solidFill>
                  <a:schemeClr val="tx1"/>
                </a:solidFill>
              </a:rPr>
              <a:t>Doppler Shift cont</a:t>
            </a:r>
          </a:p>
        </p:txBody>
      </p:sp>
      <p:sp>
        <p:nvSpPr>
          <p:cNvPr id="26632" name="CasellaDiTesto 13"/>
          <p:cNvSpPr txBox="1">
            <a:spLocks noChangeArrowheads="1"/>
          </p:cNvSpPr>
          <p:nvPr/>
        </p:nvSpPr>
        <p:spPr bwMode="auto">
          <a:xfrm>
            <a:off x="214313" y="857250"/>
            <a:ext cx="6286500" cy="1416050"/>
          </a:xfrm>
          <a:prstGeom prst="rect">
            <a:avLst/>
          </a:prstGeom>
          <a:noFill/>
          <a:ln w="9525">
            <a:noFill/>
            <a:miter lim="800000"/>
            <a:headEnd/>
            <a:tailEnd/>
          </a:ln>
        </p:spPr>
        <p:txBody>
          <a:bodyPr>
            <a:prstTxWarp prst="textNoShape">
              <a:avLst/>
            </a:prstTxWarp>
            <a:spAutoFit/>
          </a:bodyPr>
          <a:lstStyle/>
          <a:p>
            <a:pPr marL="457200" indent="-457200">
              <a:spcBef>
                <a:spcPts val="600"/>
              </a:spcBef>
            </a:pPr>
            <a:r>
              <a:rPr lang="it-IT" sz="1900" b="1">
                <a:solidFill>
                  <a:schemeClr val="tx1"/>
                </a:solidFill>
              </a:rPr>
              <a:t>1997 Dec 11</a:t>
            </a:r>
          </a:p>
          <a:p>
            <a:pPr marL="457200" indent="-457200">
              <a:spcBef>
                <a:spcPts val="600"/>
              </a:spcBef>
            </a:pPr>
            <a:r>
              <a:rPr lang="it-IT" sz="1600">
                <a:solidFill>
                  <a:schemeClr val="tx1"/>
                </a:solidFill>
              </a:rPr>
              <a:t>The Doppler shift  evolution</a:t>
            </a:r>
            <a:r>
              <a:rPr lang="it-IT" sz="1600" b="1">
                <a:solidFill>
                  <a:schemeClr val="tx1"/>
                </a:solidFill>
              </a:rPr>
              <a:t> </a:t>
            </a:r>
            <a:r>
              <a:rPr lang="it-IT" sz="1600">
                <a:solidFill>
                  <a:schemeClr val="tx1"/>
                </a:solidFill>
              </a:rPr>
              <a:t>suggests a  helical motion of the ejecta.</a:t>
            </a:r>
          </a:p>
          <a:p>
            <a:pPr marL="457200" indent="-457200">
              <a:spcBef>
                <a:spcPts val="600"/>
              </a:spcBef>
            </a:pPr>
            <a:r>
              <a:rPr lang="it-IT" sz="1600">
                <a:solidFill>
                  <a:schemeClr val="tx1"/>
                </a:solidFill>
              </a:rPr>
              <a:t>Spatial structure and the LOS velocity evolution  were interpreted as a </a:t>
            </a:r>
          </a:p>
          <a:p>
            <a:pPr marL="457200" indent="-457200">
              <a:spcBef>
                <a:spcPts val="600"/>
              </a:spcBef>
            </a:pPr>
            <a:r>
              <a:rPr lang="it-IT" sz="1900" b="1" i="1">
                <a:solidFill>
                  <a:schemeClr val="tx1"/>
                </a:solidFill>
              </a:rPr>
              <a:t>Left-Handed helix untwisting at</a:t>
            </a:r>
            <a:r>
              <a:rPr lang="it-IT" sz="1900" b="1">
                <a:solidFill>
                  <a:schemeClr val="tx1"/>
                </a:solidFill>
              </a:rPr>
              <a:t>  </a:t>
            </a:r>
            <a:r>
              <a:rPr lang="en-US" sz="1900">
                <a:solidFill>
                  <a:schemeClr val="tx1"/>
                </a:solidFill>
              </a:rPr>
              <a:t>~ </a:t>
            </a:r>
            <a:r>
              <a:rPr lang="en-US" sz="1900"/>
              <a:t>9 </a:t>
            </a:r>
            <a:r>
              <a:rPr lang="en-US" sz="1900">
                <a:sym typeface="Symbol" charset="2"/>
              </a:rPr>
              <a:t> 10</a:t>
            </a:r>
            <a:r>
              <a:rPr lang="en-US" sz="1900" baseline="30000">
                <a:sym typeface="Symbol" charset="2"/>
              </a:rPr>
              <a:t>-4 </a:t>
            </a:r>
            <a:r>
              <a:rPr lang="en-US" sz="1900">
                <a:sym typeface="Symbol" charset="2"/>
              </a:rPr>
              <a:t> rad /sec</a:t>
            </a:r>
            <a:r>
              <a:rPr lang="en-US" sz="1900" baseline="30000">
                <a:sym typeface="Symbol" charset="2"/>
              </a:rPr>
              <a:t> </a:t>
            </a:r>
            <a:endParaRPr lang="it-IT" sz="1900"/>
          </a:p>
        </p:txBody>
      </p:sp>
      <p:pic>
        <p:nvPicPr>
          <p:cNvPr id="26633" name="Picture 15" descr="Z:\UVCS\AQUILA\FIGURE\img.gif"/>
          <p:cNvPicPr>
            <a:picLocks noChangeAspect="1" noChangeArrowheads="1"/>
          </p:cNvPicPr>
          <p:nvPr/>
        </p:nvPicPr>
        <p:blipFill>
          <a:blip r:embed="rId3"/>
          <a:srcRect l="32208" t="25197" r="4272" b="3149"/>
          <a:stretch>
            <a:fillRect/>
          </a:stretch>
        </p:blipFill>
        <p:spPr bwMode="auto">
          <a:xfrm>
            <a:off x="4549775" y="3767138"/>
            <a:ext cx="4522788" cy="2662237"/>
          </a:xfrm>
          <a:prstGeom prst="rect">
            <a:avLst/>
          </a:prstGeom>
          <a:noFill/>
          <a:ln w="9525">
            <a:noFill/>
            <a:miter lim="800000"/>
            <a:headEnd/>
            <a:tailEnd/>
          </a:ln>
        </p:spPr>
      </p:pic>
      <p:sp>
        <p:nvSpPr>
          <p:cNvPr id="26634" name="Text Box 9"/>
          <p:cNvSpPr txBox="1">
            <a:spLocks noChangeArrowheads="1"/>
          </p:cNvSpPr>
          <p:nvPr/>
        </p:nvSpPr>
        <p:spPr bwMode="auto">
          <a:xfrm>
            <a:off x="103188" y="3743325"/>
            <a:ext cx="4545012" cy="2324100"/>
          </a:xfrm>
          <a:prstGeom prst="rect">
            <a:avLst/>
          </a:prstGeom>
          <a:noFill/>
          <a:ln w="9525">
            <a:noFill/>
            <a:miter lim="800000"/>
            <a:headEnd/>
            <a:tailEnd/>
          </a:ln>
        </p:spPr>
        <p:txBody>
          <a:bodyPr>
            <a:prstTxWarp prst="textNoShape">
              <a:avLst/>
            </a:prstTxWarp>
            <a:spAutoFit/>
          </a:bodyPr>
          <a:lstStyle/>
          <a:p>
            <a:pPr>
              <a:spcBef>
                <a:spcPts val="600"/>
              </a:spcBef>
            </a:pPr>
            <a:r>
              <a:rPr lang="it-IT" sz="1900" b="1">
                <a:solidFill>
                  <a:schemeClr val="tx1"/>
                </a:solidFill>
              </a:rPr>
              <a:t>2000 Feb 12</a:t>
            </a:r>
            <a:endParaRPr lang="it-IT" sz="1900">
              <a:solidFill>
                <a:schemeClr val="tx1"/>
              </a:solidFill>
            </a:endParaRPr>
          </a:p>
          <a:p>
            <a:pPr>
              <a:spcBef>
                <a:spcPts val="600"/>
              </a:spcBef>
            </a:pPr>
            <a:r>
              <a:rPr lang="it-IT" sz="1600">
                <a:solidFill>
                  <a:schemeClr val="tx1"/>
                </a:solidFill>
              </a:rPr>
              <a:t>The front was moving toward the Earth at </a:t>
            </a:r>
          </a:p>
          <a:p>
            <a:pPr>
              <a:spcBef>
                <a:spcPts val="600"/>
              </a:spcBef>
            </a:pPr>
            <a:r>
              <a:rPr lang="en-US" sz="1600">
                <a:solidFill>
                  <a:schemeClr val="tx1"/>
                </a:solidFill>
              </a:rPr>
              <a:t>s</a:t>
            </a:r>
            <a:r>
              <a:rPr lang="it-IT" sz="1600">
                <a:solidFill>
                  <a:schemeClr val="tx1"/>
                </a:solidFill>
              </a:rPr>
              <a:t>peed varying from 10 km/sec in the southern leg</a:t>
            </a:r>
          </a:p>
          <a:p>
            <a:pPr>
              <a:spcBef>
                <a:spcPts val="600"/>
              </a:spcBef>
            </a:pPr>
            <a:r>
              <a:rPr lang="en-US" sz="1600">
                <a:solidFill>
                  <a:schemeClr val="tx1"/>
                </a:solidFill>
              </a:rPr>
              <a:t>t</a:t>
            </a:r>
            <a:r>
              <a:rPr lang="it-IT" sz="1600">
                <a:solidFill>
                  <a:schemeClr val="tx1"/>
                </a:solidFill>
              </a:rPr>
              <a:t>o 60 km/sec in the northern leg. </a:t>
            </a:r>
          </a:p>
          <a:p>
            <a:pPr>
              <a:spcBef>
                <a:spcPts val="600"/>
              </a:spcBef>
            </a:pPr>
            <a:endParaRPr lang="it-IT" sz="1600">
              <a:solidFill>
                <a:schemeClr val="tx1"/>
              </a:solidFill>
            </a:endParaRPr>
          </a:p>
          <a:p>
            <a:pPr>
              <a:spcBef>
                <a:spcPts val="600"/>
              </a:spcBef>
            </a:pPr>
            <a:r>
              <a:rPr lang="it-IT" sz="1600">
                <a:solidFill>
                  <a:schemeClr val="tx1"/>
                </a:solidFill>
              </a:rPr>
              <a:t>The core shows along its S shape a smooth change</a:t>
            </a:r>
          </a:p>
          <a:p>
            <a:pPr>
              <a:spcBef>
                <a:spcPts val="600"/>
              </a:spcBef>
            </a:pPr>
            <a:r>
              <a:rPr lang="en-US" sz="1600">
                <a:solidFill>
                  <a:schemeClr val="tx1"/>
                </a:solidFill>
              </a:rPr>
              <a:t>f</a:t>
            </a:r>
            <a:r>
              <a:rPr lang="it-IT" sz="1600">
                <a:solidFill>
                  <a:schemeClr val="tx1"/>
                </a:solidFill>
              </a:rPr>
              <a:t>rom blue (-30 km /sec) to red shift (+25 km /sec)</a:t>
            </a:r>
          </a:p>
        </p:txBody>
      </p:sp>
      <p:sp>
        <p:nvSpPr>
          <p:cNvPr id="26635" name="Text Box 1072"/>
          <p:cNvSpPr txBox="1">
            <a:spLocks noChangeArrowheads="1"/>
          </p:cNvSpPr>
          <p:nvPr/>
        </p:nvSpPr>
        <p:spPr bwMode="auto">
          <a:xfrm>
            <a:off x="7096125" y="6511925"/>
            <a:ext cx="1833563" cy="246063"/>
          </a:xfrm>
          <a:prstGeom prst="rect">
            <a:avLst/>
          </a:prstGeom>
          <a:noFill/>
          <a:ln w="9525">
            <a:noFill/>
            <a:miter lim="800000"/>
            <a:headEnd/>
            <a:tailEnd/>
          </a:ln>
        </p:spPr>
        <p:txBody>
          <a:bodyPr wrap="none">
            <a:prstTxWarp prst="textNoShape">
              <a:avLst/>
            </a:prstTxWarp>
            <a:spAutoFit/>
          </a:bodyPr>
          <a:lstStyle/>
          <a:p>
            <a:r>
              <a:rPr lang="it-IT" sz="1000">
                <a:solidFill>
                  <a:schemeClr val="tx1"/>
                </a:solidFill>
              </a:rPr>
              <a:t>(Ciaravella et al 2003,ApJ, 597)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additive="base">
                                        <p:cTn id="7" dur="500" fill="hold"/>
                                        <p:tgtEl>
                                          <p:spTgt spid="32774"/>
                                        </p:tgtEl>
                                        <p:attrNameLst>
                                          <p:attrName>ppt_x</p:attrName>
                                        </p:attrNameLst>
                                      </p:cBhvr>
                                      <p:tavLst>
                                        <p:tav tm="0">
                                          <p:val>
                                            <p:strVal val="#ppt_x"/>
                                          </p:val>
                                        </p:tav>
                                        <p:tav tm="100000">
                                          <p:val>
                                            <p:strVal val="#ppt_x"/>
                                          </p:val>
                                        </p:tav>
                                      </p:tavLst>
                                    </p:anim>
                                    <p:anim calcmode="lin" valueType="num">
                                      <p:cBhvr additive="base">
                                        <p:cTn id="8" dur="500" fill="hold"/>
                                        <p:tgtEl>
                                          <p:spTgt spid="327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381000" y="990600"/>
            <a:ext cx="8382000" cy="457200"/>
          </a:xfrm>
          <a:prstGeom prst="rect">
            <a:avLst/>
          </a:prstGeom>
          <a:noFill/>
          <a:ln w="9525">
            <a:noFill/>
            <a:miter lim="800000"/>
            <a:headEnd/>
            <a:tailEnd/>
          </a:ln>
        </p:spPr>
        <p:txBody>
          <a:bodyPr>
            <a:prstTxWarp prst="textNoShape">
              <a:avLst/>
            </a:prstTxWarp>
            <a:spAutoFit/>
          </a:bodyPr>
          <a:lstStyle/>
          <a:p>
            <a:r>
              <a:rPr lang="it-IT" sz="2400" b="1">
                <a:solidFill>
                  <a:srgbClr val="33CC33"/>
                </a:solidFill>
              </a:rPr>
              <a:t> </a:t>
            </a:r>
            <a:endParaRPr lang="it-IT" sz="2400">
              <a:solidFill>
                <a:schemeClr val="tx1"/>
              </a:solidFill>
            </a:endParaRPr>
          </a:p>
        </p:txBody>
      </p:sp>
      <p:sp>
        <p:nvSpPr>
          <p:cNvPr id="27651" name="Rectangle 2"/>
          <p:cNvSpPr>
            <a:spLocks noChangeArrowheads="1"/>
          </p:cNvSpPr>
          <p:nvPr/>
        </p:nvSpPr>
        <p:spPr bwMode="auto">
          <a:xfrm>
            <a:off x="2384425" y="0"/>
            <a:ext cx="4329113" cy="461963"/>
          </a:xfrm>
          <a:prstGeom prst="rect">
            <a:avLst/>
          </a:prstGeom>
          <a:noFill/>
          <a:ln w="9525">
            <a:noFill/>
            <a:miter lim="800000"/>
            <a:headEnd/>
            <a:tailEnd/>
          </a:ln>
        </p:spPr>
        <p:txBody>
          <a:bodyPr>
            <a:prstTxWarp prst="textNoShape">
              <a:avLst/>
            </a:prstTxWarp>
            <a:spAutoFit/>
          </a:bodyPr>
          <a:lstStyle/>
          <a:p>
            <a:pPr marL="0" lvl="1"/>
            <a:r>
              <a:rPr lang="it-IT" sz="2400" b="1">
                <a:solidFill>
                  <a:schemeClr val="tx1"/>
                </a:solidFill>
              </a:rPr>
              <a:t> Diagnostics II.  </a:t>
            </a:r>
            <a:r>
              <a:rPr lang="en-US" sz="2400">
                <a:solidFill>
                  <a:schemeClr val="tx1"/>
                </a:solidFill>
              </a:rPr>
              <a:t>Line Width</a:t>
            </a:r>
          </a:p>
        </p:txBody>
      </p:sp>
      <p:sp>
        <p:nvSpPr>
          <p:cNvPr id="27652" name="Rettangolo 10"/>
          <p:cNvSpPr>
            <a:spLocks noChangeArrowheads="1"/>
          </p:cNvSpPr>
          <p:nvPr/>
        </p:nvSpPr>
        <p:spPr bwMode="auto">
          <a:xfrm>
            <a:off x="214313" y="487363"/>
            <a:ext cx="8786812" cy="6183312"/>
          </a:xfrm>
          <a:prstGeom prst="rect">
            <a:avLst/>
          </a:prstGeom>
          <a:noFill/>
          <a:ln w="9525">
            <a:noFill/>
            <a:miter lim="800000"/>
            <a:headEnd/>
            <a:tailEnd/>
          </a:ln>
        </p:spPr>
        <p:txBody>
          <a:bodyPr>
            <a:prstTxWarp prst="textNoShape">
              <a:avLst/>
            </a:prstTxWarp>
            <a:spAutoFit/>
          </a:bodyPr>
          <a:lstStyle/>
          <a:p>
            <a:r>
              <a:rPr lang="en-US" sz="1600">
                <a:solidFill>
                  <a:schemeClr val="tx1"/>
                </a:solidFill>
              </a:rPr>
              <a:t>The analysis of line profiles provides diagnostics of  </a:t>
            </a:r>
            <a:r>
              <a:rPr lang="en-US" sz="1600" b="1">
                <a:solidFill>
                  <a:schemeClr val="tx1"/>
                </a:solidFill>
              </a:rPr>
              <a:t>ion temperature  </a:t>
            </a:r>
            <a:r>
              <a:rPr lang="en-US" sz="1600">
                <a:solidFill>
                  <a:schemeClr val="tx1"/>
                </a:solidFill>
              </a:rPr>
              <a:t>(see  pag . 13) as well as </a:t>
            </a:r>
            <a:r>
              <a:rPr lang="en-US" sz="1600" b="1">
                <a:solidFill>
                  <a:schemeClr val="tx1"/>
                </a:solidFill>
              </a:rPr>
              <a:t>bulk</a:t>
            </a:r>
          </a:p>
          <a:p>
            <a:r>
              <a:rPr lang="en-US" sz="1600" b="1">
                <a:solidFill>
                  <a:schemeClr val="tx1"/>
                </a:solidFill>
              </a:rPr>
              <a:t> speed</a:t>
            </a:r>
            <a:r>
              <a:rPr lang="en-US" sz="1600">
                <a:solidFill>
                  <a:schemeClr val="tx1"/>
                </a:solidFill>
              </a:rPr>
              <a:t> of the emitting plasma.  Both  increasing temperature  and expansion of the emitting material </a:t>
            </a:r>
          </a:p>
          <a:p>
            <a:r>
              <a:rPr lang="en-US" sz="1600">
                <a:solidFill>
                  <a:schemeClr val="tx1"/>
                </a:solidFill>
              </a:rPr>
              <a:t>contribute  to broadening the line profiles. The comparison of different spectral lines and the estimate of </a:t>
            </a:r>
          </a:p>
          <a:p>
            <a:r>
              <a:rPr lang="en-US" sz="1600">
                <a:solidFill>
                  <a:schemeClr val="tx1"/>
                </a:solidFill>
              </a:rPr>
              <a:t>the  expansion speed are required to disentangle </a:t>
            </a:r>
            <a:r>
              <a:rPr lang="it-IT" sz="1600">
                <a:solidFill>
                  <a:schemeClr val="tx1"/>
                </a:solidFill>
              </a:rPr>
              <a:t>the  two  effects  (</a:t>
            </a:r>
            <a:r>
              <a:rPr lang="it-IT" sz="1400">
                <a:solidFill>
                  <a:schemeClr val="tx1"/>
                </a:solidFill>
              </a:rPr>
              <a:t>Ciaravella  et  al. 2005, ApJ, 621; Raymond </a:t>
            </a:r>
          </a:p>
          <a:p>
            <a:r>
              <a:rPr lang="it-IT" sz="1400">
                <a:solidFill>
                  <a:schemeClr val="tx1"/>
                </a:solidFill>
              </a:rPr>
              <a:t>et al.  </a:t>
            </a:r>
            <a:r>
              <a:rPr lang="en-US" sz="1400">
                <a:solidFill>
                  <a:schemeClr val="tx1"/>
                </a:solidFill>
              </a:rPr>
              <a:t>2000,</a:t>
            </a:r>
            <a:r>
              <a:rPr lang="it-IT" sz="1400">
                <a:solidFill>
                  <a:schemeClr val="tx1"/>
                </a:solidFill>
              </a:rPr>
              <a:t>  GeoRL, 27</a:t>
            </a:r>
            <a:r>
              <a:rPr lang="en-US" sz="1400">
                <a:solidFill>
                  <a:schemeClr val="tx1"/>
                </a:solidFill>
              </a:rPr>
              <a:t> </a:t>
            </a:r>
            <a:r>
              <a:rPr lang="en-US" sz="1600">
                <a:solidFill>
                  <a:schemeClr val="tx1"/>
                </a:solidFill>
              </a:rPr>
              <a:t>). </a:t>
            </a:r>
          </a:p>
          <a:p>
            <a:pPr>
              <a:spcBef>
                <a:spcPts val="800"/>
              </a:spcBef>
            </a:pPr>
            <a:endParaRPr lang="en-US" sz="1600">
              <a:solidFill>
                <a:schemeClr val="tx1"/>
              </a:solidFill>
            </a:endParaRPr>
          </a:p>
          <a:p>
            <a:r>
              <a:rPr lang="en-US" sz="1600">
                <a:solidFill>
                  <a:schemeClr val="tx1"/>
                </a:solidFill>
              </a:rPr>
              <a:t>The </a:t>
            </a:r>
            <a:r>
              <a:rPr lang="en-US" sz="1600" b="1">
                <a:solidFill>
                  <a:schemeClr val="tx1"/>
                </a:solidFill>
              </a:rPr>
              <a:t>passage of a shock  </a:t>
            </a:r>
            <a:r>
              <a:rPr lang="en-US" sz="1600">
                <a:solidFill>
                  <a:schemeClr val="tx1"/>
                </a:solidFill>
              </a:rPr>
              <a:t>heats the emitting material and is detected as broad wings mainly in the</a:t>
            </a:r>
          </a:p>
          <a:p>
            <a:r>
              <a:rPr lang="en-US" sz="1600">
                <a:solidFill>
                  <a:schemeClr val="tx1"/>
                </a:solidFill>
              </a:rPr>
              <a:t> non neutral ions. The  mechanisms responsible for heating the neutral atoms , such as ionizing collisions</a:t>
            </a:r>
          </a:p>
          <a:p>
            <a:r>
              <a:rPr lang="en-US" sz="1600">
                <a:solidFill>
                  <a:schemeClr val="tx1"/>
                </a:solidFill>
              </a:rPr>
              <a:t> with the hot electrons of the plasma  or resonant charge transfer with fast shocked protons, require </a:t>
            </a:r>
          </a:p>
          <a:p>
            <a:r>
              <a:rPr lang="en-US" sz="1600">
                <a:solidFill>
                  <a:schemeClr val="tx1"/>
                </a:solidFill>
              </a:rPr>
              <a:t> long time scales. Thus, in the UVCS spectra the presence</a:t>
            </a:r>
          </a:p>
          <a:p>
            <a:r>
              <a:rPr lang="en-US" sz="1600">
                <a:solidFill>
                  <a:schemeClr val="tx1"/>
                </a:solidFill>
              </a:rPr>
              <a:t> of a shock front is more  likely to be detected  in the </a:t>
            </a:r>
          </a:p>
          <a:p>
            <a:r>
              <a:rPr lang="en-US" sz="1600">
                <a:solidFill>
                  <a:schemeClr val="tx1"/>
                </a:solidFill>
              </a:rPr>
              <a:t>spectral lines of the brightest ions such as the O VI doublet,</a:t>
            </a:r>
          </a:p>
          <a:p>
            <a:r>
              <a:rPr lang="en-US" sz="1600">
                <a:solidFill>
                  <a:schemeClr val="tx1"/>
                </a:solidFill>
              </a:rPr>
              <a:t> but broadening of the H I Ly</a:t>
            </a:r>
            <a:r>
              <a:rPr lang="el-GR" sz="1600">
                <a:solidFill>
                  <a:schemeClr val="tx1"/>
                </a:solidFill>
              </a:rPr>
              <a:t>α</a:t>
            </a:r>
            <a:r>
              <a:rPr lang="it-IT" sz="1600">
                <a:solidFill>
                  <a:schemeClr val="tx1"/>
                </a:solidFill>
              </a:rPr>
              <a:t> </a:t>
            </a:r>
            <a:r>
              <a:rPr lang="en-US" sz="1600">
                <a:solidFill>
                  <a:schemeClr val="tx1"/>
                </a:solidFill>
              </a:rPr>
              <a:t> line, if  present, provides a </a:t>
            </a:r>
          </a:p>
          <a:p>
            <a:r>
              <a:rPr lang="en-US" sz="1600">
                <a:solidFill>
                  <a:schemeClr val="tx1"/>
                </a:solidFill>
              </a:rPr>
              <a:t>direct diagnostic of the proton temperature behind the shock. </a:t>
            </a:r>
          </a:p>
          <a:p>
            <a:r>
              <a:rPr lang="en-US" sz="1600">
                <a:solidFill>
                  <a:schemeClr val="tx1"/>
                </a:solidFill>
              </a:rPr>
              <a:t>Detections of shocks in UV  spectra have already been reported </a:t>
            </a:r>
          </a:p>
          <a:p>
            <a:r>
              <a:rPr lang="en-US" sz="1600">
                <a:solidFill>
                  <a:schemeClr val="tx1"/>
                </a:solidFill>
              </a:rPr>
              <a:t>for  four CMEs (</a:t>
            </a:r>
            <a:r>
              <a:rPr lang="en-US" sz="1400">
                <a:solidFill>
                  <a:schemeClr val="tx1"/>
                </a:solidFill>
              </a:rPr>
              <a:t>Raymond et al. 2000</a:t>
            </a:r>
            <a:r>
              <a:rPr lang="it-IT" sz="1400">
                <a:solidFill>
                  <a:schemeClr val="tx1"/>
                </a:solidFill>
              </a:rPr>
              <a:t> ,GeoRL, 27</a:t>
            </a:r>
            <a:r>
              <a:rPr lang="en-US" sz="1400">
                <a:solidFill>
                  <a:schemeClr val="tx1"/>
                </a:solidFill>
              </a:rPr>
              <a:t> ; </a:t>
            </a:r>
            <a:r>
              <a:rPr lang="it-IT" sz="1400">
                <a:solidFill>
                  <a:schemeClr val="tx1"/>
                </a:solidFill>
              </a:rPr>
              <a:t>Mancuso et  al. 2002, A&amp;A, 383; Raouafi et al. 2004, </a:t>
            </a:r>
          </a:p>
          <a:p>
            <a:r>
              <a:rPr lang="it-IT" sz="1400">
                <a:solidFill>
                  <a:schemeClr val="tx1"/>
                </a:solidFill>
              </a:rPr>
              <a:t>A&amp;A, 424 ; Ciaravella et al. 2005,  ApJ, 621; Mancuso &amp; Avetta 2008, ApJ, 677, 683 </a:t>
            </a:r>
            <a:r>
              <a:rPr lang="it-IT" sz="1600">
                <a:solidFill>
                  <a:schemeClr val="tx1"/>
                </a:solidFill>
              </a:rPr>
              <a:t>).</a:t>
            </a:r>
          </a:p>
        </p:txBody>
      </p:sp>
      <p:pic>
        <p:nvPicPr>
          <p:cNvPr id="27653" name="Picture 31" descr="img46"/>
          <p:cNvPicPr>
            <a:picLocks noChangeAspect="1" noChangeArrowheads="1"/>
          </p:cNvPicPr>
          <p:nvPr/>
        </p:nvPicPr>
        <p:blipFill>
          <a:blip r:embed="rId2">
            <a:lum bright="-10000"/>
          </a:blip>
          <a:srcRect/>
          <a:stretch>
            <a:fillRect/>
          </a:stretch>
        </p:blipFill>
        <p:spPr bwMode="auto">
          <a:xfrm>
            <a:off x="6500813" y="3911600"/>
            <a:ext cx="1785937" cy="1231900"/>
          </a:xfrm>
          <a:prstGeom prst="rect">
            <a:avLst/>
          </a:prstGeom>
          <a:noFill/>
          <a:ln w="9525">
            <a:noFill/>
            <a:miter lim="800000"/>
            <a:headEnd/>
            <a:tailEnd/>
          </a:ln>
        </p:spPr>
      </p:pic>
      <p:sp>
        <p:nvSpPr>
          <p:cNvPr id="27654" name="CasellaDiTesto 6"/>
          <p:cNvSpPr txBox="1">
            <a:spLocks noChangeArrowheads="1"/>
          </p:cNvSpPr>
          <p:nvPr/>
        </p:nvSpPr>
        <p:spPr bwMode="auto">
          <a:xfrm>
            <a:off x="5572125" y="5119688"/>
            <a:ext cx="3648075" cy="523875"/>
          </a:xfrm>
          <a:prstGeom prst="rect">
            <a:avLst/>
          </a:prstGeom>
          <a:noFill/>
          <a:ln w="9525">
            <a:noFill/>
            <a:miter lim="800000"/>
            <a:headEnd/>
            <a:tailEnd/>
          </a:ln>
        </p:spPr>
        <p:txBody>
          <a:bodyPr wrap="none">
            <a:prstTxWarp prst="textNoShape">
              <a:avLst/>
            </a:prstTxWarp>
            <a:spAutoFit/>
          </a:bodyPr>
          <a:lstStyle/>
          <a:p>
            <a:pPr>
              <a:spcBef>
                <a:spcPct val="0"/>
              </a:spcBef>
            </a:pPr>
            <a:r>
              <a:rPr lang="it-IT" sz="1300">
                <a:solidFill>
                  <a:schemeClr val="tx1"/>
                </a:solidFill>
              </a:rPr>
              <a:t>Broad wings in the O VI doublet as  results of </a:t>
            </a:r>
          </a:p>
          <a:p>
            <a:pPr>
              <a:spcBef>
                <a:spcPct val="0"/>
              </a:spcBef>
            </a:pPr>
            <a:r>
              <a:rPr lang="it-IT" sz="1300">
                <a:solidFill>
                  <a:schemeClr val="tx1"/>
                </a:solidFill>
              </a:rPr>
              <a:t>a  shock passage </a:t>
            </a:r>
            <a:r>
              <a:rPr lang="it-IT" sz="1400">
                <a:solidFill>
                  <a:schemeClr val="tx1"/>
                </a:solidFill>
              </a:rPr>
              <a:t>( </a:t>
            </a:r>
            <a:r>
              <a:rPr lang="it-IT" sz="1200">
                <a:solidFill>
                  <a:schemeClr val="tx1"/>
                </a:solidFill>
              </a:rPr>
              <a:t>from Mancuso et al. 2000, A&amp;A ).</a:t>
            </a:r>
          </a:p>
        </p:txBody>
      </p:sp>
      <p:sp>
        <p:nvSpPr>
          <p:cNvPr id="27655" name="Slide Number Placeholder 8"/>
          <p:cNvSpPr>
            <a:spLocks noGrp="1"/>
          </p:cNvSpPr>
          <p:nvPr>
            <p:ph type="sldNum" sz="quarter" idx="12"/>
          </p:nvPr>
        </p:nvSpPr>
        <p:spPr>
          <a:xfrm>
            <a:off x="6781800" y="6400800"/>
            <a:ext cx="1905000" cy="457200"/>
          </a:xfrm>
          <a:noFill/>
        </p:spPr>
        <p:txBody>
          <a:bodyPr/>
          <a:lstStyle/>
          <a:p>
            <a:fld id="{9ADE964D-1014-C74E-89D3-0E3BE4E37145}" type="slidenum">
              <a:rPr lang="it-IT" smtClean="0">
                <a:latin typeface="Times New Roman" charset="0"/>
                <a:ea typeface="Times New Roman" charset="0"/>
                <a:cs typeface="Times New Roman" charset="0"/>
              </a:rPr>
              <a:pPr/>
              <a:t>11</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414463" y="0"/>
            <a:ext cx="6443662" cy="461963"/>
          </a:xfrm>
          <a:prstGeom prst="rect">
            <a:avLst/>
          </a:prstGeom>
          <a:noFill/>
          <a:ln w="9525">
            <a:noFill/>
            <a:miter lim="800000"/>
            <a:headEnd/>
            <a:tailEnd/>
          </a:ln>
        </p:spPr>
        <p:txBody>
          <a:bodyPr>
            <a:prstTxWarp prst="textNoShape">
              <a:avLst/>
            </a:prstTxWarp>
            <a:spAutoFit/>
          </a:bodyPr>
          <a:lstStyle/>
          <a:p>
            <a:r>
              <a:rPr lang="it-IT" sz="2400" b="1">
                <a:solidFill>
                  <a:schemeClr val="tx1"/>
                </a:solidFill>
              </a:rPr>
              <a:t>Diagnostics III. </a:t>
            </a:r>
            <a:r>
              <a:rPr lang="it-IT" sz="2400">
                <a:solidFill>
                  <a:schemeClr val="tx1"/>
                </a:solidFill>
              </a:rPr>
              <a:t>Doppler Dimming </a:t>
            </a:r>
            <a:r>
              <a:rPr lang="it-IT">
                <a:solidFill>
                  <a:schemeClr val="tx1"/>
                </a:solidFill>
              </a:rPr>
              <a:t>(outflow speed )</a:t>
            </a:r>
          </a:p>
        </p:txBody>
      </p:sp>
      <p:sp>
        <p:nvSpPr>
          <p:cNvPr id="28675" name="Line 68"/>
          <p:cNvSpPr>
            <a:spLocks noChangeShapeType="1"/>
          </p:cNvSpPr>
          <p:nvPr/>
        </p:nvSpPr>
        <p:spPr bwMode="auto">
          <a:xfrm flipV="1">
            <a:off x="4173538" y="6742113"/>
            <a:ext cx="71437" cy="71437"/>
          </a:xfrm>
          <a:prstGeom prst="line">
            <a:avLst/>
          </a:prstGeom>
          <a:noFill/>
          <a:ln w="9525">
            <a:noFill/>
            <a:round/>
            <a:headEnd/>
            <a:tailEnd/>
          </a:ln>
        </p:spPr>
        <p:txBody>
          <a:bodyPr wrap="none">
            <a:prstTxWarp prst="textNoShape">
              <a:avLst/>
            </a:prstTxWarp>
            <a:spAutoFit/>
          </a:bodyPr>
          <a:lstStyle/>
          <a:p>
            <a:endParaRPr lang="en-US"/>
          </a:p>
        </p:txBody>
      </p:sp>
      <p:sp>
        <p:nvSpPr>
          <p:cNvPr id="28676" name="Text Box 3"/>
          <p:cNvSpPr txBox="1">
            <a:spLocks noChangeArrowheads="1"/>
          </p:cNvSpPr>
          <p:nvPr/>
        </p:nvSpPr>
        <p:spPr bwMode="auto">
          <a:xfrm>
            <a:off x="381000" y="990600"/>
            <a:ext cx="8334375" cy="457200"/>
          </a:xfrm>
          <a:prstGeom prst="rect">
            <a:avLst/>
          </a:prstGeom>
          <a:noFill/>
          <a:ln w="9525">
            <a:noFill/>
            <a:miter lim="800000"/>
            <a:headEnd/>
            <a:tailEnd/>
          </a:ln>
        </p:spPr>
        <p:txBody>
          <a:bodyPr>
            <a:prstTxWarp prst="textNoShape">
              <a:avLst/>
            </a:prstTxWarp>
            <a:spAutoFit/>
          </a:bodyPr>
          <a:lstStyle/>
          <a:p>
            <a:r>
              <a:rPr lang="it-IT" sz="2400" b="1">
                <a:solidFill>
                  <a:srgbClr val="33CC33"/>
                </a:solidFill>
              </a:rPr>
              <a:t> </a:t>
            </a:r>
            <a:endParaRPr lang="it-IT" sz="2400">
              <a:solidFill>
                <a:schemeClr val="tx1"/>
              </a:solidFill>
            </a:endParaRPr>
          </a:p>
        </p:txBody>
      </p:sp>
      <p:sp>
        <p:nvSpPr>
          <p:cNvPr id="28677" name="Text Box 4"/>
          <p:cNvSpPr txBox="1">
            <a:spLocks noChangeArrowheads="1"/>
          </p:cNvSpPr>
          <p:nvPr/>
        </p:nvSpPr>
        <p:spPr bwMode="auto">
          <a:xfrm>
            <a:off x="762000" y="990600"/>
            <a:ext cx="7046913" cy="457200"/>
          </a:xfrm>
          <a:prstGeom prst="rect">
            <a:avLst/>
          </a:prstGeom>
          <a:noFill/>
          <a:ln w="9525">
            <a:noFill/>
            <a:miter lim="800000"/>
            <a:headEnd/>
            <a:tailEnd/>
          </a:ln>
        </p:spPr>
        <p:txBody>
          <a:bodyPr>
            <a:prstTxWarp prst="textNoShape">
              <a:avLst/>
            </a:prstTxWarp>
            <a:spAutoFit/>
          </a:bodyPr>
          <a:lstStyle/>
          <a:p>
            <a:r>
              <a:rPr lang="it-IT" sz="2400">
                <a:solidFill>
                  <a:schemeClr val="tx1"/>
                </a:solidFill>
              </a:rPr>
              <a:t> </a:t>
            </a:r>
          </a:p>
        </p:txBody>
      </p:sp>
      <p:sp>
        <p:nvSpPr>
          <p:cNvPr id="28678" name="Rettangolo 5"/>
          <p:cNvSpPr>
            <a:spLocks noChangeArrowheads="1"/>
          </p:cNvSpPr>
          <p:nvPr/>
        </p:nvSpPr>
        <p:spPr bwMode="auto">
          <a:xfrm>
            <a:off x="142875" y="571500"/>
            <a:ext cx="8807450" cy="5716588"/>
          </a:xfrm>
          <a:prstGeom prst="rect">
            <a:avLst/>
          </a:prstGeom>
          <a:noFill/>
          <a:ln w="9525">
            <a:noFill/>
            <a:miter lim="800000"/>
            <a:headEnd/>
            <a:tailEnd/>
          </a:ln>
        </p:spPr>
        <p:txBody>
          <a:bodyPr>
            <a:prstTxWarp prst="textNoShape">
              <a:avLst/>
            </a:prstTxWarp>
            <a:spAutoFit/>
          </a:bodyPr>
          <a:lstStyle/>
          <a:p>
            <a:pPr>
              <a:spcBef>
                <a:spcPts val="600"/>
              </a:spcBef>
            </a:pPr>
            <a:r>
              <a:rPr lang="en-US" sz="1600">
                <a:solidFill>
                  <a:schemeClr val="tx1"/>
                </a:solidFill>
              </a:rPr>
              <a:t>UV spectra  provide a  method to estimate the outflow speed by using the </a:t>
            </a:r>
          </a:p>
          <a:p>
            <a:pPr>
              <a:spcBef>
                <a:spcPts val="600"/>
              </a:spcBef>
            </a:pPr>
            <a:r>
              <a:rPr lang="en-US" sz="1600">
                <a:solidFill>
                  <a:schemeClr val="tx1"/>
                </a:solidFill>
              </a:rPr>
              <a:t>spectral lines with radiative components, such as the </a:t>
            </a:r>
            <a:r>
              <a:rPr lang="en-US" sz="1600" b="1">
                <a:solidFill>
                  <a:schemeClr val="tx1"/>
                </a:solidFill>
              </a:rPr>
              <a:t>O VI 1032, 1037 Å </a:t>
            </a:r>
            <a:r>
              <a:rPr lang="en-US" sz="1600">
                <a:solidFill>
                  <a:schemeClr val="tx1"/>
                </a:solidFill>
              </a:rPr>
              <a:t>doublet. </a:t>
            </a:r>
          </a:p>
          <a:p>
            <a:pPr>
              <a:spcBef>
                <a:spcPts val="600"/>
              </a:spcBef>
            </a:pPr>
            <a:r>
              <a:rPr lang="en-US" sz="1600">
                <a:solidFill>
                  <a:schemeClr val="tx1"/>
                </a:solidFill>
              </a:rPr>
              <a:t>The collisional components of the O VI  lines have an intensity ratio of 0.5, </a:t>
            </a:r>
          </a:p>
          <a:p>
            <a:pPr>
              <a:spcBef>
                <a:spcPts val="600"/>
              </a:spcBef>
            </a:pPr>
            <a:r>
              <a:rPr lang="en-US" sz="1600">
                <a:solidFill>
                  <a:schemeClr val="tx1"/>
                </a:solidFill>
              </a:rPr>
              <a:t>while  the ratio of the radiative components is 0.25 for emitting plasma at rest. </a:t>
            </a:r>
          </a:p>
          <a:p>
            <a:pPr>
              <a:spcBef>
                <a:spcPts val="600"/>
              </a:spcBef>
            </a:pPr>
            <a:r>
              <a:rPr lang="en-US" sz="1600">
                <a:solidFill>
                  <a:schemeClr val="tx1"/>
                </a:solidFill>
              </a:rPr>
              <a:t>The radiative component originates from the resonant scattering of the chromospheric line by the O VI</a:t>
            </a:r>
          </a:p>
          <a:p>
            <a:pPr>
              <a:spcBef>
                <a:spcPts val="600"/>
              </a:spcBef>
            </a:pPr>
            <a:r>
              <a:rPr lang="en-US" sz="1600">
                <a:solidFill>
                  <a:schemeClr val="tx1"/>
                </a:solidFill>
              </a:rPr>
              <a:t>ions of the corona. </a:t>
            </a:r>
            <a:r>
              <a:rPr lang="it-IT" sz="1600">
                <a:solidFill>
                  <a:schemeClr val="tx1"/>
                </a:solidFill>
              </a:rPr>
              <a:t>The intensity of  the radiative component depends on the speed of the scattering ion . </a:t>
            </a:r>
            <a:endParaRPr lang="en-US" sz="1600">
              <a:solidFill>
                <a:schemeClr val="tx1"/>
              </a:solidFill>
            </a:endParaRPr>
          </a:p>
          <a:p>
            <a:endParaRPr lang="en-US" sz="1600"/>
          </a:p>
          <a:p>
            <a:r>
              <a:rPr lang="en-US" sz="1600" b="1">
                <a:solidFill>
                  <a:schemeClr val="tx1"/>
                </a:solidFill>
              </a:rPr>
              <a:t> </a:t>
            </a:r>
            <a:r>
              <a:rPr lang="en-US" sz="1700" b="1">
                <a:solidFill>
                  <a:schemeClr val="tx1"/>
                </a:solidFill>
              </a:rPr>
              <a:t>As the ions move outward in the corona, the radiative </a:t>
            </a:r>
          </a:p>
          <a:p>
            <a:r>
              <a:rPr lang="en-US" sz="1700" b="1">
                <a:solidFill>
                  <a:schemeClr val="tx1"/>
                </a:solidFill>
              </a:rPr>
              <a:t> component dims because the solar emission and </a:t>
            </a:r>
          </a:p>
          <a:p>
            <a:r>
              <a:rPr lang="en-US" sz="1700" b="1">
                <a:solidFill>
                  <a:schemeClr val="tx1"/>
                </a:solidFill>
              </a:rPr>
              <a:t> coronal absorption profiles are Doppler shifted apart. </a:t>
            </a:r>
            <a:endParaRPr lang="en-US" sz="1700">
              <a:solidFill>
                <a:schemeClr val="tx1"/>
              </a:solidFill>
            </a:endParaRPr>
          </a:p>
          <a:p>
            <a:pPr>
              <a:spcBef>
                <a:spcPct val="0"/>
              </a:spcBef>
            </a:pPr>
            <a:endParaRPr lang="en-US" sz="1600">
              <a:solidFill>
                <a:schemeClr val="tx1"/>
              </a:solidFill>
            </a:endParaRPr>
          </a:p>
          <a:p>
            <a:r>
              <a:rPr lang="en-US" sz="1600">
                <a:solidFill>
                  <a:schemeClr val="tx1"/>
                </a:solidFill>
              </a:rPr>
              <a:t>Thus, the line ratio increases and eventually becomes collisional when the outflow speed is such that the absorbing and emitting profiles no longer overlap.</a:t>
            </a:r>
          </a:p>
          <a:p>
            <a:r>
              <a:rPr lang="en-US" sz="1600">
                <a:solidFill>
                  <a:schemeClr val="tx1"/>
                </a:solidFill>
              </a:rPr>
              <a:t>However, at higher speeds the nearby lines of C II 1036.34, 1037.02 Å can pump the radiative component of the 1037 Å line at outflow speeds of 170 and 370 km/sec, respectively.</a:t>
            </a:r>
          </a:p>
          <a:p>
            <a:r>
              <a:rPr lang="en-US" sz="1600">
                <a:solidFill>
                  <a:schemeClr val="tx1"/>
                </a:solidFill>
              </a:rPr>
              <a:t>In very fast CMEs pumping of  the 1037 Å line by 1032 Å (v = 1650 km/sec) and the 1032 Å line by Ly</a:t>
            </a:r>
            <a:r>
              <a:rPr lang="el-GR" sz="1600">
                <a:solidFill>
                  <a:schemeClr val="tx1"/>
                </a:solidFill>
              </a:rPr>
              <a:t>β</a:t>
            </a:r>
            <a:r>
              <a:rPr lang="en-US" sz="1600">
                <a:solidFill>
                  <a:schemeClr val="tx1"/>
                </a:solidFill>
              </a:rPr>
              <a:t>  (v =1810 km/sec) can occur, as for the 2000 June 28 event </a:t>
            </a:r>
            <a:r>
              <a:rPr lang="en-US" sz="1400">
                <a:solidFill>
                  <a:schemeClr val="tx1"/>
                </a:solidFill>
              </a:rPr>
              <a:t>(Raymond &amp; Ciaravella 2004,  ApJ,  606).</a:t>
            </a:r>
          </a:p>
        </p:txBody>
      </p:sp>
      <p:grpSp>
        <p:nvGrpSpPr>
          <p:cNvPr id="28679" name="Gruppo 60"/>
          <p:cNvGrpSpPr>
            <a:grpSpLocks/>
          </p:cNvGrpSpPr>
          <p:nvPr/>
        </p:nvGrpSpPr>
        <p:grpSpPr bwMode="auto">
          <a:xfrm>
            <a:off x="7239000" y="285750"/>
            <a:ext cx="1404938" cy="1335088"/>
            <a:chOff x="6858016" y="950265"/>
            <a:chExt cx="1405436" cy="1335727"/>
          </a:xfrm>
        </p:grpSpPr>
        <p:sp>
          <p:nvSpPr>
            <p:cNvPr id="28698" name="Oval 81"/>
            <p:cNvSpPr>
              <a:spLocks noChangeAspect="1" noChangeArrowheads="1"/>
            </p:cNvSpPr>
            <p:nvPr/>
          </p:nvSpPr>
          <p:spPr bwMode="auto">
            <a:xfrm>
              <a:off x="7808328" y="1266657"/>
              <a:ext cx="125413" cy="112713"/>
            </a:xfrm>
            <a:prstGeom prst="ellipse">
              <a:avLst/>
            </a:prstGeom>
            <a:solidFill>
              <a:schemeClr val="accent2"/>
            </a:solidFill>
            <a:ln w="9525">
              <a:solidFill>
                <a:schemeClr val="accent2"/>
              </a:solidFill>
              <a:round/>
              <a:headEnd/>
              <a:tailEnd/>
            </a:ln>
          </p:spPr>
          <p:txBody>
            <a:bodyPr anchor="ctr">
              <a:prstTxWarp prst="textNoShape">
                <a:avLst/>
              </a:prstTxWarp>
              <a:spAutoFit/>
            </a:bodyPr>
            <a:lstStyle/>
            <a:p>
              <a:endParaRPr lang="en-US"/>
            </a:p>
          </p:txBody>
        </p:sp>
        <p:sp>
          <p:nvSpPr>
            <p:cNvPr id="28699" name="Line 82"/>
            <p:cNvSpPr>
              <a:spLocks noChangeShapeType="1"/>
            </p:cNvSpPr>
            <p:nvPr/>
          </p:nvSpPr>
          <p:spPr bwMode="auto">
            <a:xfrm rot="-2340000">
              <a:off x="7831652" y="1201862"/>
              <a:ext cx="431800" cy="0"/>
            </a:xfrm>
            <a:prstGeom prst="line">
              <a:avLst/>
            </a:prstGeom>
            <a:noFill/>
            <a:ln w="19050">
              <a:solidFill>
                <a:schemeClr val="accent2"/>
              </a:solidFill>
              <a:round/>
              <a:headEnd/>
              <a:tailEnd type="stealth" w="lg" len="lg"/>
            </a:ln>
          </p:spPr>
          <p:txBody>
            <a:bodyPr>
              <a:prstTxWarp prst="textNoShape">
                <a:avLst/>
              </a:prstTxWarp>
              <a:spAutoFit/>
            </a:bodyPr>
            <a:lstStyle/>
            <a:p>
              <a:endParaRPr lang="en-US"/>
            </a:p>
          </p:txBody>
        </p:sp>
        <p:sp>
          <p:nvSpPr>
            <p:cNvPr id="28700" name="Oval 20"/>
            <p:cNvSpPr>
              <a:spLocks noChangeAspect="1" noChangeArrowheads="1"/>
            </p:cNvSpPr>
            <p:nvPr/>
          </p:nvSpPr>
          <p:spPr bwMode="auto">
            <a:xfrm>
              <a:off x="6858016" y="1635117"/>
              <a:ext cx="650875" cy="650875"/>
            </a:xfrm>
            <a:prstGeom prst="ellipse">
              <a:avLst/>
            </a:prstGeom>
            <a:solidFill>
              <a:srgbClr val="FFCC00"/>
            </a:solidFill>
            <a:ln w="9525">
              <a:solidFill>
                <a:schemeClr val="tx1"/>
              </a:solidFill>
              <a:round/>
              <a:headEnd/>
              <a:tailEnd/>
            </a:ln>
          </p:spPr>
          <p:txBody>
            <a:bodyPr wrap="none" anchor="ctr">
              <a:prstTxWarp prst="textNoShape">
                <a:avLst/>
              </a:prstTxWarp>
            </a:bodyPr>
            <a:lstStyle/>
            <a:p>
              <a:endParaRPr lang="en-US"/>
            </a:p>
          </p:txBody>
        </p:sp>
        <p:grpSp>
          <p:nvGrpSpPr>
            <p:cNvPr id="28701" name="Group 78"/>
            <p:cNvGrpSpPr>
              <a:grpSpLocks noChangeAspect="1"/>
            </p:cNvGrpSpPr>
            <p:nvPr/>
          </p:nvGrpSpPr>
          <p:grpSpPr bwMode="auto">
            <a:xfrm rot="-4428406">
              <a:off x="7049966" y="1368523"/>
              <a:ext cx="414783" cy="116110"/>
              <a:chOff x="1217" y="3189"/>
              <a:chExt cx="568" cy="159"/>
            </a:xfrm>
          </p:grpSpPr>
          <p:sp>
            <p:nvSpPr>
              <p:cNvPr id="28709" name="Freeform 79"/>
              <p:cNvSpPr>
                <a:spLocks/>
              </p:cNvSpPr>
              <p:nvPr/>
            </p:nvSpPr>
            <p:spPr bwMode="auto">
              <a:xfrm>
                <a:off x="1217" y="3189"/>
                <a:ext cx="454" cy="159"/>
              </a:xfrm>
              <a:custGeom>
                <a:avLst/>
                <a:gdLst>
                  <a:gd name="T0" fmla="*/ 0 w 3552"/>
                  <a:gd name="T1" fmla="*/ 0 h 1656"/>
                  <a:gd name="T2" fmla="*/ 0 w 3552"/>
                  <a:gd name="T3" fmla="*/ 0 h 1656"/>
                  <a:gd name="T4" fmla="*/ 0 w 3552"/>
                  <a:gd name="T5" fmla="*/ 0 h 1656"/>
                  <a:gd name="T6" fmla="*/ 0 w 3552"/>
                  <a:gd name="T7" fmla="*/ 0 h 1656"/>
                  <a:gd name="T8" fmla="*/ 0 w 3552"/>
                  <a:gd name="T9" fmla="*/ 0 h 1656"/>
                  <a:gd name="T10" fmla="*/ 0 w 3552"/>
                  <a:gd name="T11" fmla="*/ 0 h 1656"/>
                  <a:gd name="T12" fmla="*/ 0 w 3552"/>
                  <a:gd name="T13" fmla="*/ 0 h 1656"/>
                  <a:gd name="T14" fmla="*/ 0 w 3552"/>
                  <a:gd name="T15" fmla="*/ 0 h 1656"/>
                  <a:gd name="T16" fmla="*/ 0 w 3552"/>
                  <a:gd name="T17" fmla="*/ 0 h 1656"/>
                  <a:gd name="T18" fmla="*/ 0 w 3552"/>
                  <a:gd name="T19" fmla="*/ 0 h 1656"/>
                  <a:gd name="T20" fmla="*/ 0 w 3552"/>
                  <a:gd name="T21" fmla="*/ 0 h 1656"/>
                  <a:gd name="T22" fmla="*/ 0 w 3552"/>
                  <a:gd name="T23" fmla="*/ 0 h 1656"/>
                  <a:gd name="T24" fmla="*/ 0 w 3552"/>
                  <a:gd name="T25" fmla="*/ 0 h 1656"/>
                  <a:gd name="T26" fmla="*/ 0 w 3552"/>
                  <a:gd name="T27" fmla="*/ 0 h 1656"/>
                  <a:gd name="T28" fmla="*/ 0 w 3552"/>
                  <a:gd name="T29" fmla="*/ 0 h 1656"/>
                  <a:gd name="T30" fmla="*/ 0 w 3552"/>
                  <a:gd name="T31" fmla="*/ 0 h 1656"/>
                  <a:gd name="T32" fmla="*/ 0 w 3552"/>
                  <a:gd name="T33" fmla="*/ 0 h 1656"/>
                  <a:gd name="T34" fmla="*/ 0 w 3552"/>
                  <a:gd name="T35" fmla="*/ 0 h 1656"/>
                  <a:gd name="T36" fmla="*/ 0 w 3552"/>
                  <a:gd name="T37" fmla="*/ 0 h 1656"/>
                  <a:gd name="T38" fmla="*/ 0 w 3552"/>
                  <a:gd name="T39" fmla="*/ 0 h 1656"/>
                  <a:gd name="T40" fmla="*/ 0 w 3552"/>
                  <a:gd name="T41" fmla="*/ 0 h 1656"/>
                  <a:gd name="T42" fmla="*/ 0 w 3552"/>
                  <a:gd name="T43" fmla="*/ 0 h 1656"/>
                  <a:gd name="T44" fmla="*/ 0 w 3552"/>
                  <a:gd name="T45" fmla="*/ 0 h 1656"/>
                  <a:gd name="T46" fmla="*/ 0 w 3552"/>
                  <a:gd name="T47" fmla="*/ 0 h 1656"/>
                  <a:gd name="T48" fmla="*/ 0 w 3552"/>
                  <a:gd name="T49" fmla="*/ 0 h 1656"/>
                  <a:gd name="T50" fmla="*/ 0 w 3552"/>
                  <a:gd name="T51" fmla="*/ 0 h 1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52"/>
                  <a:gd name="T79" fmla="*/ 0 h 1656"/>
                  <a:gd name="T80" fmla="*/ 3552 w 3552"/>
                  <a:gd name="T81" fmla="*/ 1656 h 1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52" h="1656">
                    <a:moveTo>
                      <a:pt x="0" y="1211"/>
                    </a:moveTo>
                    <a:cubicBezTo>
                      <a:pt x="10" y="1114"/>
                      <a:pt x="63" y="1560"/>
                      <a:pt x="116" y="1509"/>
                    </a:cubicBezTo>
                    <a:cubicBezTo>
                      <a:pt x="166" y="1464"/>
                      <a:pt x="258" y="1085"/>
                      <a:pt x="298" y="943"/>
                    </a:cubicBezTo>
                    <a:cubicBezTo>
                      <a:pt x="338" y="801"/>
                      <a:pt x="340" y="741"/>
                      <a:pt x="356" y="655"/>
                    </a:cubicBezTo>
                    <a:cubicBezTo>
                      <a:pt x="372" y="569"/>
                      <a:pt x="368" y="525"/>
                      <a:pt x="394" y="424"/>
                    </a:cubicBezTo>
                    <a:cubicBezTo>
                      <a:pt x="426" y="339"/>
                      <a:pt x="458" y="93"/>
                      <a:pt x="509" y="50"/>
                    </a:cubicBezTo>
                    <a:cubicBezTo>
                      <a:pt x="560" y="7"/>
                      <a:pt x="639" y="31"/>
                      <a:pt x="701" y="165"/>
                    </a:cubicBezTo>
                    <a:cubicBezTo>
                      <a:pt x="763" y="299"/>
                      <a:pt x="833" y="642"/>
                      <a:pt x="884" y="856"/>
                    </a:cubicBezTo>
                    <a:cubicBezTo>
                      <a:pt x="935" y="1070"/>
                      <a:pt x="944" y="1341"/>
                      <a:pt x="1008" y="1451"/>
                    </a:cubicBezTo>
                    <a:cubicBezTo>
                      <a:pt x="1072" y="1561"/>
                      <a:pt x="1209" y="1557"/>
                      <a:pt x="1268" y="1519"/>
                    </a:cubicBezTo>
                    <a:cubicBezTo>
                      <a:pt x="1322" y="1481"/>
                      <a:pt x="1334" y="1333"/>
                      <a:pt x="1364" y="1221"/>
                    </a:cubicBezTo>
                    <a:cubicBezTo>
                      <a:pt x="1385" y="1130"/>
                      <a:pt x="1383" y="1062"/>
                      <a:pt x="1392" y="971"/>
                    </a:cubicBezTo>
                    <a:cubicBezTo>
                      <a:pt x="1401" y="880"/>
                      <a:pt x="1405" y="794"/>
                      <a:pt x="1421" y="674"/>
                    </a:cubicBezTo>
                    <a:cubicBezTo>
                      <a:pt x="1431" y="569"/>
                      <a:pt x="1445" y="347"/>
                      <a:pt x="1488" y="251"/>
                    </a:cubicBezTo>
                    <a:cubicBezTo>
                      <a:pt x="1510" y="157"/>
                      <a:pt x="1524" y="133"/>
                      <a:pt x="1556" y="107"/>
                    </a:cubicBezTo>
                    <a:cubicBezTo>
                      <a:pt x="1588" y="81"/>
                      <a:pt x="1639" y="0"/>
                      <a:pt x="1679" y="97"/>
                    </a:cubicBezTo>
                    <a:cubicBezTo>
                      <a:pt x="1737" y="121"/>
                      <a:pt x="1774" y="550"/>
                      <a:pt x="1798" y="691"/>
                    </a:cubicBezTo>
                    <a:cubicBezTo>
                      <a:pt x="1826" y="837"/>
                      <a:pt x="1809" y="837"/>
                      <a:pt x="1834" y="1000"/>
                    </a:cubicBezTo>
                    <a:cubicBezTo>
                      <a:pt x="1864" y="1142"/>
                      <a:pt x="1917" y="1457"/>
                      <a:pt x="1978" y="1547"/>
                    </a:cubicBezTo>
                    <a:cubicBezTo>
                      <a:pt x="2031" y="1640"/>
                      <a:pt x="2092" y="1649"/>
                      <a:pt x="2151" y="1557"/>
                    </a:cubicBezTo>
                    <a:cubicBezTo>
                      <a:pt x="2226" y="1396"/>
                      <a:pt x="2274" y="741"/>
                      <a:pt x="2362" y="472"/>
                    </a:cubicBezTo>
                    <a:cubicBezTo>
                      <a:pt x="2437" y="230"/>
                      <a:pt x="2530" y="25"/>
                      <a:pt x="2602" y="107"/>
                    </a:cubicBezTo>
                    <a:cubicBezTo>
                      <a:pt x="2674" y="189"/>
                      <a:pt x="2735" y="716"/>
                      <a:pt x="2794" y="962"/>
                    </a:cubicBezTo>
                    <a:cubicBezTo>
                      <a:pt x="2823" y="1221"/>
                      <a:pt x="2853" y="1656"/>
                      <a:pt x="2957" y="1586"/>
                    </a:cubicBezTo>
                    <a:cubicBezTo>
                      <a:pt x="3039" y="1567"/>
                      <a:pt x="3185" y="985"/>
                      <a:pt x="3284" y="847"/>
                    </a:cubicBezTo>
                    <a:cubicBezTo>
                      <a:pt x="3383" y="709"/>
                      <a:pt x="3530" y="811"/>
                      <a:pt x="3552" y="760"/>
                    </a:cubicBezTo>
                  </a:path>
                </a:pathLst>
              </a:custGeom>
              <a:noFill/>
              <a:ln w="9525">
                <a:solidFill>
                  <a:srgbClr val="FF0000"/>
                </a:solidFill>
                <a:round/>
                <a:headEnd/>
                <a:tailEnd/>
              </a:ln>
            </p:spPr>
            <p:txBody>
              <a:bodyPr>
                <a:prstTxWarp prst="textNoShape">
                  <a:avLst/>
                </a:prstTxWarp>
                <a:spAutoFit/>
              </a:bodyPr>
              <a:lstStyle/>
              <a:p>
                <a:endParaRPr lang="en-US"/>
              </a:p>
            </p:txBody>
          </p:sp>
          <p:sp>
            <p:nvSpPr>
              <p:cNvPr id="28710" name="Line 80"/>
              <p:cNvSpPr>
                <a:spLocks noChangeShapeType="1"/>
              </p:cNvSpPr>
              <p:nvPr/>
            </p:nvSpPr>
            <p:spPr bwMode="auto">
              <a:xfrm>
                <a:off x="1746" y="3294"/>
                <a:ext cx="39" cy="0"/>
              </a:xfrm>
              <a:prstGeom prst="line">
                <a:avLst/>
              </a:prstGeom>
              <a:noFill/>
              <a:ln w="9525">
                <a:solidFill>
                  <a:srgbClr val="FF0000"/>
                </a:solidFill>
                <a:round/>
                <a:headEnd/>
                <a:tailEnd type="stealth" w="lg" len="lg"/>
              </a:ln>
            </p:spPr>
            <p:txBody>
              <a:bodyPr>
                <a:prstTxWarp prst="textNoShape">
                  <a:avLst/>
                </a:prstTxWarp>
                <a:spAutoFit/>
              </a:bodyPr>
              <a:lstStyle/>
              <a:p>
                <a:endParaRPr lang="en-US"/>
              </a:p>
            </p:txBody>
          </p:sp>
        </p:grpSp>
        <p:grpSp>
          <p:nvGrpSpPr>
            <p:cNvPr id="28702" name="Group 78"/>
            <p:cNvGrpSpPr>
              <a:grpSpLocks noChangeAspect="1"/>
            </p:cNvGrpSpPr>
            <p:nvPr/>
          </p:nvGrpSpPr>
          <p:grpSpPr bwMode="auto">
            <a:xfrm rot="-2317362">
              <a:off x="7362606" y="1531842"/>
              <a:ext cx="414783" cy="116110"/>
              <a:chOff x="1217" y="3189"/>
              <a:chExt cx="568" cy="159"/>
            </a:xfrm>
          </p:grpSpPr>
          <p:sp>
            <p:nvSpPr>
              <p:cNvPr id="28707" name="Freeform 79"/>
              <p:cNvSpPr>
                <a:spLocks/>
              </p:cNvSpPr>
              <p:nvPr/>
            </p:nvSpPr>
            <p:spPr bwMode="auto">
              <a:xfrm>
                <a:off x="1217" y="3189"/>
                <a:ext cx="454" cy="159"/>
              </a:xfrm>
              <a:custGeom>
                <a:avLst/>
                <a:gdLst>
                  <a:gd name="T0" fmla="*/ 0 w 3552"/>
                  <a:gd name="T1" fmla="*/ 0 h 1656"/>
                  <a:gd name="T2" fmla="*/ 0 w 3552"/>
                  <a:gd name="T3" fmla="*/ 0 h 1656"/>
                  <a:gd name="T4" fmla="*/ 0 w 3552"/>
                  <a:gd name="T5" fmla="*/ 0 h 1656"/>
                  <a:gd name="T6" fmla="*/ 0 w 3552"/>
                  <a:gd name="T7" fmla="*/ 0 h 1656"/>
                  <a:gd name="T8" fmla="*/ 0 w 3552"/>
                  <a:gd name="T9" fmla="*/ 0 h 1656"/>
                  <a:gd name="T10" fmla="*/ 0 w 3552"/>
                  <a:gd name="T11" fmla="*/ 0 h 1656"/>
                  <a:gd name="T12" fmla="*/ 0 w 3552"/>
                  <a:gd name="T13" fmla="*/ 0 h 1656"/>
                  <a:gd name="T14" fmla="*/ 0 w 3552"/>
                  <a:gd name="T15" fmla="*/ 0 h 1656"/>
                  <a:gd name="T16" fmla="*/ 0 w 3552"/>
                  <a:gd name="T17" fmla="*/ 0 h 1656"/>
                  <a:gd name="T18" fmla="*/ 0 w 3552"/>
                  <a:gd name="T19" fmla="*/ 0 h 1656"/>
                  <a:gd name="T20" fmla="*/ 0 w 3552"/>
                  <a:gd name="T21" fmla="*/ 0 h 1656"/>
                  <a:gd name="T22" fmla="*/ 0 w 3552"/>
                  <a:gd name="T23" fmla="*/ 0 h 1656"/>
                  <a:gd name="T24" fmla="*/ 0 w 3552"/>
                  <a:gd name="T25" fmla="*/ 0 h 1656"/>
                  <a:gd name="T26" fmla="*/ 0 w 3552"/>
                  <a:gd name="T27" fmla="*/ 0 h 1656"/>
                  <a:gd name="T28" fmla="*/ 0 w 3552"/>
                  <a:gd name="T29" fmla="*/ 0 h 1656"/>
                  <a:gd name="T30" fmla="*/ 0 w 3552"/>
                  <a:gd name="T31" fmla="*/ 0 h 1656"/>
                  <a:gd name="T32" fmla="*/ 0 w 3552"/>
                  <a:gd name="T33" fmla="*/ 0 h 1656"/>
                  <a:gd name="T34" fmla="*/ 0 w 3552"/>
                  <a:gd name="T35" fmla="*/ 0 h 1656"/>
                  <a:gd name="T36" fmla="*/ 0 w 3552"/>
                  <a:gd name="T37" fmla="*/ 0 h 1656"/>
                  <a:gd name="T38" fmla="*/ 0 w 3552"/>
                  <a:gd name="T39" fmla="*/ 0 h 1656"/>
                  <a:gd name="T40" fmla="*/ 0 w 3552"/>
                  <a:gd name="T41" fmla="*/ 0 h 1656"/>
                  <a:gd name="T42" fmla="*/ 0 w 3552"/>
                  <a:gd name="T43" fmla="*/ 0 h 1656"/>
                  <a:gd name="T44" fmla="*/ 0 w 3552"/>
                  <a:gd name="T45" fmla="*/ 0 h 1656"/>
                  <a:gd name="T46" fmla="*/ 0 w 3552"/>
                  <a:gd name="T47" fmla="*/ 0 h 1656"/>
                  <a:gd name="T48" fmla="*/ 0 w 3552"/>
                  <a:gd name="T49" fmla="*/ 0 h 1656"/>
                  <a:gd name="T50" fmla="*/ 0 w 3552"/>
                  <a:gd name="T51" fmla="*/ 0 h 1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52"/>
                  <a:gd name="T79" fmla="*/ 0 h 1656"/>
                  <a:gd name="T80" fmla="*/ 3552 w 3552"/>
                  <a:gd name="T81" fmla="*/ 1656 h 1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52" h="1656">
                    <a:moveTo>
                      <a:pt x="0" y="1211"/>
                    </a:moveTo>
                    <a:cubicBezTo>
                      <a:pt x="10" y="1114"/>
                      <a:pt x="63" y="1560"/>
                      <a:pt x="116" y="1509"/>
                    </a:cubicBezTo>
                    <a:cubicBezTo>
                      <a:pt x="166" y="1464"/>
                      <a:pt x="258" y="1085"/>
                      <a:pt x="298" y="943"/>
                    </a:cubicBezTo>
                    <a:cubicBezTo>
                      <a:pt x="338" y="801"/>
                      <a:pt x="340" y="741"/>
                      <a:pt x="356" y="655"/>
                    </a:cubicBezTo>
                    <a:cubicBezTo>
                      <a:pt x="372" y="569"/>
                      <a:pt x="368" y="525"/>
                      <a:pt x="394" y="424"/>
                    </a:cubicBezTo>
                    <a:cubicBezTo>
                      <a:pt x="426" y="339"/>
                      <a:pt x="458" y="93"/>
                      <a:pt x="509" y="50"/>
                    </a:cubicBezTo>
                    <a:cubicBezTo>
                      <a:pt x="560" y="7"/>
                      <a:pt x="639" y="31"/>
                      <a:pt x="701" y="165"/>
                    </a:cubicBezTo>
                    <a:cubicBezTo>
                      <a:pt x="763" y="299"/>
                      <a:pt x="833" y="642"/>
                      <a:pt x="884" y="856"/>
                    </a:cubicBezTo>
                    <a:cubicBezTo>
                      <a:pt x="935" y="1070"/>
                      <a:pt x="944" y="1341"/>
                      <a:pt x="1008" y="1451"/>
                    </a:cubicBezTo>
                    <a:cubicBezTo>
                      <a:pt x="1072" y="1561"/>
                      <a:pt x="1209" y="1557"/>
                      <a:pt x="1268" y="1519"/>
                    </a:cubicBezTo>
                    <a:cubicBezTo>
                      <a:pt x="1322" y="1481"/>
                      <a:pt x="1334" y="1333"/>
                      <a:pt x="1364" y="1221"/>
                    </a:cubicBezTo>
                    <a:cubicBezTo>
                      <a:pt x="1385" y="1130"/>
                      <a:pt x="1383" y="1062"/>
                      <a:pt x="1392" y="971"/>
                    </a:cubicBezTo>
                    <a:cubicBezTo>
                      <a:pt x="1401" y="880"/>
                      <a:pt x="1405" y="794"/>
                      <a:pt x="1421" y="674"/>
                    </a:cubicBezTo>
                    <a:cubicBezTo>
                      <a:pt x="1431" y="569"/>
                      <a:pt x="1445" y="347"/>
                      <a:pt x="1488" y="251"/>
                    </a:cubicBezTo>
                    <a:cubicBezTo>
                      <a:pt x="1510" y="157"/>
                      <a:pt x="1524" y="133"/>
                      <a:pt x="1556" y="107"/>
                    </a:cubicBezTo>
                    <a:cubicBezTo>
                      <a:pt x="1588" y="81"/>
                      <a:pt x="1639" y="0"/>
                      <a:pt x="1679" y="97"/>
                    </a:cubicBezTo>
                    <a:cubicBezTo>
                      <a:pt x="1737" y="121"/>
                      <a:pt x="1774" y="550"/>
                      <a:pt x="1798" y="691"/>
                    </a:cubicBezTo>
                    <a:cubicBezTo>
                      <a:pt x="1826" y="837"/>
                      <a:pt x="1809" y="837"/>
                      <a:pt x="1834" y="1000"/>
                    </a:cubicBezTo>
                    <a:cubicBezTo>
                      <a:pt x="1864" y="1142"/>
                      <a:pt x="1917" y="1457"/>
                      <a:pt x="1978" y="1547"/>
                    </a:cubicBezTo>
                    <a:cubicBezTo>
                      <a:pt x="2031" y="1640"/>
                      <a:pt x="2092" y="1649"/>
                      <a:pt x="2151" y="1557"/>
                    </a:cubicBezTo>
                    <a:cubicBezTo>
                      <a:pt x="2226" y="1396"/>
                      <a:pt x="2274" y="741"/>
                      <a:pt x="2362" y="472"/>
                    </a:cubicBezTo>
                    <a:cubicBezTo>
                      <a:pt x="2437" y="230"/>
                      <a:pt x="2530" y="25"/>
                      <a:pt x="2602" y="107"/>
                    </a:cubicBezTo>
                    <a:cubicBezTo>
                      <a:pt x="2674" y="189"/>
                      <a:pt x="2735" y="716"/>
                      <a:pt x="2794" y="962"/>
                    </a:cubicBezTo>
                    <a:cubicBezTo>
                      <a:pt x="2823" y="1221"/>
                      <a:pt x="2853" y="1656"/>
                      <a:pt x="2957" y="1586"/>
                    </a:cubicBezTo>
                    <a:cubicBezTo>
                      <a:pt x="3039" y="1567"/>
                      <a:pt x="3185" y="985"/>
                      <a:pt x="3284" y="847"/>
                    </a:cubicBezTo>
                    <a:cubicBezTo>
                      <a:pt x="3383" y="709"/>
                      <a:pt x="3530" y="811"/>
                      <a:pt x="3552" y="760"/>
                    </a:cubicBezTo>
                  </a:path>
                </a:pathLst>
              </a:custGeom>
              <a:noFill/>
              <a:ln w="9525">
                <a:solidFill>
                  <a:srgbClr val="FF0000"/>
                </a:solidFill>
                <a:round/>
                <a:headEnd/>
                <a:tailEnd/>
              </a:ln>
            </p:spPr>
            <p:txBody>
              <a:bodyPr>
                <a:prstTxWarp prst="textNoShape">
                  <a:avLst/>
                </a:prstTxWarp>
                <a:spAutoFit/>
              </a:bodyPr>
              <a:lstStyle/>
              <a:p>
                <a:endParaRPr lang="en-US"/>
              </a:p>
            </p:txBody>
          </p:sp>
          <p:sp>
            <p:nvSpPr>
              <p:cNvPr id="28708" name="Line 80"/>
              <p:cNvSpPr>
                <a:spLocks noChangeShapeType="1"/>
              </p:cNvSpPr>
              <p:nvPr/>
            </p:nvSpPr>
            <p:spPr bwMode="auto">
              <a:xfrm>
                <a:off x="1746" y="3294"/>
                <a:ext cx="39" cy="0"/>
              </a:xfrm>
              <a:prstGeom prst="line">
                <a:avLst/>
              </a:prstGeom>
              <a:noFill/>
              <a:ln w="9525">
                <a:solidFill>
                  <a:srgbClr val="FF0000"/>
                </a:solidFill>
                <a:round/>
                <a:headEnd/>
                <a:tailEnd type="stealth" w="lg" len="lg"/>
              </a:ln>
            </p:spPr>
            <p:txBody>
              <a:bodyPr>
                <a:prstTxWarp prst="textNoShape">
                  <a:avLst/>
                </a:prstTxWarp>
                <a:spAutoFit/>
              </a:bodyPr>
              <a:lstStyle/>
              <a:p>
                <a:endParaRPr lang="en-US"/>
              </a:p>
            </p:txBody>
          </p:sp>
        </p:grpSp>
        <p:grpSp>
          <p:nvGrpSpPr>
            <p:cNvPr id="28703" name="Group 78"/>
            <p:cNvGrpSpPr>
              <a:grpSpLocks noChangeAspect="1"/>
            </p:cNvGrpSpPr>
            <p:nvPr/>
          </p:nvGrpSpPr>
          <p:grpSpPr bwMode="auto">
            <a:xfrm rot="-581981">
              <a:off x="7508095" y="1923105"/>
              <a:ext cx="414783" cy="116110"/>
              <a:chOff x="1217" y="3189"/>
              <a:chExt cx="568" cy="159"/>
            </a:xfrm>
          </p:grpSpPr>
          <p:sp>
            <p:nvSpPr>
              <p:cNvPr id="28705" name="Freeform 79"/>
              <p:cNvSpPr>
                <a:spLocks/>
              </p:cNvSpPr>
              <p:nvPr/>
            </p:nvSpPr>
            <p:spPr bwMode="auto">
              <a:xfrm>
                <a:off x="1217" y="3189"/>
                <a:ext cx="454" cy="159"/>
              </a:xfrm>
              <a:custGeom>
                <a:avLst/>
                <a:gdLst>
                  <a:gd name="T0" fmla="*/ 0 w 3552"/>
                  <a:gd name="T1" fmla="*/ 0 h 1656"/>
                  <a:gd name="T2" fmla="*/ 0 w 3552"/>
                  <a:gd name="T3" fmla="*/ 0 h 1656"/>
                  <a:gd name="T4" fmla="*/ 0 w 3552"/>
                  <a:gd name="T5" fmla="*/ 0 h 1656"/>
                  <a:gd name="T6" fmla="*/ 0 w 3552"/>
                  <a:gd name="T7" fmla="*/ 0 h 1656"/>
                  <a:gd name="T8" fmla="*/ 0 w 3552"/>
                  <a:gd name="T9" fmla="*/ 0 h 1656"/>
                  <a:gd name="T10" fmla="*/ 0 w 3552"/>
                  <a:gd name="T11" fmla="*/ 0 h 1656"/>
                  <a:gd name="T12" fmla="*/ 0 w 3552"/>
                  <a:gd name="T13" fmla="*/ 0 h 1656"/>
                  <a:gd name="T14" fmla="*/ 0 w 3552"/>
                  <a:gd name="T15" fmla="*/ 0 h 1656"/>
                  <a:gd name="T16" fmla="*/ 0 w 3552"/>
                  <a:gd name="T17" fmla="*/ 0 h 1656"/>
                  <a:gd name="T18" fmla="*/ 0 w 3552"/>
                  <a:gd name="T19" fmla="*/ 0 h 1656"/>
                  <a:gd name="T20" fmla="*/ 0 w 3552"/>
                  <a:gd name="T21" fmla="*/ 0 h 1656"/>
                  <a:gd name="T22" fmla="*/ 0 w 3552"/>
                  <a:gd name="T23" fmla="*/ 0 h 1656"/>
                  <a:gd name="T24" fmla="*/ 0 w 3552"/>
                  <a:gd name="T25" fmla="*/ 0 h 1656"/>
                  <a:gd name="T26" fmla="*/ 0 w 3552"/>
                  <a:gd name="T27" fmla="*/ 0 h 1656"/>
                  <a:gd name="T28" fmla="*/ 0 w 3552"/>
                  <a:gd name="T29" fmla="*/ 0 h 1656"/>
                  <a:gd name="T30" fmla="*/ 0 w 3552"/>
                  <a:gd name="T31" fmla="*/ 0 h 1656"/>
                  <a:gd name="T32" fmla="*/ 0 w 3552"/>
                  <a:gd name="T33" fmla="*/ 0 h 1656"/>
                  <a:gd name="T34" fmla="*/ 0 w 3552"/>
                  <a:gd name="T35" fmla="*/ 0 h 1656"/>
                  <a:gd name="T36" fmla="*/ 0 w 3552"/>
                  <a:gd name="T37" fmla="*/ 0 h 1656"/>
                  <a:gd name="T38" fmla="*/ 0 w 3552"/>
                  <a:gd name="T39" fmla="*/ 0 h 1656"/>
                  <a:gd name="T40" fmla="*/ 0 w 3552"/>
                  <a:gd name="T41" fmla="*/ 0 h 1656"/>
                  <a:gd name="T42" fmla="*/ 0 w 3552"/>
                  <a:gd name="T43" fmla="*/ 0 h 1656"/>
                  <a:gd name="T44" fmla="*/ 0 w 3552"/>
                  <a:gd name="T45" fmla="*/ 0 h 1656"/>
                  <a:gd name="T46" fmla="*/ 0 w 3552"/>
                  <a:gd name="T47" fmla="*/ 0 h 1656"/>
                  <a:gd name="T48" fmla="*/ 0 w 3552"/>
                  <a:gd name="T49" fmla="*/ 0 h 1656"/>
                  <a:gd name="T50" fmla="*/ 0 w 3552"/>
                  <a:gd name="T51" fmla="*/ 0 h 16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52"/>
                  <a:gd name="T79" fmla="*/ 0 h 1656"/>
                  <a:gd name="T80" fmla="*/ 3552 w 3552"/>
                  <a:gd name="T81" fmla="*/ 1656 h 16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52" h="1656">
                    <a:moveTo>
                      <a:pt x="0" y="1211"/>
                    </a:moveTo>
                    <a:cubicBezTo>
                      <a:pt x="10" y="1114"/>
                      <a:pt x="63" y="1560"/>
                      <a:pt x="116" y="1509"/>
                    </a:cubicBezTo>
                    <a:cubicBezTo>
                      <a:pt x="166" y="1464"/>
                      <a:pt x="258" y="1085"/>
                      <a:pt x="298" y="943"/>
                    </a:cubicBezTo>
                    <a:cubicBezTo>
                      <a:pt x="338" y="801"/>
                      <a:pt x="340" y="741"/>
                      <a:pt x="356" y="655"/>
                    </a:cubicBezTo>
                    <a:cubicBezTo>
                      <a:pt x="372" y="569"/>
                      <a:pt x="368" y="525"/>
                      <a:pt x="394" y="424"/>
                    </a:cubicBezTo>
                    <a:cubicBezTo>
                      <a:pt x="426" y="339"/>
                      <a:pt x="458" y="93"/>
                      <a:pt x="509" y="50"/>
                    </a:cubicBezTo>
                    <a:cubicBezTo>
                      <a:pt x="560" y="7"/>
                      <a:pt x="639" y="31"/>
                      <a:pt x="701" y="165"/>
                    </a:cubicBezTo>
                    <a:cubicBezTo>
                      <a:pt x="763" y="299"/>
                      <a:pt x="833" y="642"/>
                      <a:pt x="884" y="856"/>
                    </a:cubicBezTo>
                    <a:cubicBezTo>
                      <a:pt x="935" y="1070"/>
                      <a:pt x="944" y="1341"/>
                      <a:pt x="1008" y="1451"/>
                    </a:cubicBezTo>
                    <a:cubicBezTo>
                      <a:pt x="1072" y="1561"/>
                      <a:pt x="1209" y="1557"/>
                      <a:pt x="1268" y="1519"/>
                    </a:cubicBezTo>
                    <a:cubicBezTo>
                      <a:pt x="1322" y="1481"/>
                      <a:pt x="1334" y="1333"/>
                      <a:pt x="1364" y="1221"/>
                    </a:cubicBezTo>
                    <a:cubicBezTo>
                      <a:pt x="1385" y="1130"/>
                      <a:pt x="1383" y="1062"/>
                      <a:pt x="1392" y="971"/>
                    </a:cubicBezTo>
                    <a:cubicBezTo>
                      <a:pt x="1401" y="880"/>
                      <a:pt x="1405" y="794"/>
                      <a:pt x="1421" y="674"/>
                    </a:cubicBezTo>
                    <a:cubicBezTo>
                      <a:pt x="1431" y="569"/>
                      <a:pt x="1445" y="347"/>
                      <a:pt x="1488" y="251"/>
                    </a:cubicBezTo>
                    <a:cubicBezTo>
                      <a:pt x="1510" y="157"/>
                      <a:pt x="1524" y="133"/>
                      <a:pt x="1556" y="107"/>
                    </a:cubicBezTo>
                    <a:cubicBezTo>
                      <a:pt x="1588" y="81"/>
                      <a:pt x="1639" y="0"/>
                      <a:pt x="1679" y="97"/>
                    </a:cubicBezTo>
                    <a:cubicBezTo>
                      <a:pt x="1737" y="121"/>
                      <a:pt x="1774" y="550"/>
                      <a:pt x="1798" y="691"/>
                    </a:cubicBezTo>
                    <a:cubicBezTo>
                      <a:pt x="1826" y="837"/>
                      <a:pt x="1809" y="837"/>
                      <a:pt x="1834" y="1000"/>
                    </a:cubicBezTo>
                    <a:cubicBezTo>
                      <a:pt x="1864" y="1142"/>
                      <a:pt x="1917" y="1457"/>
                      <a:pt x="1978" y="1547"/>
                    </a:cubicBezTo>
                    <a:cubicBezTo>
                      <a:pt x="2031" y="1640"/>
                      <a:pt x="2092" y="1649"/>
                      <a:pt x="2151" y="1557"/>
                    </a:cubicBezTo>
                    <a:cubicBezTo>
                      <a:pt x="2226" y="1396"/>
                      <a:pt x="2274" y="741"/>
                      <a:pt x="2362" y="472"/>
                    </a:cubicBezTo>
                    <a:cubicBezTo>
                      <a:pt x="2437" y="230"/>
                      <a:pt x="2530" y="25"/>
                      <a:pt x="2602" y="107"/>
                    </a:cubicBezTo>
                    <a:cubicBezTo>
                      <a:pt x="2674" y="189"/>
                      <a:pt x="2735" y="716"/>
                      <a:pt x="2794" y="962"/>
                    </a:cubicBezTo>
                    <a:cubicBezTo>
                      <a:pt x="2823" y="1221"/>
                      <a:pt x="2853" y="1656"/>
                      <a:pt x="2957" y="1586"/>
                    </a:cubicBezTo>
                    <a:cubicBezTo>
                      <a:pt x="3039" y="1567"/>
                      <a:pt x="3185" y="985"/>
                      <a:pt x="3284" y="847"/>
                    </a:cubicBezTo>
                    <a:cubicBezTo>
                      <a:pt x="3383" y="709"/>
                      <a:pt x="3530" y="811"/>
                      <a:pt x="3552" y="760"/>
                    </a:cubicBezTo>
                  </a:path>
                </a:pathLst>
              </a:custGeom>
              <a:noFill/>
              <a:ln w="9525">
                <a:solidFill>
                  <a:srgbClr val="FF0000"/>
                </a:solidFill>
                <a:round/>
                <a:headEnd/>
                <a:tailEnd/>
              </a:ln>
            </p:spPr>
            <p:txBody>
              <a:bodyPr>
                <a:prstTxWarp prst="textNoShape">
                  <a:avLst/>
                </a:prstTxWarp>
                <a:spAutoFit/>
              </a:bodyPr>
              <a:lstStyle/>
              <a:p>
                <a:endParaRPr lang="en-US"/>
              </a:p>
            </p:txBody>
          </p:sp>
          <p:sp>
            <p:nvSpPr>
              <p:cNvPr id="28706" name="Line 80"/>
              <p:cNvSpPr>
                <a:spLocks noChangeShapeType="1"/>
              </p:cNvSpPr>
              <p:nvPr/>
            </p:nvSpPr>
            <p:spPr bwMode="auto">
              <a:xfrm>
                <a:off x="1746" y="3294"/>
                <a:ext cx="39" cy="0"/>
              </a:xfrm>
              <a:prstGeom prst="line">
                <a:avLst/>
              </a:prstGeom>
              <a:noFill/>
              <a:ln w="9525">
                <a:solidFill>
                  <a:srgbClr val="FF0000"/>
                </a:solidFill>
                <a:round/>
                <a:headEnd/>
                <a:tailEnd type="stealth" w="lg" len="lg"/>
              </a:ln>
            </p:spPr>
            <p:txBody>
              <a:bodyPr>
                <a:prstTxWarp prst="textNoShape">
                  <a:avLst/>
                </a:prstTxWarp>
                <a:spAutoFit/>
              </a:bodyPr>
              <a:lstStyle/>
              <a:p>
                <a:endParaRPr lang="en-US"/>
              </a:p>
            </p:txBody>
          </p:sp>
        </p:grpSp>
        <p:sp>
          <p:nvSpPr>
            <p:cNvPr id="28704" name="Text Box 54"/>
            <p:cNvSpPr txBox="1">
              <a:spLocks noChangeArrowheads="1"/>
            </p:cNvSpPr>
            <p:nvPr/>
          </p:nvSpPr>
          <p:spPr bwMode="auto">
            <a:xfrm rot="-2252200">
              <a:off x="7663442" y="950265"/>
              <a:ext cx="470000" cy="307777"/>
            </a:xfrm>
            <a:prstGeom prst="rect">
              <a:avLst/>
            </a:prstGeom>
            <a:noFill/>
            <a:ln w="9525">
              <a:noFill/>
              <a:miter lim="800000"/>
              <a:headEnd/>
              <a:tailEnd/>
            </a:ln>
          </p:spPr>
          <p:txBody>
            <a:bodyPr wrap="none">
              <a:prstTxWarp prst="textNoShape">
                <a:avLst/>
              </a:prstTxWarp>
              <a:spAutoFit/>
            </a:bodyPr>
            <a:lstStyle/>
            <a:p>
              <a:r>
                <a:rPr lang="it-IT" sz="1400">
                  <a:solidFill>
                    <a:schemeClr val="tx1"/>
                  </a:solidFill>
                  <a:latin typeface="Verdana" charset="0"/>
                </a:rPr>
                <a:t>v</a:t>
              </a:r>
              <a:r>
                <a:rPr lang="it-IT" sz="1400" baseline="-25000">
                  <a:solidFill>
                    <a:schemeClr val="tx1"/>
                  </a:solidFill>
                  <a:latin typeface="Verdana" charset="0"/>
                </a:rPr>
                <a:t>ion</a:t>
              </a:r>
              <a:endParaRPr lang="it-IT" sz="1400">
                <a:solidFill>
                  <a:schemeClr val="tx1"/>
                </a:solidFill>
                <a:latin typeface="Verdana" charset="0"/>
              </a:endParaRPr>
            </a:p>
          </p:txBody>
        </p:sp>
      </p:grpSp>
      <p:grpSp>
        <p:nvGrpSpPr>
          <p:cNvPr id="28680" name="Gruppo 37"/>
          <p:cNvGrpSpPr>
            <a:grpSpLocks/>
          </p:cNvGrpSpPr>
          <p:nvPr/>
        </p:nvGrpSpPr>
        <p:grpSpPr bwMode="auto">
          <a:xfrm>
            <a:off x="7446963" y="3209925"/>
            <a:ext cx="1474787" cy="890588"/>
            <a:chOff x="5561358" y="5072071"/>
            <a:chExt cx="1482802" cy="890711"/>
          </a:xfrm>
        </p:grpSpPr>
        <p:sp>
          <p:nvSpPr>
            <p:cNvPr id="28694" name="Freeform 66"/>
            <p:cNvSpPr>
              <a:spLocks noChangeAspect="1"/>
            </p:cNvSpPr>
            <p:nvPr/>
          </p:nvSpPr>
          <p:spPr bwMode="auto">
            <a:xfrm>
              <a:off x="6244669" y="5105660"/>
              <a:ext cx="799491" cy="614281"/>
            </a:xfrm>
            <a:custGeom>
              <a:avLst/>
              <a:gdLst>
                <a:gd name="T0" fmla="*/ 0 w 4189"/>
                <a:gd name="T1" fmla="*/ 2147483647 h 3222"/>
                <a:gd name="T2" fmla="*/ 2147483647 w 4189"/>
                <a:gd name="T3" fmla="*/ 2147483647 h 3222"/>
                <a:gd name="T4" fmla="*/ 2147483647 w 4189"/>
                <a:gd name="T5" fmla="*/ 2147483647 h 3222"/>
                <a:gd name="T6" fmla="*/ 2147483647 w 4189"/>
                <a:gd name="T7" fmla="*/ 2147483647 h 3222"/>
                <a:gd name="T8" fmla="*/ 2147483647 w 4189"/>
                <a:gd name="T9" fmla="*/ 2147483647 h 3222"/>
                <a:gd name="T10" fmla="*/ 2147483647 w 4189"/>
                <a:gd name="T11" fmla="*/ 2147483647 h 3222"/>
                <a:gd name="T12" fmla="*/ 2147483647 w 4189"/>
                <a:gd name="T13" fmla="*/ 2147483647 h 3222"/>
                <a:gd name="T14" fmla="*/ 2147483647 w 4189"/>
                <a:gd name="T15" fmla="*/ 2147483647 h 3222"/>
                <a:gd name="T16" fmla="*/ 2147483647 w 4189"/>
                <a:gd name="T17" fmla="*/ 2147483647 h 3222"/>
                <a:gd name="T18" fmla="*/ 2147483647 w 4189"/>
                <a:gd name="T19" fmla="*/ 2147483647 h 3222"/>
                <a:gd name="T20" fmla="*/ 2147483647 w 4189"/>
                <a:gd name="T21" fmla="*/ 2147483647 h 3222"/>
                <a:gd name="T22" fmla="*/ 2147483647 w 4189"/>
                <a:gd name="T23" fmla="*/ 2147483647 h 3222"/>
                <a:gd name="T24" fmla="*/ 2147483647 w 4189"/>
                <a:gd name="T25" fmla="*/ 2147483647 h 3222"/>
                <a:gd name="T26" fmla="*/ 2147483647 w 4189"/>
                <a:gd name="T27" fmla="*/ 2147483647 h 3222"/>
                <a:gd name="T28" fmla="*/ 2147483647 w 4189"/>
                <a:gd name="T29" fmla="*/ 2147483647 h 3222"/>
                <a:gd name="T30" fmla="*/ 2147483647 w 4189"/>
                <a:gd name="T31" fmla="*/ 2147483647 h 3222"/>
                <a:gd name="T32" fmla="*/ 2147483647 w 4189"/>
                <a:gd name="T33" fmla="*/ 2147483647 h 3222"/>
                <a:gd name="T34" fmla="*/ 2147483647 w 4189"/>
                <a:gd name="T35" fmla="*/ 2147483647 h 3222"/>
                <a:gd name="T36" fmla="*/ 2147483647 w 4189"/>
                <a:gd name="T37" fmla="*/ 2147483647 h 3222"/>
                <a:gd name="T38" fmla="*/ 2147483647 w 4189"/>
                <a:gd name="T39" fmla="*/ 2147483647 h 3222"/>
                <a:gd name="T40" fmla="*/ 2147483647 w 4189"/>
                <a:gd name="T41" fmla="*/ 2147483647 h 3222"/>
                <a:gd name="T42" fmla="*/ 2147483647 w 4189"/>
                <a:gd name="T43" fmla="*/ 2147483647 h 3222"/>
                <a:gd name="T44" fmla="*/ 2147483647 w 4189"/>
                <a:gd name="T45" fmla="*/ 2147483647 h 3222"/>
                <a:gd name="T46" fmla="*/ 2147483647 w 4189"/>
                <a:gd name="T47" fmla="*/ 2147483647 h 32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89"/>
                <a:gd name="T73" fmla="*/ 0 h 3222"/>
                <a:gd name="T74" fmla="*/ 4189 w 4189"/>
                <a:gd name="T75" fmla="*/ 3222 h 32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89" h="3222">
                  <a:moveTo>
                    <a:pt x="0" y="3139"/>
                  </a:moveTo>
                  <a:cubicBezTo>
                    <a:pt x="51" y="3130"/>
                    <a:pt x="187" y="3129"/>
                    <a:pt x="304" y="3102"/>
                  </a:cubicBezTo>
                  <a:cubicBezTo>
                    <a:pt x="424" y="3078"/>
                    <a:pt x="618" y="3055"/>
                    <a:pt x="718" y="2995"/>
                  </a:cubicBezTo>
                  <a:cubicBezTo>
                    <a:pt x="764" y="2931"/>
                    <a:pt x="893" y="2794"/>
                    <a:pt x="902" y="2744"/>
                  </a:cubicBezTo>
                  <a:cubicBezTo>
                    <a:pt x="966" y="2679"/>
                    <a:pt x="1069" y="2452"/>
                    <a:pt x="1069" y="2452"/>
                  </a:cubicBezTo>
                  <a:cubicBezTo>
                    <a:pt x="1157" y="2324"/>
                    <a:pt x="1159" y="2222"/>
                    <a:pt x="1219" y="2085"/>
                  </a:cubicBezTo>
                  <a:cubicBezTo>
                    <a:pt x="1334" y="1818"/>
                    <a:pt x="1382" y="1538"/>
                    <a:pt x="1478" y="1267"/>
                  </a:cubicBezTo>
                  <a:cubicBezTo>
                    <a:pt x="1483" y="1212"/>
                    <a:pt x="1524" y="1084"/>
                    <a:pt x="1569" y="974"/>
                  </a:cubicBezTo>
                  <a:cubicBezTo>
                    <a:pt x="1587" y="932"/>
                    <a:pt x="1629" y="714"/>
                    <a:pt x="1653" y="674"/>
                  </a:cubicBezTo>
                  <a:cubicBezTo>
                    <a:pt x="1671" y="636"/>
                    <a:pt x="1706" y="484"/>
                    <a:pt x="1720" y="448"/>
                  </a:cubicBezTo>
                  <a:cubicBezTo>
                    <a:pt x="1739" y="367"/>
                    <a:pt x="1787" y="188"/>
                    <a:pt x="1828" y="115"/>
                  </a:cubicBezTo>
                  <a:cubicBezTo>
                    <a:pt x="1869" y="42"/>
                    <a:pt x="1917" y="0"/>
                    <a:pt x="1968" y="7"/>
                  </a:cubicBezTo>
                  <a:cubicBezTo>
                    <a:pt x="2046" y="20"/>
                    <a:pt x="2071" y="62"/>
                    <a:pt x="2137" y="156"/>
                  </a:cubicBezTo>
                  <a:cubicBezTo>
                    <a:pt x="2189" y="214"/>
                    <a:pt x="2232" y="392"/>
                    <a:pt x="2271" y="465"/>
                  </a:cubicBezTo>
                  <a:cubicBezTo>
                    <a:pt x="2303" y="543"/>
                    <a:pt x="2304" y="550"/>
                    <a:pt x="2329" y="624"/>
                  </a:cubicBezTo>
                  <a:cubicBezTo>
                    <a:pt x="2354" y="698"/>
                    <a:pt x="2395" y="823"/>
                    <a:pt x="2421" y="908"/>
                  </a:cubicBezTo>
                  <a:cubicBezTo>
                    <a:pt x="2447" y="993"/>
                    <a:pt x="2463" y="1040"/>
                    <a:pt x="2488" y="1133"/>
                  </a:cubicBezTo>
                  <a:cubicBezTo>
                    <a:pt x="2503" y="1188"/>
                    <a:pt x="2539" y="1360"/>
                    <a:pt x="2571" y="1467"/>
                  </a:cubicBezTo>
                  <a:cubicBezTo>
                    <a:pt x="2600" y="1580"/>
                    <a:pt x="2624" y="1667"/>
                    <a:pt x="2663" y="1809"/>
                  </a:cubicBezTo>
                  <a:cubicBezTo>
                    <a:pt x="2702" y="1951"/>
                    <a:pt x="2754" y="2169"/>
                    <a:pt x="2805" y="2318"/>
                  </a:cubicBezTo>
                  <a:cubicBezTo>
                    <a:pt x="2841" y="2318"/>
                    <a:pt x="2895" y="2587"/>
                    <a:pt x="2972" y="2702"/>
                  </a:cubicBezTo>
                  <a:cubicBezTo>
                    <a:pt x="3009" y="2817"/>
                    <a:pt x="3100" y="2928"/>
                    <a:pt x="3181" y="3011"/>
                  </a:cubicBezTo>
                  <a:cubicBezTo>
                    <a:pt x="3261" y="3089"/>
                    <a:pt x="3296" y="3152"/>
                    <a:pt x="3464" y="3187"/>
                  </a:cubicBezTo>
                  <a:cubicBezTo>
                    <a:pt x="3632" y="3222"/>
                    <a:pt x="4038" y="3215"/>
                    <a:pt x="4189" y="3222"/>
                  </a:cubicBezTo>
                </a:path>
              </a:pathLst>
            </a:custGeom>
            <a:noFill/>
            <a:ln w="12700">
              <a:solidFill>
                <a:srgbClr val="0000FF"/>
              </a:solidFill>
              <a:round/>
              <a:headEnd/>
              <a:tailEnd/>
            </a:ln>
          </p:spPr>
          <p:txBody>
            <a:bodyPr>
              <a:prstTxWarp prst="textNoShape">
                <a:avLst/>
              </a:prstTxWarp>
              <a:spAutoFit/>
            </a:bodyPr>
            <a:lstStyle/>
            <a:p>
              <a:endParaRPr lang="en-US"/>
            </a:p>
          </p:txBody>
        </p:sp>
        <p:sp>
          <p:nvSpPr>
            <p:cNvPr id="28695" name="Freeform 69"/>
            <p:cNvSpPr>
              <a:spLocks noChangeAspect="1"/>
            </p:cNvSpPr>
            <p:nvPr/>
          </p:nvSpPr>
          <p:spPr bwMode="auto">
            <a:xfrm>
              <a:off x="5929324" y="5072071"/>
              <a:ext cx="799492" cy="614281"/>
            </a:xfrm>
            <a:custGeom>
              <a:avLst/>
              <a:gdLst>
                <a:gd name="T0" fmla="*/ 0 w 4189"/>
                <a:gd name="T1" fmla="*/ 2147483647 h 3222"/>
                <a:gd name="T2" fmla="*/ 2147483647 w 4189"/>
                <a:gd name="T3" fmla="*/ 2147483647 h 3222"/>
                <a:gd name="T4" fmla="*/ 2147483647 w 4189"/>
                <a:gd name="T5" fmla="*/ 2147483647 h 3222"/>
                <a:gd name="T6" fmla="*/ 2147483647 w 4189"/>
                <a:gd name="T7" fmla="*/ 2147483647 h 3222"/>
                <a:gd name="T8" fmla="*/ 2147483647 w 4189"/>
                <a:gd name="T9" fmla="*/ 2147483647 h 3222"/>
                <a:gd name="T10" fmla="*/ 2147483647 w 4189"/>
                <a:gd name="T11" fmla="*/ 2147483647 h 3222"/>
                <a:gd name="T12" fmla="*/ 2147483647 w 4189"/>
                <a:gd name="T13" fmla="*/ 2147483647 h 3222"/>
                <a:gd name="T14" fmla="*/ 2147483647 w 4189"/>
                <a:gd name="T15" fmla="*/ 2147483647 h 3222"/>
                <a:gd name="T16" fmla="*/ 2147483647 w 4189"/>
                <a:gd name="T17" fmla="*/ 2147483647 h 3222"/>
                <a:gd name="T18" fmla="*/ 2147483647 w 4189"/>
                <a:gd name="T19" fmla="*/ 2147483647 h 3222"/>
                <a:gd name="T20" fmla="*/ 2147483647 w 4189"/>
                <a:gd name="T21" fmla="*/ 2147483647 h 3222"/>
                <a:gd name="T22" fmla="*/ 2147483647 w 4189"/>
                <a:gd name="T23" fmla="*/ 2147483647 h 3222"/>
                <a:gd name="T24" fmla="*/ 2147483647 w 4189"/>
                <a:gd name="T25" fmla="*/ 2147483647 h 3222"/>
                <a:gd name="T26" fmla="*/ 2147483647 w 4189"/>
                <a:gd name="T27" fmla="*/ 2147483647 h 3222"/>
                <a:gd name="T28" fmla="*/ 2147483647 w 4189"/>
                <a:gd name="T29" fmla="*/ 2147483647 h 3222"/>
                <a:gd name="T30" fmla="*/ 2147483647 w 4189"/>
                <a:gd name="T31" fmla="*/ 2147483647 h 3222"/>
                <a:gd name="T32" fmla="*/ 2147483647 w 4189"/>
                <a:gd name="T33" fmla="*/ 2147483647 h 3222"/>
                <a:gd name="T34" fmla="*/ 2147483647 w 4189"/>
                <a:gd name="T35" fmla="*/ 2147483647 h 3222"/>
                <a:gd name="T36" fmla="*/ 2147483647 w 4189"/>
                <a:gd name="T37" fmla="*/ 2147483647 h 3222"/>
                <a:gd name="T38" fmla="*/ 2147483647 w 4189"/>
                <a:gd name="T39" fmla="*/ 2147483647 h 3222"/>
                <a:gd name="T40" fmla="*/ 2147483647 w 4189"/>
                <a:gd name="T41" fmla="*/ 2147483647 h 3222"/>
                <a:gd name="T42" fmla="*/ 2147483647 w 4189"/>
                <a:gd name="T43" fmla="*/ 2147483647 h 3222"/>
                <a:gd name="T44" fmla="*/ 2147483647 w 4189"/>
                <a:gd name="T45" fmla="*/ 2147483647 h 3222"/>
                <a:gd name="T46" fmla="*/ 2147483647 w 4189"/>
                <a:gd name="T47" fmla="*/ 2147483647 h 32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89"/>
                <a:gd name="T73" fmla="*/ 0 h 3222"/>
                <a:gd name="T74" fmla="*/ 4189 w 4189"/>
                <a:gd name="T75" fmla="*/ 3222 h 32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89" h="3222">
                  <a:moveTo>
                    <a:pt x="0" y="3139"/>
                  </a:moveTo>
                  <a:cubicBezTo>
                    <a:pt x="51" y="3130"/>
                    <a:pt x="187" y="3129"/>
                    <a:pt x="304" y="3102"/>
                  </a:cubicBezTo>
                  <a:cubicBezTo>
                    <a:pt x="424" y="3078"/>
                    <a:pt x="618" y="3055"/>
                    <a:pt x="718" y="2995"/>
                  </a:cubicBezTo>
                  <a:cubicBezTo>
                    <a:pt x="764" y="2931"/>
                    <a:pt x="893" y="2794"/>
                    <a:pt x="902" y="2744"/>
                  </a:cubicBezTo>
                  <a:cubicBezTo>
                    <a:pt x="966" y="2679"/>
                    <a:pt x="1069" y="2452"/>
                    <a:pt x="1069" y="2452"/>
                  </a:cubicBezTo>
                  <a:cubicBezTo>
                    <a:pt x="1157" y="2324"/>
                    <a:pt x="1159" y="2222"/>
                    <a:pt x="1219" y="2085"/>
                  </a:cubicBezTo>
                  <a:cubicBezTo>
                    <a:pt x="1334" y="1818"/>
                    <a:pt x="1382" y="1538"/>
                    <a:pt x="1478" y="1267"/>
                  </a:cubicBezTo>
                  <a:cubicBezTo>
                    <a:pt x="1483" y="1212"/>
                    <a:pt x="1524" y="1084"/>
                    <a:pt x="1569" y="974"/>
                  </a:cubicBezTo>
                  <a:cubicBezTo>
                    <a:pt x="1587" y="932"/>
                    <a:pt x="1629" y="714"/>
                    <a:pt x="1653" y="674"/>
                  </a:cubicBezTo>
                  <a:cubicBezTo>
                    <a:pt x="1671" y="636"/>
                    <a:pt x="1706" y="484"/>
                    <a:pt x="1720" y="448"/>
                  </a:cubicBezTo>
                  <a:cubicBezTo>
                    <a:pt x="1739" y="367"/>
                    <a:pt x="1787" y="188"/>
                    <a:pt x="1828" y="115"/>
                  </a:cubicBezTo>
                  <a:cubicBezTo>
                    <a:pt x="1869" y="42"/>
                    <a:pt x="1917" y="0"/>
                    <a:pt x="1968" y="7"/>
                  </a:cubicBezTo>
                  <a:cubicBezTo>
                    <a:pt x="2046" y="20"/>
                    <a:pt x="2071" y="62"/>
                    <a:pt x="2137" y="156"/>
                  </a:cubicBezTo>
                  <a:cubicBezTo>
                    <a:pt x="2189" y="214"/>
                    <a:pt x="2232" y="392"/>
                    <a:pt x="2271" y="465"/>
                  </a:cubicBezTo>
                  <a:cubicBezTo>
                    <a:pt x="2303" y="543"/>
                    <a:pt x="2304" y="550"/>
                    <a:pt x="2329" y="624"/>
                  </a:cubicBezTo>
                  <a:cubicBezTo>
                    <a:pt x="2354" y="698"/>
                    <a:pt x="2395" y="823"/>
                    <a:pt x="2421" y="908"/>
                  </a:cubicBezTo>
                  <a:cubicBezTo>
                    <a:pt x="2447" y="993"/>
                    <a:pt x="2463" y="1040"/>
                    <a:pt x="2488" y="1133"/>
                  </a:cubicBezTo>
                  <a:cubicBezTo>
                    <a:pt x="2503" y="1188"/>
                    <a:pt x="2539" y="1360"/>
                    <a:pt x="2571" y="1467"/>
                  </a:cubicBezTo>
                  <a:cubicBezTo>
                    <a:pt x="2600" y="1580"/>
                    <a:pt x="2624" y="1667"/>
                    <a:pt x="2663" y="1809"/>
                  </a:cubicBezTo>
                  <a:cubicBezTo>
                    <a:pt x="2702" y="1951"/>
                    <a:pt x="2754" y="2169"/>
                    <a:pt x="2805" y="2318"/>
                  </a:cubicBezTo>
                  <a:cubicBezTo>
                    <a:pt x="2841" y="2318"/>
                    <a:pt x="2895" y="2587"/>
                    <a:pt x="2972" y="2702"/>
                  </a:cubicBezTo>
                  <a:cubicBezTo>
                    <a:pt x="3009" y="2817"/>
                    <a:pt x="3100" y="2928"/>
                    <a:pt x="3181" y="3011"/>
                  </a:cubicBezTo>
                  <a:cubicBezTo>
                    <a:pt x="3261" y="3089"/>
                    <a:pt x="3296" y="3152"/>
                    <a:pt x="3464" y="3187"/>
                  </a:cubicBezTo>
                  <a:cubicBezTo>
                    <a:pt x="3632" y="3222"/>
                    <a:pt x="4038" y="3215"/>
                    <a:pt x="4189" y="3222"/>
                  </a:cubicBezTo>
                </a:path>
              </a:pathLst>
            </a:custGeom>
            <a:noFill/>
            <a:ln w="15875">
              <a:solidFill>
                <a:srgbClr val="FF0000"/>
              </a:solidFill>
              <a:round/>
              <a:headEnd/>
              <a:tailEnd/>
            </a:ln>
          </p:spPr>
          <p:txBody>
            <a:bodyPr>
              <a:prstTxWarp prst="textNoShape">
                <a:avLst/>
              </a:prstTxWarp>
              <a:spAutoFit/>
            </a:bodyPr>
            <a:lstStyle/>
            <a:p>
              <a:endParaRPr lang="en-US"/>
            </a:p>
          </p:txBody>
        </p:sp>
        <p:sp>
          <p:nvSpPr>
            <p:cNvPr id="28696" name="Line 70"/>
            <p:cNvSpPr>
              <a:spLocks noChangeShapeType="1"/>
            </p:cNvSpPr>
            <p:nvPr/>
          </p:nvSpPr>
          <p:spPr bwMode="auto">
            <a:xfrm rot="21480000" flipH="1">
              <a:off x="6283599" y="5104495"/>
              <a:ext cx="39869" cy="664793"/>
            </a:xfrm>
            <a:prstGeom prst="line">
              <a:avLst/>
            </a:prstGeom>
            <a:noFill/>
            <a:ln w="9525">
              <a:solidFill>
                <a:schemeClr val="tx1"/>
              </a:solidFill>
              <a:prstDash val="dash"/>
              <a:round/>
              <a:headEnd/>
              <a:tailEnd/>
            </a:ln>
          </p:spPr>
          <p:txBody>
            <a:bodyPr>
              <a:prstTxWarp prst="textNoShape">
                <a:avLst/>
              </a:prstTxWarp>
              <a:spAutoFit/>
            </a:bodyPr>
            <a:lstStyle/>
            <a:p>
              <a:endParaRPr lang="en-US"/>
            </a:p>
          </p:txBody>
        </p:sp>
        <p:sp>
          <p:nvSpPr>
            <p:cNvPr id="28697" name="Text Box 71"/>
            <p:cNvSpPr txBox="1">
              <a:spLocks noChangeArrowheads="1"/>
            </p:cNvSpPr>
            <p:nvPr/>
          </p:nvSpPr>
          <p:spPr bwMode="auto">
            <a:xfrm>
              <a:off x="5561358" y="5685783"/>
              <a:ext cx="1357322" cy="276999"/>
            </a:xfrm>
            <a:prstGeom prst="rect">
              <a:avLst/>
            </a:prstGeom>
            <a:noFill/>
            <a:ln w="9525">
              <a:noFill/>
              <a:miter lim="800000"/>
              <a:headEnd/>
              <a:tailEnd/>
            </a:ln>
          </p:spPr>
          <p:txBody>
            <a:bodyPr>
              <a:prstTxWarp prst="textNoShape">
                <a:avLst/>
              </a:prstTxWarp>
              <a:spAutoFit/>
            </a:bodyPr>
            <a:lstStyle/>
            <a:p>
              <a:pPr lvl="1">
                <a:buFont typeface="Symbol" charset="2"/>
                <a:buChar char="l"/>
              </a:pPr>
              <a:r>
                <a:rPr lang="it-IT" sz="1200" baseline="-25000">
                  <a:solidFill>
                    <a:schemeClr val="tx1"/>
                  </a:solidFill>
                  <a:sym typeface="Symbol" charset="2"/>
                </a:rPr>
                <a:t>0 </a:t>
              </a:r>
              <a:r>
                <a:rPr lang="en-US" sz="1200">
                  <a:solidFill>
                    <a:schemeClr val="tx1"/>
                  </a:solidFill>
                  <a:sym typeface="Symbol" charset="2"/>
                </a:rPr>
                <a:t>-</a:t>
              </a:r>
              <a:r>
                <a:rPr lang="it-IT" sz="1200">
                  <a:solidFill>
                    <a:schemeClr val="tx1"/>
                  </a:solidFill>
                  <a:sym typeface="Symbol" charset="2"/>
                </a:rPr>
                <a:t> </a:t>
              </a:r>
            </a:p>
          </p:txBody>
        </p:sp>
      </p:grpSp>
      <p:grpSp>
        <p:nvGrpSpPr>
          <p:cNvPr id="28681" name="Gruppo 38"/>
          <p:cNvGrpSpPr>
            <a:grpSpLocks/>
          </p:cNvGrpSpPr>
          <p:nvPr/>
        </p:nvGrpSpPr>
        <p:grpSpPr bwMode="auto">
          <a:xfrm>
            <a:off x="5375275" y="3143250"/>
            <a:ext cx="2144713" cy="944563"/>
            <a:chOff x="5629502" y="3214686"/>
            <a:chExt cx="2157208" cy="943860"/>
          </a:xfrm>
        </p:grpSpPr>
        <p:sp>
          <p:nvSpPr>
            <p:cNvPr id="28685" name="Line 59"/>
            <p:cNvSpPr>
              <a:spLocks noChangeShapeType="1"/>
            </p:cNvSpPr>
            <p:nvPr/>
          </p:nvSpPr>
          <p:spPr bwMode="auto">
            <a:xfrm flipV="1">
              <a:off x="5942302" y="4013351"/>
              <a:ext cx="41744" cy="41741"/>
            </a:xfrm>
            <a:prstGeom prst="line">
              <a:avLst/>
            </a:prstGeom>
            <a:noFill/>
            <a:ln w="9525">
              <a:noFill/>
              <a:round/>
              <a:headEnd/>
              <a:tailEnd/>
            </a:ln>
          </p:spPr>
          <p:txBody>
            <a:bodyPr wrap="none">
              <a:prstTxWarp prst="textNoShape">
                <a:avLst/>
              </a:prstTxWarp>
              <a:spAutoFit/>
            </a:bodyPr>
            <a:lstStyle/>
            <a:p>
              <a:endParaRPr lang="en-US"/>
            </a:p>
          </p:txBody>
        </p:sp>
        <p:sp>
          <p:nvSpPr>
            <p:cNvPr id="28686" name="Freeform 60"/>
            <p:cNvSpPr>
              <a:spLocks noChangeAspect="1"/>
            </p:cNvSpPr>
            <p:nvPr/>
          </p:nvSpPr>
          <p:spPr bwMode="auto">
            <a:xfrm>
              <a:off x="5857887" y="3272208"/>
              <a:ext cx="799623" cy="614991"/>
            </a:xfrm>
            <a:custGeom>
              <a:avLst/>
              <a:gdLst>
                <a:gd name="T0" fmla="*/ 0 w 4189"/>
                <a:gd name="T1" fmla="*/ 2147483647 h 3222"/>
                <a:gd name="T2" fmla="*/ 2147483647 w 4189"/>
                <a:gd name="T3" fmla="*/ 2147483647 h 3222"/>
                <a:gd name="T4" fmla="*/ 2147483647 w 4189"/>
                <a:gd name="T5" fmla="*/ 2147483647 h 3222"/>
                <a:gd name="T6" fmla="*/ 2147483647 w 4189"/>
                <a:gd name="T7" fmla="*/ 2147483647 h 3222"/>
                <a:gd name="T8" fmla="*/ 2147483647 w 4189"/>
                <a:gd name="T9" fmla="*/ 2147483647 h 3222"/>
                <a:gd name="T10" fmla="*/ 2147483647 w 4189"/>
                <a:gd name="T11" fmla="*/ 2147483647 h 3222"/>
                <a:gd name="T12" fmla="*/ 2147483647 w 4189"/>
                <a:gd name="T13" fmla="*/ 2147483647 h 3222"/>
                <a:gd name="T14" fmla="*/ 2147483647 w 4189"/>
                <a:gd name="T15" fmla="*/ 2147483647 h 3222"/>
                <a:gd name="T16" fmla="*/ 2147483647 w 4189"/>
                <a:gd name="T17" fmla="*/ 2147483647 h 3222"/>
                <a:gd name="T18" fmla="*/ 2147483647 w 4189"/>
                <a:gd name="T19" fmla="*/ 2147483647 h 3222"/>
                <a:gd name="T20" fmla="*/ 2147483647 w 4189"/>
                <a:gd name="T21" fmla="*/ 2147483647 h 3222"/>
                <a:gd name="T22" fmla="*/ 2147483647 w 4189"/>
                <a:gd name="T23" fmla="*/ 0 h 3222"/>
                <a:gd name="T24" fmla="*/ 2147483647 w 4189"/>
                <a:gd name="T25" fmla="*/ 2147483647 h 3222"/>
                <a:gd name="T26" fmla="*/ 2147483647 w 4189"/>
                <a:gd name="T27" fmla="*/ 2147483647 h 3222"/>
                <a:gd name="T28" fmla="*/ 2147483647 w 4189"/>
                <a:gd name="T29" fmla="*/ 2147483647 h 3222"/>
                <a:gd name="T30" fmla="*/ 2147483647 w 4189"/>
                <a:gd name="T31" fmla="*/ 2147483647 h 3222"/>
                <a:gd name="T32" fmla="*/ 2147483647 w 4189"/>
                <a:gd name="T33" fmla="*/ 2147483647 h 3222"/>
                <a:gd name="T34" fmla="*/ 2147483647 w 4189"/>
                <a:gd name="T35" fmla="*/ 2147483647 h 3222"/>
                <a:gd name="T36" fmla="*/ 2147483647 w 4189"/>
                <a:gd name="T37" fmla="*/ 2147483647 h 3222"/>
                <a:gd name="T38" fmla="*/ 2147483647 w 4189"/>
                <a:gd name="T39" fmla="*/ 2147483647 h 3222"/>
                <a:gd name="T40" fmla="*/ 2147483647 w 4189"/>
                <a:gd name="T41" fmla="*/ 2147483647 h 3222"/>
                <a:gd name="T42" fmla="*/ 2147483647 w 4189"/>
                <a:gd name="T43" fmla="*/ 2147483647 h 3222"/>
                <a:gd name="T44" fmla="*/ 2147483647 w 4189"/>
                <a:gd name="T45" fmla="*/ 2147483647 h 3222"/>
                <a:gd name="T46" fmla="*/ 2147483647 w 4189"/>
                <a:gd name="T47" fmla="*/ 2147483647 h 32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89"/>
                <a:gd name="T73" fmla="*/ 0 h 3222"/>
                <a:gd name="T74" fmla="*/ 4189 w 4189"/>
                <a:gd name="T75" fmla="*/ 3222 h 32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89" h="3222">
                  <a:moveTo>
                    <a:pt x="0" y="3139"/>
                  </a:moveTo>
                  <a:cubicBezTo>
                    <a:pt x="51" y="3130"/>
                    <a:pt x="187" y="3129"/>
                    <a:pt x="304" y="3102"/>
                  </a:cubicBezTo>
                  <a:cubicBezTo>
                    <a:pt x="424" y="3078"/>
                    <a:pt x="618" y="3055"/>
                    <a:pt x="718" y="2995"/>
                  </a:cubicBezTo>
                  <a:cubicBezTo>
                    <a:pt x="764" y="2931"/>
                    <a:pt x="893" y="2794"/>
                    <a:pt x="902" y="2744"/>
                  </a:cubicBezTo>
                  <a:cubicBezTo>
                    <a:pt x="966" y="2679"/>
                    <a:pt x="1069" y="2452"/>
                    <a:pt x="1069" y="2452"/>
                  </a:cubicBezTo>
                  <a:cubicBezTo>
                    <a:pt x="1157" y="2324"/>
                    <a:pt x="1159" y="2222"/>
                    <a:pt x="1219" y="2085"/>
                  </a:cubicBezTo>
                  <a:cubicBezTo>
                    <a:pt x="1334" y="1818"/>
                    <a:pt x="1382" y="1538"/>
                    <a:pt x="1478" y="1267"/>
                  </a:cubicBezTo>
                  <a:cubicBezTo>
                    <a:pt x="1483" y="1212"/>
                    <a:pt x="1524" y="1084"/>
                    <a:pt x="1569" y="974"/>
                  </a:cubicBezTo>
                  <a:cubicBezTo>
                    <a:pt x="1587" y="932"/>
                    <a:pt x="1629" y="714"/>
                    <a:pt x="1653" y="674"/>
                  </a:cubicBezTo>
                  <a:cubicBezTo>
                    <a:pt x="1671" y="636"/>
                    <a:pt x="1706" y="484"/>
                    <a:pt x="1720" y="448"/>
                  </a:cubicBezTo>
                  <a:cubicBezTo>
                    <a:pt x="1739" y="367"/>
                    <a:pt x="1787" y="188"/>
                    <a:pt x="1828" y="115"/>
                  </a:cubicBezTo>
                  <a:cubicBezTo>
                    <a:pt x="1869" y="42"/>
                    <a:pt x="1917" y="0"/>
                    <a:pt x="1968" y="7"/>
                  </a:cubicBezTo>
                  <a:cubicBezTo>
                    <a:pt x="2046" y="20"/>
                    <a:pt x="2071" y="62"/>
                    <a:pt x="2137" y="156"/>
                  </a:cubicBezTo>
                  <a:cubicBezTo>
                    <a:pt x="2189" y="214"/>
                    <a:pt x="2232" y="392"/>
                    <a:pt x="2271" y="465"/>
                  </a:cubicBezTo>
                  <a:cubicBezTo>
                    <a:pt x="2303" y="543"/>
                    <a:pt x="2304" y="550"/>
                    <a:pt x="2329" y="624"/>
                  </a:cubicBezTo>
                  <a:cubicBezTo>
                    <a:pt x="2354" y="698"/>
                    <a:pt x="2395" y="823"/>
                    <a:pt x="2421" y="908"/>
                  </a:cubicBezTo>
                  <a:cubicBezTo>
                    <a:pt x="2447" y="993"/>
                    <a:pt x="2463" y="1040"/>
                    <a:pt x="2488" y="1133"/>
                  </a:cubicBezTo>
                  <a:cubicBezTo>
                    <a:pt x="2503" y="1188"/>
                    <a:pt x="2539" y="1360"/>
                    <a:pt x="2571" y="1467"/>
                  </a:cubicBezTo>
                  <a:cubicBezTo>
                    <a:pt x="2600" y="1580"/>
                    <a:pt x="2624" y="1667"/>
                    <a:pt x="2663" y="1809"/>
                  </a:cubicBezTo>
                  <a:cubicBezTo>
                    <a:pt x="2702" y="1951"/>
                    <a:pt x="2754" y="2169"/>
                    <a:pt x="2805" y="2318"/>
                  </a:cubicBezTo>
                  <a:cubicBezTo>
                    <a:pt x="2841" y="2318"/>
                    <a:pt x="2895" y="2587"/>
                    <a:pt x="2972" y="2702"/>
                  </a:cubicBezTo>
                  <a:cubicBezTo>
                    <a:pt x="3009" y="2817"/>
                    <a:pt x="3100" y="2928"/>
                    <a:pt x="3181" y="3011"/>
                  </a:cubicBezTo>
                  <a:cubicBezTo>
                    <a:pt x="3261" y="3089"/>
                    <a:pt x="3296" y="3152"/>
                    <a:pt x="3464" y="3187"/>
                  </a:cubicBezTo>
                  <a:cubicBezTo>
                    <a:pt x="3632" y="3222"/>
                    <a:pt x="4038" y="3215"/>
                    <a:pt x="4189" y="3222"/>
                  </a:cubicBezTo>
                </a:path>
              </a:pathLst>
            </a:custGeom>
            <a:noFill/>
            <a:ln w="15875">
              <a:solidFill>
                <a:srgbClr val="FF0000"/>
              </a:solidFill>
              <a:round/>
              <a:headEnd/>
              <a:tailEnd/>
            </a:ln>
          </p:spPr>
          <p:txBody>
            <a:bodyPr>
              <a:prstTxWarp prst="textNoShape">
                <a:avLst/>
              </a:prstTxWarp>
              <a:spAutoFit/>
            </a:bodyPr>
            <a:lstStyle/>
            <a:p>
              <a:endParaRPr lang="en-US"/>
            </a:p>
          </p:txBody>
        </p:sp>
        <p:sp>
          <p:nvSpPr>
            <p:cNvPr id="28687" name="Line 61"/>
            <p:cNvSpPr>
              <a:spLocks noChangeShapeType="1"/>
            </p:cNvSpPr>
            <p:nvPr/>
          </p:nvSpPr>
          <p:spPr bwMode="auto">
            <a:xfrm>
              <a:off x="6236363" y="3298180"/>
              <a:ext cx="0" cy="630760"/>
            </a:xfrm>
            <a:prstGeom prst="line">
              <a:avLst/>
            </a:prstGeom>
            <a:noFill/>
            <a:ln w="9525">
              <a:solidFill>
                <a:schemeClr val="tx1"/>
              </a:solidFill>
              <a:prstDash val="dash"/>
              <a:round/>
              <a:headEnd/>
              <a:tailEnd/>
            </a:ln>
          </p:spPr>
          <p:txBody>
            <a:bodyPr wrap="none">
              <a:prstTxWarp prst="textNoShape">
                <a:avLst/>
              </a:prstTxWarp>
              <a:spAutoFit/>
            </a:bodyPr>
            <a:lstStyle/>
            <a:p>
              <a:endParaRPr lang="en-US"/>
            </a:p>
          </p:txBody>
        </p:sp>
        <p:sp>
          <p:nvSpPr>
            <p:cNvPr id="28688" name="Freeform 65"/>
            <p:cNvSpPr>
              <a:spLocks noChangeAspect="1"/>
            </p:cNvSpPr>
            <p:nvPr/>
          </p:nvSpPr>
          <p:spPr bwMode="auto">
            <a:xfrm>
              <a:off x="5857887" y="3214698"/>
              <a:ext cx="799623" cy="614990"/>
            </a:xfrm>
            <a:custGeom>
              <a:avLst/>
              <a:gdLst>
                <a:gd name="T0" fmla="*/ 0 w 4189"/>
                <a:gd name="T1" fmla="*/ 2147483647 h 3222"/>
                <a:gd name="T2" fmla="*/ 2147483647 w 4189"/>
                <a:gd name="T3" fmla="*/ 2147483647 h 3222"/>
                <a:gd name="T4" fmla="*/ 2147483647 w 4189"/>
                <a:gd name="T5" fmla="*/ 2147483647 h 3222"/>
                <a:gd name="T6" fmla="*/ 2147483647 w 4189"/>
                <a:gd name="T7" fmla="*/ 2147483647 h 3222"/>
                <a:gd name="T8" fmla="*/ 2147483647 w 4189"/>
                <a:gd name="T9" fmla="*/ 2147483647 h 3222"/>
                <a:gd name="T10" fmla="*/ 2147483647 w 4189"/>
                <a:gd name="T11" fmla="*/ 2147483647 h 3222"/>
                <a:gd name="T12" fmla="*/ 2147483647 w 4189"/>
                <a:gd name="T13" fmla="*/ 2147483647 h 3222"/>
                <a:gd name="T14" fmla="*/ 2147483647 w 4189"/>
                <a:gd name="T15" fmla="*/ 2147483647 h 3222"/>
                <a:gd name="T16" fmla="*/ 2147483647 w 4189"/>
                <a:gd name="T17" fmla="*/ 2147483647 h 3222"/>
                <a:gd name="T18" fmla="*/ 2147483647 w 4189"/>
                <a:gd name="T19" fmla="*/ 2147483647 h 3222"/>
                <a:gd name="T20" fmla="*/ 2147483647 w 4189"/>
                <a:gd name="T21" fmla="*/ 2147483647 h 3222"/>
                <a:gd name="T22" fmla="*/ 2147483647 w 4189"/>
                <a:gd name="T23" fmla="*/ 0 h 3222"/>
                <a:gd name="T24" fmla="*/ 2147483647 w 4189"/>
                <a:gd name="T25" fmla="*/ 2147483647 h 3222"/>
                <a:gd name="T26" fmla="*/ 2147483647 w 4189"/>
                <a:gd name="T27" fmla="*/ 2147483647 h 3222"/>
                <a:gd name="T28" fmla="*/ 2147483647 w 4189"/>
                <a:gd name="T29" fmla="*/ 2147483647 h 3222"/>
                <a:gd name="T30" fmla="*/ 2147483647 w 4189"/>
                <a:gd name="T31" fmla="*/ 2147483647 h 3222"/>
                <a:gd name="T32" fmla="*/ 2147483647 w 4189"/>
                <a:gd name="T33" fmla="*/ 2147483647 h 3222"/>
                <a:gd name="T34" fmla="*/ 2147483647 w 4189"/>
                <a:gd name="T35" fmla="*/ 2147483647 h 3222"/>
                <a:gd name="T36" fmla="*/ 2147483647 w 4189"/>
                <a:gd name="T37" fmla="*/ 2147483647 h 3222"/>
                <a:gd name="T38" fmla="*/ 2147483647 w 4189"/>
                <a:gd name="T39" fmla="*/ 2147483647 h 3222"/>
                <a:gd name="T40" fmla="*/ 2147483647 w 4189"/>
                <a:gd name="T41" fmla="*/ 2147483647 h 3222"/>
                <a:gd name="T42" fmla="*/ 2147483647 w 4189"/>
                <a:gd name="T43" fmla="*/ 2147483647 h 3222"/>
                <a:gd name="T44" fmla="*/ 2147483647 w 4189"/>
                <a:gd name="T45" fmla="*/ 2147483647 h 3222"/>
                <a:gd name="T46" fmla="*/ 2147483647 w 4189"/>
                <a:gd name="T47" fmla="*/ 2147483647 h 32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89"/>
                <a:gd name="T73" fmla="*/ 0 h 3222"/>
                <a:gd name="T74" fmla="*/ 4189 w 4189"/>
                <a:gd name="T75" fmla="*/ 3222 h 32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89" h="3222">
                  <a:moveTo>
                    <a:pt x="0" y="3139"/>
                  </a:moveTo>
                  <a:cubicBezTo>
                    <a:pt x="51" y="3130"/>
                    <a:pt x="187" y="3129"/>
                    <a:pt x="304" y="3102"/>
                  </a:cubicBezTo>
                  <a:cubicBezTo>
                    <a:pt x="424" y="3078"/>
                    <a:pt x="618" y="3055"/>
                    <a:pt x="718" y="2995"/>
                  </a:cubicBezTo>
                  <a:cubicBezTo>
                    <a:pt x="764" y="2931"/>
                    <a:pt x="893" y="2794"/>
                    <a:pt x="902" y="2744"/>
                  </a:cubicBezTo>
                  <a:cubicBezTo>
                    <a:pt x="966" y="2679"/>
                    <a:pt x="1069" y="2452"/>
                    <a:pt x="1069" y="2452"/>
                  </a:cubicBezTo>
                  <a:cubicBezTo>
                    <a:pt x="1157" y="2324"/>
                    <a:pt x="1159" y="2222"/>
                    <a:pt x="1219" y="2085"/>
                  </a:cubicBezTo>
                  <a:cubicBezTo>
                    <a:pt x="1334" y="1818"/>
                    <a:pt x="1382" y="1538"/>
                    <a:pt x="1478" y="1267"/>
                  </a:cubicBezTo>
                  <a:cubicBezTo>
                    <a:pt x="1483" y="1212"/>
                    <a:pt x="1524" y="1084"/>
                    <a:pt x="1569" y="974"/>
                  </a:cubicBezTo>
                  <a:cubicBezTo>
                    <a:pt x="1587" y="932"/>
                    <a:pt x="1629" y="714"/>
                    <a:pt x="1653" y="674"/>
                  </a:cubicBezTo>
                  <a:cubicBezTo>
                    <a:pt x="1671" y="636"/>
                    <a:pt x="1706" y="484"/>
                    <a:pt x="1720" y="448"/>
                  </a:cubicBezTo>
                  <a:cubicBezTo>
                    <a:pt x="1739" y="367"/>
                    <a:pt x="1787" y="188"/>
                    <a:pt x="1828" y="115"/>
                  </a:cubicBezTo>
                  <a:cubicBezTo>
                    <a:pt x="1869" y="42"/>
                    <a:pt x="1917" y="0"/>
                    <a:pt x="1968" y="7"/>
                  </a:cubicBezTo>
                  <a:cubicBezTo>
                    <a:pt x="2046" y="20"/>
                    <a:pt x="2071" y="62"/>
                    <a:pt x="2137" y="156"/>
                  </a:cubicBezTo>
                  <a:cubicBezTo>
                    <a:pt x="2189" y="214"/>
                    <a:pt x="2232" y="392"/>
                    <a:pt x="2271" y="465"/>
                  </a:cubicBezTo>
                  <a:cubicBezTo>
                    <a:pt x="2303" y="543"/>
                    <a:pt x="2304" y="550"/>
                    <a:pt x="2329" y="624"/>
                  </a:cubicBezTo>
                  <a:cubicBezTo>
                    <a:pt x="2354" y="698"/>
                    <a:pt x="2395" y="823"/>
                    <a:pt x="2421" y="908"/>
                  </a:cubicBezTo>
                  <a:cubicBezTo>
                    <a:pt x="2447" y="993"/>
                    <a:pt x="2463" y="1040"/>
                    <a:pt x="2488" y="1133"/>
                  </a:cubicBezTo>
                  <a:cubicBezTo>
                    <a:pt x="2503" y="1188"/>
                    <a:pt x="2539" y="1360"/>
                    <a:pt x="2571" y="1467"/>
                  </a:cubicBezTo>
                  <a:cubicBezTo>
                    <a:pt x="2600" y="1580"/>
                    <a:pt x="2624" y="1667"/>
                    <a:pt x="2663" y="1809"/>
                  </a:cubicBezTo>
                  <a:cubicBezTo>
                    <a:pt x="2702" y="1951"/>
                    <a:pt x="2754" y="2169"/>
                    <a:pt x="2805" y="2318"/>
                  </a:cubicBezTo>
                  <a:cubicBezTo>
                    <a:pt x="2841" y="2318"/>
                    <a:pt x="2895" y="2587"/>
                    <a:pt x="2972" y="2702"/>
                  </a:cubicBezTo>
                  <a:cubicBezTo>
                    <a:pt x="3009" y="2817"/>
                    <a:pt x="3100" y="2928"/>
                    <a:pt x="3181" y="3011"/>
                  </a:cubicBezTo>
                  <a:cubicBezTo>
                    <a:pt x="3261" y="3089"/>
                    <a:pt x="3296" y="3152"/>
                    <a:pt x="3464" y="3187"/>
                  </a:cubicBezTo>
                  <a:cubicBezTo>
                    <a:pt x="3632" y="3222"/>
                    <a:pt x="4038" y="3215"/>
                    <a:pt x="4189" y="3222"/>
                  </a:cubicBezTo>
                </a:path>
              </a:pathLst>
            </a:custGeom>
            <a:noFill/>
            <a:ln w="12700">
              <a:solidFill>
                <a:srgbClr val="0000FF"/>
              </a:solidFill>
              <a:round/>
              <a:headEnd/>
              <a:tailEnd/>
            </a:ln>
          </p:spPr>
          <p:txBody>
            <a:bodyPr>
              <a:prstTxWarp prst="textNoShape">
                <a:avLst/>
              </a:prstTxWarp>
              <a:spAutoFit/>
            </a:bodyPr>
            <a:lstStyle/>
            <a:p>
              <a:endParaRPr lang="en-US"/>
            </a:p>
          </p:txBody>
        </p:sp>
        <p:sp>
          <p:nvSpPr>
            <p:cNvPr id="28689" name="Line 84"/>
            <p:cNvSpPr>
              <a:spLocks noChangeShapeType="1"/>
            </p:cNvSpPr>
            <p:nvPr/>
          </p:nvSpPr>
          <p:spPr bwMode="auto">
            <a:xfrm flipV="1">
              <a:off x="6443456" y="3443068"/>
              <a:ext cx="45719" cy="285752"/>
            </a:xfrm>
            <a:prstGeom prst="line">
              <a:avLst/>
            </a:prstGeom>
            <a:noFill/>
            <a:ln w="9525">
              <a:solidFill>
                <a:schemeClr val="tx1"/>
              </a:solidFill>
              <a:round/>
              <a:headEnd/>
              <a:tailEnd type="stealth" w="lg" len="lg"/>
            </a:ln>
          </p:spPr>
          <p:txBody>
            <a:bodyPr>
              <a:prstTxWarp prst="textNoShape">
                <a:avLst/>
              </a:prstTxWarp>
              <a:spAutoFit/>
            </a:bodyPr>
            <a:lstStyle/>
            <a:p>
              <a:endParaRPr lang="en-US"/>
            </a:p>
          </p:txBody>
        </p:sp>
        <p:sp>
          <p:nvSpPr>
            <p:cNvPr id="28690" name="Line 85"/>
            <p:cNvSpPr>
              <a:spLocks noChangeShapeType="1"/>
            </p:cNvSpPr>
            <p:nvPr/>
          </p:nvSpPr>
          <p:spPr bwMode="auto">
            <a:xfrm flipV="1">
              <a:off x="6587431" y="3643314"/>
              <a:ext cx="127710" cy="256520"/>
            </a:xfrm>
            <a:prstGeom prst="line">
              <a:avLst/>
            </a:prstGeom>
            <a:noFill/>
            <a:ln w="9525">
              <a:solidFill>
                <a:schemeClr val="tx1"/>
              </a:solidFill>
              <a:round/>
              <a:headEnd/>
              <a:tailEnd type="stealth" w="lg" len="lg"/>
            </a:ln>
          </p:spPr>
          <p:txBody>
            <a:bodyPr>
              <a:prstTxWarp prst="textNoShape">
                <a:avLst/>
              </a:prstTxWarp>
              <a:spAutoFit/>
            </a:bodyPr>
            <a:lstStyle/>
            <a:p>
              <a:endParaRPr lang="en-US"/>
            </a:p>
          </p:txBody>
        </p:sp>
        <p:sp>
          <p:nvSpPr>
            <p:cNvPr id="28691" name="Text Box 87"/>
            <p:cNvSpPr txBox="1">
              <a:spLocks noChangeArrowheads="1"/>
            </p:cNvSpPr>
            <p:nvPr/>
          </p:nvSpPr>
          <p:spPr bwMode="auto">
            <a:xfrm>
              <a:off x="6558810" y="3485947"/>
              <a:ext cx="1227900" cy="277605"/>
            </a:xfrm>
            <a:prstGeom prst="rect">
              <a:avLst/>
            </a:prstGeom>
            <a:noFill/>
            <a:ln w="9525">
              <a:noFill/>
              <a:miter lim="800000"/>
              <a:headEnd/>
              <a:tailEnd/>
            </a:ln>
          </p:spPr>
          <p:txBody>
            <a:bodyPr wrap="none">
              <a:prstTxWarp prst="textNoShape">
                <a:avLst/>
              </a:prstTxWarp>
              <a:spAutoFit/>
            </a:bodyPr>
            <a:lstStyle/>
            <a:p>
              <a:r>
                <a:rPr lang="it-IT" sz="1200" i="1"/>
                <a:t>Incoming Profile</a:t>
              </a:r>
            </a:p>
          </p:txBody>
        </p:sp>
        <p:sp>
          <p:nvSpPr>
            <p:cNvPr id="28692" name="Text Box 88"/>
            <p:cNvSpPr txBox="1">
              <a:spLocks noChangeArrowheads="1"/>
            </p:cNvSpPr>
            <p:nvPr/>
          </p:nvSpPr>
          <p:spPr bwMode="auto">
            <a:xfrm>
              <a:off x="6357619" y="3214686"/>
              <a:ext cx="1288577" cy="277606"/>
            </a:xfrm>
            <a:prstGeom prst="rect">
              <a:avLst/>
            </a:prstGeom>
            <a:noFill/>
            <a:ln w="9525">
              <a:noFill/>
              <a:miter lim="800000"/>
              <a:headEnd/>
              <a:tailEnd/>
            </a:ln>
          </p:spPr>
          <p:txBody>
            <a:bodyPr wrap="none">
              <a:prstTxWarp prst="textNoShape">
                <a:avLst/>
              </a:prstTxWarp>
              <a:spAutoFit/>
            </a:bodyPr>
            <a:lstStyle/>
            <a:p>
              <a:r>
                <a:rPr lang="it-IT" sz="1200" i="1">
                  <a:solidFill>
                    <a:schemeClr val="accent2"/>
                  </a:solidFill>
                </a:rPr>
                <a:t>Absorbing Profile</a:t>
              </a:r>
            </a:p>
          </p:txBody>
        </p:sp>
        <p:sp>
          <p:nvSpPr>
            <p:cNvPr id="28693" name="Rettangolo 36"/>
            <p:cNvSpPr>
              <a:spLocks noChangeArrowheads="1"/>
            </p:cNvSpPr>
            <p:nvPr/>
          </p:nvSpPr>
          <p:spPr bwMode="auto">
            <a:xfrm>
              <a:off x="5629502" y="3881547"/>
              <a:ext cx="808235" cy="276999"/>
            </a:xfrm>
            <a:prstGeom prst="rect">
              <a:avLst/>
            </a:prstGeom>
            <a:noFill/>
            <a:ln w="9525">
              <a:noFill/>
              <a:miter lim="800000"/>
              <a:headEnd/>
              <a:tailEnd/>
            </a:ln>
          </p:spPr>
          <p:txBody>
            <a:bodyPr wrap="none">
              <a:prstTxWarp prst="textNoShape">
                <a:avLst/>
              </a:prstTxWarp>
              <a:spAutoFit/>
            </a:bodyPr>
            <a:lstStyle/>
            <a:p>
              <a:pPr lvl="1">
                <a:buFont typeface="Symbol" charset="2"/>
                <a:buChar char="l"/>
              </a:pPr>
              <a:r>
                <a:rPr lang="it-IT" sz="1200" baseline="-25000">
                  <a:solidFill>
                    <a:schemeClr val="tx1"/>
                  </a:solidFill>
                  <a:sym typeface="Symbol" charset="2"/>
                </a:rPr>
                <a:t>0 </a:t>
              </a:r>
              <a:endParaRPr lang="it-IT" sz="1200">
                <a:solidFill>
                  <a:schemeClr val="tx1"/>
                </a:solidFill>
                <a:sym typeface="Symbol" charset="2"/>
              </a:endParaRPr>
            </a:p>
          </p:txBody>
        </p:sp>
      </p:grpSp>
      <p:sp>
        <p:nvSpPr>
          <p:cNvPr id="28682" name="Rettangolo 68"/>
          <p:cNvSpPr>
            <a:spLocks noChangeArrowheads="1"/>
          </p:cNvSpPr>
          <p:nvPr/>
        </p:nvSpPr>
        <p:spPr bwMode="auto">
          <a:xfrm>
            <a:off x="5511800" y="2714625"/>
            <a:ext cx="1047750" cy="369888"/>
          </a:xfrm>
          <a:prstGeom prst="rect">
            <a:avLst/>
          </a:prstGeom>
          <a:noFill/>
          <a:ln w="9525">
            <a:noFill/>
            <a:miter lim="800000"/>
            <a:headEnd/>
            <a:tailEnd/>
          </a:ln>
        </p:spPr>
        <p:txBody>
          <a:bodyPr>
            <a:prstTxWarp prst="textNoShape">
              <a:avLst/>
            </a:prstTxWarp>
            <a:spAutoFit/>
          </a:bodyPr>
          <a:lstStyle/>
          <a:p>
            <a:r>
              <a:rPr lang="it-IT" sz="1800">
                <a:solidFill>
                  <a:schemeClr val="tx1"/>
                </a:solidFill>
                <a:latin typeface="Verdana" charset="0"/>
              </a:rPr>
              <a:t>v</a:t>
            </a:r>
            <a:r>
              <a:rPr lang="it-IT" sz="1800" baseline="-25000">
                <a:solidFill>
                  <a:schemeClr val="tx1"/>
                </a:solidFill>
                <a:latin typeface="Verdana" charset="0"/>
              </a:rPr>
              <a:t>ion</a:t>
            </a:r>
            <a:r>
              <a:rPr lang="it-IT" sz="1800">
                <a:solidFill>
                  <a:schemeClr val="tx1"/>
                </a:solidFill>
                <a:latin typeface="Verdana" charset="0"/>
              </a:rPr>
              <a:t>= 0 </a:t>
            </a:r>
            <a:endParaRPr lang="it-IT" sz="1800"/>
          </a:p>
        </p:txBody>
      </p:sp>
      <p:sp>
        <p:nvSpPr>
          <p:cNvPr id="28683" name="Rettangolo 69"/>
          <p:cNvSpPr>
            <a:spLocks noChangeArrowheads="1"/>
          </p:cNvSpPr>
          <p:nvPr/>
        </p:nvSpPr>
        <p:spPr bwMode="auto">
          <a:xfrm>
            <a:off x="7821613" y="2714625"/>
            <a:ext cx="1047750" cy="369888"/>
          </a:xfrm>
          <a:prstGeom prst="rect">
            <a:avLst/>
          </a:prstGeom>
          <a:noFill/>
          <a:ln w="9525">
            <a:noFill/>
            <a:miter lim="800000"/>
            <a:headEnd/>
            <a:tailEnd/>
          </a:ln>
        </p:spPr>
        <p:txBody>
          <a:bodyPr>
            <a:prstTxWarp prst="textNoShape">
              <a:avLst/>
            </a:prstTxWarp>
            <a:spAutoFit/>
          </a:bodyPr>
          <a:lstStyle/>
          <a:p>
            <a:r>
              <a:rPr lang="it-IT" sz="1800">
                <a:solidFill>
                  <a:schemeClr val="tx1"/>
                </a:solidFill>
                <a:latin typeface="Verdana" charset="0"/>
              </a:rPr>
              <a:t>v</a:t>
            </a:r>
            <a:r>
              <a:rPr lang="it-IT" sz="1800" baseline="-25000">
                <a:solidFill>
                  <a:schemeClr val="tx1"/>
                </a:solidFill>
                <a:latin typeface="Verdana" charset="0"/>
              </a:rPr>
              <a:t>ion</a:t>
            </a:r>
            <a:r>
              <a:rPr lang="it-IT" sz="1800">
                <a:solidFill>
                  <a:schemeClr val="tx1"/>
                </a:solidFill>
                <a:latin typeface="Verdana" charset="0"/>
              </a:rPr>
              <a:t>&gt; 0 </a:t>
            </a:r>
            <a:endParaRPr lang="it-IT" sz="1800"/>
          </a:p>
        </p:txBody>
      </p:sp>
      <p:sp>
        <p:nvSpPr>
          <p:cNvPr id="28684" name="Slide Number Placeholder 39"/>
          <p:cNvSpPr>
            <a:spLocks noGrp="1"/>
          </p:cNvSpPr>
          <p:nvPr>
            <p:ph type="sldNum" sz="quarter" idx="12"/>
          </p:nvPr>
        </p:nvSpPr>
        <p:spPr>
          <a:xfrm>
            <a:off x="6705600" y="6400800"/>
            <a:ext cx="1905000" cy="457200"/>
          </a:xfrm>
          <a:noFill/>
        </p:spPr>
        <p:txBody>
          <a:bodyPr/>
          <a:lstStyle/>
          <a:p>
            <a:fld id="{65A67ECB-D666-5F4B-8823-4707007AF377}" type="slidenum">
              <a:rPr lang="it-IT" smtClean="0">
                <a:latin typeface="Times New Roman" charset="0"/>
                <a:ea typeface="Times New Roman" charset="0"/>
                <a:cs typeface="Times New Roman" charset="0"/>
              </a:rPr>
              <a:pPr/>
              <a:t>12</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71438" y="517525"/>
            <a:ext cx="8929687" cy="5467350"/>
          </a:xfrm>
          <a:prstGeom prst="rect">
            <a:avLst/>
          </a:prstGeom>
          <a:noFill/>
          <a:ln w="9525">
            <a:noFill/>
            <a:miter lim="800000"/>
            <a:headEnd/>
            <a:tailEnd/>
          </a:ln>
        </p:spPr>
        <p:txBody>
          <a:bodyPr>
            <a:prstTxWarp prst="textNoShape">
              <a:avLst/>
            </a:prstTxWarp>
            <a:spAutoFit/>
          </a:bodyPr>
          <a:lstStyle/>
          <a:p>
            <a:r>
              <a:rPr lang="en-US" sz="1600">
                <a:solidFill>
                  <a:schemeClr val="tx1"/>
                </a:solidFill>
              </a:rPr>
              <a:t>Diagnostics of density can be obtained from different spectral lines.</a:t>
            </a:r>
          </a:p>
          <a:p>
            <a:pPr>
              <a:spcBef>
                <a:spcPts val="600"/>
              </a:spcBef>
              <a:buClr>
                <a:srgbClr val="C00000"/>
              </a:buClr>
              <a:buFont typeface="Wingdings" charset="2"/>
              <a:buChar char="Ø"/>
            </a:pPr>
            <a:r>
              <a:rPr lang="en-US" sz="1600">
                <a:solidFill>
                  <a:schemeClr val="tx1"/>
                </a:solidFill>
              </a:rPr>
              <a:t>  The </a:t>
            </a:r>
            <a:r>
              <a:rPr lang="en-US" sz="1600" b="1">
                <a:solidFill>
                  <a:schemeClr val="tx1"/>
                </a:solidFill>
              </a:rPr>
              <a:t>O VI doublet  </a:t>
            </a:r>
            <a:r>
              <a:rPr lang="en-US" sz="1600">
                <a:solidFill>
                  <a:schemeClr val="tx1"/>
                </a:solidFill>
              </a:rPr>
              <a:t>provides diagnostics of density (</a:t>
            </a:r>
            <a:r>
              <a:rPr lang="en-US" sz="1400">
                <a:solidFill>
                  <a:schemeClr val="tx1"/>
                </a:solidFill>
              </a:rPr>
              <a:t>Mariska </a:t>
            </a:r>
            <a:r>
              <a:rPr lang="it-IT" sz="1400">
                <a:solidFill>
                  <a:schemeClr val="tx1"/>
                </a:solidFill>
              </a:rPr>
              <a:t>1977 , Ph. D Thesis; Noci et al. 1987, ApJ , 315; </a:t>
            </a:r>
          </a:p>
          <a:p>
            <a:pPr>
              <a:spcBef>
                <a:spcPts val="600"/>
              </a:spcBef>
              <a:buClr>
                <a:srgbClr val="C00000"/>
              </a:buClr>
            </a:pPr>
            <a:r>
              <a:rPr lang="it-IT" sz="1400">
                <a:solidFill>
                  <a:schemeClr val="tx1"/>
                </a:solidFill>
              </a:rPr>
              <a:t>      Raymond &amp; Ciaravella 2004, ApJ, 597</a:t>
            </a:r>
            <a:r>
              <a:rPr lang="it-IT" sz="1600">
                <a:solidFill>
                  <a:schemeClr val="tx1"/>
                </a:solidFill>
              </a:rPr>
              <a:t>). Since the </a:t>
            </a:r>
            <a:r>
              <a:rPr lang="en-US" sz="1600">
                <a:solidFill>
                  <a:schemeClr val="tx1"/>
                </a:solidFill>
              </a:rPr>
              <a:t>illuminating flux from the disk is known, the intensity  </a:t>
            </a:r>
          </a:p>
          <a:p>
            <a:pPr>
              <a:spcBef>
                <a:spcPts val="600"/>
              </a:spcBef>
              <a:buClr>
                <a:srgbClr val="C00000"/>
              </a:buClr>
            </a:pPr>
            <a:r>
              <a:rPr lang="en-US" sz="1600">
                <a:solidFill>
                  <a:schemeClr val="tx1"/>
                </a:solidFill>
              </a:rPr>
              <a:t>     of the radiative component fixes the number of O VI ions in the corona. The intensity of the collisional</a:t>
            </a:r>
          </a:p>
          <a:p>
            <a:pPr>
              <a:spcBef>
                <a:spcPts val="600"/>
              </a:spcBef>
              <a:buClr>
                <a:srgbClr val="C00000"/>
              </a:buClr>
            </a:pPr>
            <a:r>
              <a:rPr lang="en-US" sz="1600">
                <a:solidFill>
                  <a:schemeClr val="tx1"/>
                </a:solidFill>
              </a:rPr>
              <a:t>     component, combined with the O VI column density and excitation rate, determines the electron </a:t>
            </a:r>
          </a:p>
          <a:p>
            <a:pPr>
              <a:spcBef>
                <a:spcPts val="600"/>
              </a:spcBef>
              <a:buClr>
                <a:srgbClr val="C00000"/>
              </a:buClr>
            </a:pPr>
            <a:r>
              <a:rPr lang="en-US" sz="1600">
                <a:solidFill>
                  <a:schemeClr val="tx1"/>
                </a:solidFill>
              </a:rPr>
              <a:t>     density. This is most easily applied to pre-CME coronal densities,  but it can sometimes be used for</a:t>
            </a:r>
          </a:p>
          <a:p>
            <a:pPr>
              <a:spcBef>
                <a:spcPts val="600"/>
              </a:spcBef>
            </a:pPr>
            <a:r>
              <a:rPr lang="en-US" sz="1600">
                <a:solidFill>
                  <a:schemeClr val="tx1"/>
                </a:solidFill>
              </a:rPr>
              <a:t>     CME ejecta.</a:t>
            </a:r>
          </a:p>
          <a:p>
            <a:pPr>
              <a:spcBef>
                <a:spcPts val="600"/>
              </a:spcBef>
            </a:pPr>
            <a:endParaRPr lang="en-US" sz="1600">
              <a:solidFill>
                <a:schemeClr val="tx1"/>
              </a:solidFill>
            </a:endParaRPr>
          </a:p>
          <a:p>
            <a:pPr>
              <a:spcBef>
                <a:spcPts val="600"/>
              </a:spcBef>
              <a:buClr>
                <a:srgbClr val="C00000"/>
              </a:buClr>
              <a:buFont typeface="Wingdings" charset="2"/>
              <a:buChar char="Ø"/>
            </a:pPr>
            <a:r>
              <a:rPr lang="en-US" sz="1600">
                <a:solidFill>
                  <a:schemeClr val="tx1"/>
                </a:solidFill>
              </a:rPr>
              <a:t> The ratio of the  intensities of the </a:t>
            </a:r>
            <a:r>
              <a:rPr lang="en-US" sz="1600" b="1">
                <a:solidFill>
                  <a:schemeClr val="tx1"/>
                </a:solidFill>
              </a:rPr>
              <a:t>[O V] </a:t>
            </a:r>
            <a:r>
              <a:rPr lang="en-US" sz="1600">
                <a:solidFill>
                  <a:schemeClr val="tx1"/>
                </a:solidFill>
              </a:rPr>
              <a:t>forbidden line at </a:t>
            </a:r>
            <a:r>
              <a:rPr lang="en-US" sz="1600" b="1">
                <a:solidFill>
                  <a:schemeClr val="tx1"/>
                </a:solidFill>
              </a:rPr>
              <a:t>1213.85 Å </a:t>
            </a:r>
          </a:p>
          <a:p>
            <a:pPr>
              <a:spcBef>
                <a:spcPts val="600"/>
              </a:spcBef>
              <a:buClr>
                <a:srgbClr val="C00000"/>
              </a:buClr>
            </a:pPr>
            <a:r>
              <a:rPr lang="en-US" sz="1600" b="1">
                <a:solidFill>
                  <a:schemeClr val="tx1"/>
                </a:solidFill>
              </a:rPr>
              <a:t>     </a:t>
            </a:r>
            <a:r>
              <a:rPr lang="en-US" sz="1600">
                <a:solidFill>
                  <a:schemeClr val="tx1"/>
                </a:solidFill>
              </a:rPr>
              <a:t>and the </a:t>
            </a:r>
            <a:r>
              <a:rPr lang="en-US" sz="1600" b="1">
                <a:solidFill>
                  <a:schemeClr val="tx1"/>
                </a:solidFill>
              </a:rPr>
              <a:t>O V]</a:t>
            </a:r>
            <a:r>
              <a:rPr lang="en-US" sz="1600">
                <a:solidFill>
                  <a:schemeClr val="tx1"/>
                </a:solidFill>
              </a:rPr>
              <a:t>  intercombination  line at </a:t>
            </a:r>
            <a:r>
              <a:rPr lang="en-US" sz="1600" b="1">
                <a:solidFill>
                  <a:schemeClr val="tx1"/>
                </a:solidFill>
              </a:rPr>
              <a:t>1218.39 Å  </a:t>
            </a:r>
            <a:r>
              <a:rPr lang="en-US" sz="1600">
                <a:solidFill>
                  <a:schemeClr val="tx1"/>
                </a:solidFill>
              </a:rPr>
              <a:t>provides a reliable </a:t>
            </a:r>
          </a:p>
          <a:p>
            <a:pPr>
              <a:spcBef>
                <a:spcPts val="600"/>
              </a:spcBef>
              <a:buClr>
                <a:srgbClr val="C00000"/>
              </a:buClr>
            </a:pPr>
            <a:r>
              <a:rPr lang="en-US" sz="1600">
                <a:solidFill>
                  <a:schemeClr val="tx1"/>
                </a:solidFill>
              </a:rPr>
              <a:t>    density diagnostic. The forbidden line is  generally difficult to detect </a:t>
            </a:r>
          </a:p>
          <a:p>
            <a:pPr>
              <a:spcBef>
                <a:spcPts val="600"/>
              </a:spcBef>
              <a:buClr>
                <a:srgbClr val="C00000"/>
              </a:buClr>
            </a:pPr>
            <a:r>
              <a:rPr lang="en-US" sz="1600">
                <a:solidFill>
                  <a:schemeClr val="tx1"/>
                </a:solidFill>
              </a:rPr>
              <a:t>   in solar spectra, since it occurs within the wing of the bright Ly</a:t>
            </a:r>
            <a:r>
              <a:rPr lang="el-GR" sz="1600">
                <a:solidFill>
                  <a:schemeClr val="tx1"/>
                </a:solidFill>
              </a:rPr>
              <a:t>α</a:t>
            </a:r>
            <a:r>
              <a:rPr lang="en-US" sz="1600">
                <a:solidFill>
                  <a:schemeClr val="tx1"/>
                </a:solidFill>
              </a:rPr>
              <a:t> line. </a:t>
            </a:r>
          </a:p>
          <a:p>
            <a:pPr>
              <a:spcBef>
                <a:spcPts val="600"/>
              </a:spcBef>
              <a:buClr>
                <a:srgbClr val="C00000"/>
              </a:buClr>
            </a:pPr>
            <a:r>
              <a:rPr lang="en-US" sz="1600">
                <a:solidFill>
                  <a:schemeClr val="tx1"/>
                </a:solidFill>
              </a:rPr>
              <a:t>   This ratio has successfully been used to determine the electron density </a:t>
            </a:r>
          </a:p>
          <a:p>
            <a:pPr>
              <a:spcBef>
                <a:spcPts val="600"/>
              </a:spcBef>
              <a:buClr>
                <a:srgbClr val="C00000"/>
              </a:buClr>
            </a:pPr>
            <a:r>
              <a:rPr lang="en-US" sz="1600">
                <a:solidFill>
                  <a:schemeClr val="tx1"/>
                </a:solidFill>
              </a:rPr>
              <a:t>   of the 1999 April 23 CME at heliocentric height of 3.5 R (</a:t>
            </a:r>
            <a:r>
              <a:rPr lang="en-US" sz="1400">
                <a:solidFill>
                  <a:schemeClr val="tx1"/>
                </a:solidFill>
              </a:rPr>
              <a:t>Akmal et al. </a:t>
            </a:r>
          </a:p>
          <a:p>
            <a:pPr>
              <a:spcBef>
                <a:spcPts val="600"/>
              </a:spcBef>
              <a:buClr>
                <a:srgbClr val="C00000"/>
              </a:buClr>
            </a:pPr>
            <a:r>
              <a:rPr lang="en-US" sz="1400">
                <a:solidFill>
                  <a:schemeClr val="tx1"/>
                </a:solidFill>
              </a:rPr>
              <a:t>   2001, ApJ, 553</a:t>
            </a:r>
            <a:r>
              <a:rPr lang="en-US" sz="1600">
                <a:solidFill>
                  <a:schemeClr val="tx1"/>
                </a:solidFill>
              </a:rPr>
              <a:t>). The density determination is based on transitions between </a:t>
            </a:r>
          </a:p>
          <a:p>
            <a:pPr>
              <a:spcBef>
                <a:spcPts val="600"/>
              </a:spcBef>
            </a:pPr>
            <a:r>
              <a:rPr lang="en-US" sz="1600">
                <a:solidFill>
                  <a:schemeClr val="tx1"/>
                </a:solidFill>
              </a:rPr>
              <a:t>   the triplet P excited state and the singlet S ground state.  Near the critical density  </a:t>
            </a:r>
            <a:r>
              <a:rPr lang="en-US" sz="1600" b="1" i="1">
                <a:solidFill>
                  <a:schemeClr val="tx1"/>
                </a:solidFill>
              </a:rPr>
              <a:t>n</a:t>
            </a:r>
            <a:r>
              <a:rPr lang="en-US" sz="1600" b="1" i="1" baseline="-25000">
                <a:solidFill>
                  <a:schemeClr val="tx1"/>
                </a:solidFill>
              </a:rPr>
              <a:t>c  </a:t>
            </a:r>
            <a:r>
              <a:rPr lang="en-US" sz="1600" baseline="-25000">
                <a:solidFill>
                  <a:schemeClr val="tx1"/>
                </a:solidFill>
              </a:rPr>
              <a:t> </a:t>
            </a:r>
            <a:r>
              <a:rPr lang="en-US" sz="1600">
                <a:solidFill>
                  <a:schemeClr val="tx1"/>
                </a:solidFill>
              </a:rPr>
              <a:t>the P</a:t>
            </a:r>
            <a:r>
              <a:rPr lang="en-US" sz="1600" baseline="-25000">
                <a:solidFill>
                  <a:schemeClr val="tx1"/>
                </a:solidFill>
              </a:rPr>
              <a:t>2</a:t>
            </a:r>
            <a:r>
              <a:rPr lang="en-US" sz="1600">
                <a:solidFill>
                  <a:schemeClr val="tx1"/>
                </a:solidFill>
              </a:rPr>
              <a:t>  state is</a:t>
            </a:r>
          </a:p>
          <a:p>
            <a:pPr>
              <a:spcBef>
                <a:spcPts val="600"/>
              </a:spcBef>
            </a:pPr>
            <a:r>
              <a:rPr lang="en-US" sz="1600">
                <a:solidFill>
                  <a:schemeClr val="tx1"/>
                </a:solidFill>
              </a:rPr>
              <a:t>  depopulated</a:t>
            </a:r>
            <a:r>
              <a:rPr lang="en-US" sz="1600" baseline="-25000">
                <a:solidFill>
                  <a:schemeClr val="tx1"/>
                </a:solidFill>
              </a:rPr>
              <a:t> </a:t>
            </a:r>
            <a:r>
              <a:rPr lang="en-US" sz="1600">
                <a:solidFill>
                  <a:schemeClr val="tx1"/>
                </a:solidFill>
              </a:rPr>
              <a:t> via collision in favor of the P</a:t>
            </a:r>
            <a:r>
              <a:rPr lang="en-US" sz="1600" baseline="-25000">
                <a:solidFill>
                  <a:schemeClr val="tx1"/>
                </a:solidFill>
              </a:rPr>
              <a:t>1</a:t>
            </a:r>
            <a:r>
              <a:rPr lang="en-US" sz="1600">
                <a:solidFill>
                  <a:schemeClr val="tx1"/>
                </a:solidFill>
              </a:rPr>
              <a:t> state. The critical density is:  </a:t>
            </a:r>
            <a:endParaRPr lang="en-US" sz="1600" baseline="-25000">
              <a:solidFill>
                <a:schemeClr val="tx1"/>
              </a:solidFill>
            </a:endParaRPr>
          </a:p>
        </p:txBody>
      </p:sp>
      <p:pic>
        <p:nvPicPr>
          <p:cNvPr id="29700" name="Picture 5" descr="OV_level"/>
          <p:cNvPicPr>
            <a:picLocks noChangeAspect="1" noChangeArrowheads="1"/>
          </p:cNvPicPr>
          <p:nvPr/>
        </p:nvPicPr>
        <p:blipFill>
          <a:blip r:embed="rId3"/>
          <a:srcRect/>
          <a:stretch>
            <a:fillRect/>
          </a:stretch>
        </p:blipFill>
        <p:spPr bwMode="auto">
          <a:xfrm>
            <a:off x="6516688" y="2714625"/>
            <a:ext cx="2413000" cy="2124075"/>
          </a:xfrm>
          <a:prstGeom prst="rect">
            <a:avLst/>
          </a:prstGeom>
          <a:noFill/>
          <a:ln w="31750">
            <a:solidFill>
              <a:srgbClr val="C00000"/>
            </a:solidFill>
            <a:miter lim="800000"/>
            <a:headEnd/>
            <a:tailEnd/>
          </a:ln>
        </p:spPr>
      </p:pic>
      <p:sp>
        <p:nvSpPr>
          <p:cNvPr id="29701" name="Rectangle 2"/>
          <p:cNvSpPr>
            <a:spLocks noChangeArrowheads="1"/>
          </p:cNvSpPr>
          <p:nvPr/>
        </p:nvSpPr>
        <p:spPr bwMode="auto">
          <a:xfrm>
            <a:off x="2697163" y="0"/>
            <a:ext cx="3643312" cy="461963"/>
          </a:xfrm>
          <a:prstGeom prst="rect">
            <a:avLst/>
          </a:prstGeom>
          <a:noFill/>
          <a:ln w="9525">
            <a:noFill/>
            <a:miter lim="800000"/>
            <a:headEnd/>
            <a:tailEnd/>
          </a:ln>
        </p:spPr>
        <p:txBody>
          <a:bodyPr>
            <a:prstTxWarp prst="textNoShape">
              <a:avLst/>
            </a:prstTxWarp>
            <a:spAutoFit/>
          </a:bodyPr>
          <a:lstStyle/>
          <a:p>
            <a:r>
              <a:rPr lang="it-IT" sz="2400" b="1">
                <a:solidFill>
                  <a:schemeClr val="tx1"/>
                </a:solidFill>
              </a:rPr>
              <a:t> Diagnostics IV.  </a:t>
            </a:r>
            <a:r>
              <a:rPr lang="it-IT" sz="2400">
                <a:solidFill>
                  <a:schemeClr val="tx1"/>
                </a:solidFill>
              </a:rPr>
              <a:t>Density</a:t>
            </a:r>
          </a:p>
        </p:txBody>
      </p:sp>
      <p:graphicFrame>
        <p:nvGraphicFramePr>
          <p:cNvPr id="29698" name="Object 7"/>
          <p:cNvGraphicFramePr>
            <a:graphicFrameLocks noChangeAspect="1"/>
          </p:cNvGraphicFramePr>
          <p:nvPr/>
        </p:nvGraphicFramePr>
        <p:xfrm>
          <a:off x="1558925" y="6000750"/>
          <a:ext cx="2655888" cy="785813"/>
        </p:xfrm>
        <a:graphic>
          <a:graphicData uri="http://schemas.openxmlformats.org/presentationml/2006/ole">
            <p:oleObj spid="_x0000_s29698" name="Equazione" r:id="rId4" imgW="1714320" imgH="457200" progId="Equation.3">
              <p:embed/>
            </p:oleObj>
          </a:graphicData>
        </a:graphic>
      </p:graphicFrame>
      <p:sp>
        <p:nvSpPr>
          <p:cNvPr id="29702" name="Rettangolo 5"/>
          <p:cNvSpPr>
            <a:spLocks noChangeArrowheads="1"/>
          </p:cNvSpPr>
          <p:nvPr/>
        </p:nvSpPr>
        <p:spPr bwMode="auto">
          <a:xfrm>
            <a:off x="4786313" y="6078538"/>
            <a:ext cx="2786062" cy="708025"/>
          </a:xfrm>
          <a:prstGeom prst="rect">
            <a:avLst/>
          </a:prstGeom>
          <a:noFill/>
          <a:ln w="9525">
            <a:noFill/>
            <a:miter lim="800000"/>
            <a:headEnd/>
            <a:tailEnd/>
          </a:ln>
        </p:spPr>
        <p:txBody>
          <a:bodyPr>
            <a:prstTxWarp prst="textNoShape">
              <a:avLst/>
            </a:prstTxWarp>
            <a:spAutoFit/>
          </a:bodyPr>
          <a:lstStyle/>
          <a:p>
            <a:r>
              <a:rPr lang="en-US" i="1">
                <a:solidFill>
                  <a:schemeClr val="tx1"/>
                </a:solidFill>
              </a:rPr>
              <a:t>A </a:t>
            </a:r>
            <a:r>
              <a:rPr lang="en-US">
                <a:solidFill>
                  <a:schemeClr val="tx1"/>
                </a:solidFill>
              </a:rPr>
              <a:t>=  </a:t>
            </a:r>
            <a:r>
              <a:rPr lang="en-US" sz="1600">
                <a:solidFill>
                  <a:schemeClr val="tx1"/>
                </a:solidFill>
              </a:rPr>
              <a:t>radiative decay rate </a:t>
            </a:r>
            <a:r>
              <a:rPr lang="en-US" sz="1800">
                <a:solidFill>
                  <a:schemeClr val="tx1"/>
                </a:solidFill>
              </a:rPr>
              <a:t> </a:t>
            </a:r>
            <a:r>
              <a:rPr lang="en-US">
                <a:solidFill>
                  <a:schemeClr val="tx1"/>
                </a:solidFill>
              </a:rPr>
              <a:t>                                                                            </a:t>
            </a:r>
            <a:r>
              <a:rPr lang="en-US" i="1">
                <a:solidFill>
                  <a:schemeClr val="tx1"/>
                </a:solidFill>
              </a:rPr>
              <a:t>q </a:t>
            </a:r>
            <a:r>
              <a:rPr lang="en-US">
                <a:solidFill>
                  <a:schemeClr val="tx1"/>
                </a:solidFill>
              </a:rPr>
              <a:t> = </a:t>
            </a:r>
            <a:r>
              <a:rPr lang="en-US" sz="1600">
                <a:solidFill>
                  <a:schemeClr val="tx1"/>
                </a:solidFill>
              </a:rPr>
              <a:t>collisional rate coefficient</a:t>
            </a:r>
            <a:endParaRPr lang="it-IT" sz="1600"/>
          </a:p>
        </p:txBody>
      </p:sp>
      <p:sp>
        <p:nvSpPr>
          <p:cNvPr id="29703" name="Slide Number Placeholder 8"/>
          <p:cNvSpPr>
            <a:spLocks noGrp="1"/>
          </p:cNvSpPr>
          <p:nvPr>
            <p:ph type="sldNum" sz="quarter" idx="12"/>
          </p:nvPr>
        </p:nvSpPr>
        <p:spPr>
          <a:noFill/>
        </p:spPr>
        <p:txBody>
          <a:bodyPr/>
          <a:lstStyle/>
          <a:p>
            <a:fld id="{D2C9A68E-3AD8-824F-BC32-1B4D71A28D72}" type="slidenum">
              <a:rPr lang="it-IT" smtClean="0">
                <a:latin typeface="Times New Roman" charset="0"/>
                <a:ea typeface="Times New Roman" charset="0"/>
                <a:cs typeface="Times New Roman" charset="0"/>
              </a:rPr>
              <a:pPr/>
              <a:t>13</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7" name="Text Box 3"/>
          <p:cNvSpPr txBox="1">
            <a:spLocks noChangeArrowheads="1"/>
          </p:cNvSpPr>
          <p:nvPr/>
        </p:nvSpPr>
        <p:spPr bwMode="auto">
          <a:xfrm>
            <a:off x="-228600" y="-228600"/>
            <a:ext cx="8382000" cy="457200"/>
          </a:xfrm>
          <a:prstGeom prst="rect">
            <a:avLst/>
          </a:prstGeom>
          <a:noFill/>
          <a:ln w="9525">
            <a:noFill/>
            <a:miter lim="800000"/>
            <a:headEnd/>
            <a:tailEnd/>
          </a:ln>
        </p:spPr>
        <p:txBody>
          <a:bodyPr>
            <a:prstTxWarp prst="textNoShape">
              <a:avLst/>
            </a:prstTxWarp>
            <a:spAutoFit/>
          </a:bodyPr>
          <a:lstStyle/>
          <a:p>
            <a:r>
              <a:rPr lang="it-IT" sz="2400" b="1">
                <a:solidFill>
                  <a:srgbClr val="33CC33"/>
                </a:solidFill>
              </a:rPr>
              <a:t> </a:t>
            </a:r>
            <a:endParaRPr lang="it-IT" sz="2400">
              <a:solidFill>
                <a:schemeClr val="tx1"/>
              </a:solidFill>
            </a:endParaRPr>
          </a:p>
        </p:txBody>
      </p:sp>
      <p:sp>
        <p:nvSpPr>
          <p:cNvPr id="30728" name="Text Box 4"/>
          <p:cNvSpPr txBox="1">
            <a:spLocks noChangeArrowheads="1"/>
          </p:cNvSpPr>
          <p:nvPr/>
        </p:nvSpPr>
        <p:spPr bwMode="auto">
          <a:xfrm>
            <a:off x="228600" y="838200"/>
            <a:ext cx="8686800" cy="457200"/>
          </a:xfrm>
          <a:prstGeom prst="rect">
            <a:avLst/>
          </a:prstGeom>
          <a:noFill/>
          <a:ln w="9525">
            <a:noFill/>
            <a:miter lim="800000"/>
            <a:headEnd/>
            <a:tailEnd/>
          </a:ln>
        </p:spPr>
        <p:txBody>
          <a:bodyPr>
            <a:prstTxWarp prst="textNoShape">
              <a:avLst/>
            </a:prstTxWarp>
            <a:spAutoFit/>
          </a:bodyPr>
          <a:lstStyle/>
          <a:p>
            <a:r>
              <a:rPr lang="it-IT" sz="2400">
                <a:solidFill>
                  <a:schemeClr val="tx1"/>
                </a:solidFill>
              </a:rPr>
              <a:t> </a:t>
            </a:r>
          </a:p>
        </p:txBody>
      </p:sp>
      <p:sp>
        <p:nvSpPr>
          <p:cNvPr id="30729" name="Text Box 5"/>
          <p:cNvSpPr txBox="1">
            <a:spLocks noChangeArrowheads="1"/>
          </p:cNvSpPr>
          <p:nvPr/>
        </p:nvSpPr>
        <p:spPr bwMode="auto">
          <a:xfrm>
            <a:off x="2525713" y="0"/>
            <a:ext cx="3748087" cy="461963"/>
          </a:xfrm>
          <a:prstGeom prst="rect">
            <a:avLst/>
          </a:prstGeom>
          <a:noFill/>
          <a:ln w="9525">
            <a:noFill/>
            <a:miter lim="800000"/>
            <a:headEnd/>
            <a:tailEnd/>
          </a:ln>
        </p:spPr>
        <p:txBody>
          <a:bodyPr wrap="none">
            <a:prstTxWarp prst="textNoShape">
              <a:avLst/>
            </a:prstTxWarp>
            <a:spAutoFit/>
          </a:bodyPr>
          <a:lstStyle/>
          <a:p>
            <a:pPr>
              <a:spcBef>
                <a:spcPct val="0"/>
              </a:spcBef>
            </a:pPr>
            <a:r>
              <a:rPr lang="it-IT" sz="2400" b="1">
                <a:solidFill>
                  <a:schemeClr val="tx1"/>
                </a:solidFill>
              </a:rPr>
              <a:t>Diagnostics V. </a:t>
            </a:r>
            <a:r>
              <a:rPr lang="it-IT" sz="2400">
                <a:solidFill>
                  <a:schemeClr val="tx1"/>
                </a:solidFill>
              </a:rPr>
              <a:t>Temperature</a:t>
            </a:r>
          </a:p>
        </p:txBody>
      </p:sp>
      <p:sp>
        <p:nvSpPr>
          <p:cNvPr id="30730" name="Text Box 12"/>
          <p:cNvSpPr txBox="1">
            <a:spLocks noChangeArrowheads="1"/>
          </p:cNvSpPr>
          <p:nvPr/>
        </p:nvSpPr>
        <p:spPr bwMode="auto">
          <a:xfrm>
            <a:off x="142875" y="590550"/>
            <a:ext cx="8620125" cy="1878013"/>
          </a:xfrm>
          <a:prstGeom prst="rect">
            <a:avLst/>
          </a:prstGeom>
          <a:noFill/>
          <a:ln w="9525">
            <a:noFill/>
            <a:miter lim="800000"/>
            <a:headEnd/>
            <a:tailEnd/>
          </a:ln>
        </p:spPr>
        <p:txBody>
          <a:bodyPr>
            <a:prstTxWarp prst="textNoShape">
              <a:avLst/>
            </a:prstTxWarp>
            <a:spAutoFit/>
          </a:bodyPr>
          <a:lstStyle/>
          <a:p>
            <a:pPr>
              <a:spcBef>
                <a:spcPts val="200"/>
              </a:spcBef>
            </a:pPr>
            <a:r>
              <a:rPr lang="it-IT" sz="1600">
                <a:solidFill>
                  <a:schemeClr val="tx1"/>
                </a:solidFill>
              </a:rPr>
              <a:t>The lines in the observed spectra indicate the </a:t>
            </a:r>
            <a:r>
              <a:rPr lang="it-IT" sz="1600" b="1">
                <a:solidFill>
                  <a:schemeClr val="tx1"/>
                </a:solidFill>
              </a:rPr>
              <a:t>ionization stage </a:t>
            </a:r>
            <a:r>
              <a:rPr lang="it-IT" sz="1600">
                <a:solidFill>
                  <a:schemeClr val="tx1"/>
                </a:solidFill>
              </a:rPr>
              <a:t>and the range of temperatures of the emitting material.  The table lists the  maximum temperature of  formation of the some of the most common lines in UVCS spectra in </a:t>
            </a:r>
          </a:p>
          <a:p>
            <a:pPr>
              <a:spcBef>
                <a:spcPts val="200"/>
              </a:spcBef>
            </a:pPr>
            <a:r>
              <a:rPr lang="it-IT" sz="1600">
                <a:solidFill>
                  <a:schemeClr val="tx1"/>
                </a:solidFill>
              </a:rPr>
              <a:t>ionization equilibrium. At the larger </a:t>
            </a:r>
          </a:p>
          <a:p>
            <a:pPr>
              <a:spcBef>
                <a:spcPts val="200"/>
              </a:spcBef>
            </a:pPr>
            <a:r>
              <a:rPr lang="it-IT" sz="1600">
                <a:solidFill>
                  <a:schemeClr val="tx1"/>
                </a:solidFill>
              </a:rPr>
              <a:t>heights and in faster CMEs, </a:t>
            </a:r>
          </a:p>
          <a:p>
            <a:pPr>
              <a:spcBef>
                <a:spcPts val="200"/>
              </a:spcBef>
            </a:pPr>
            <a:r>
              <a:rPr lang="it-IT" sz="1600">
                <a:solidFill>
                  <a:schemeClr val="tx1"/>
                </a:solidFill>
              </a:rPr>
              <a:t>ionization equilibrium may not hold.</a:t>
            </a:r>
          </a:p>
          <a:p>
            <a:pPr>
              <a:spcBef>
                <a:spcPct val="0"/>
              </a:spcBef>
            </a:pPr>
            <a:endParaRPr lang="it-IT" baseline="30000">
              <a:solidFill>
                <a:schemeClr val="tx1"/>
              </a:solidFill>
            </a:endParaRPr>
          </a:p>
        </p:txBody>
      </p:sp>
      <p:sp>
        <p:nvSpPr>
          <p:cNvPr id="30731" name="Text Box 13"/>
          <p:cNvSpPr txBox="1">
            <a:spLocks noChangeArrowheads="1"/>
          </p:cNvSpPr>
          <p:nvPr/>
        </p:nvSpPr>
        <p:spPr bwMode="auto">
          <a:xfrm>
            <a:off x="142875" y="4005263"/>
            <a:ext cx="8620125" cy="338137"/>
          </a:xfrm>
          <a:prstGeom prst="rect">
            <a:avLst/>
          </a:prstGeom>
          <a:noFill/>
          <a:ln w="9525">
            <a:noFill/>
            <a:miter lim="800000"/>
            <a:headEnd/>
            <a:tailEnd/>
          </a:ln>
        </p:spPr>
        <p:txBody>
          <a:bodyPr>
            <a:prstTxWarp prst="textNoShape">
              <a:avLst/>
            </a:prstTxWarp>
            <a:spAutoFit/>
          </a:bodyPr>
          <a:lstStyle/>
          <a:p>
            <a:pPr>
              <a:spcBef>
                <a:spcPct val="0"/>
              </a:spcBef>
            </a:pPr>
            <a:r>
              <a:rPr lang="it-IT" sz="1600">
                <a:solidFill>
                  <a:schemeClr val="tx1"/>
                </a:solidFill>
              </a:rPr>
              <a:t>Comparison of observed and predicted line ratios provide diagnostics of  the </a:t>
            </a:r>
            <a:r>
              <a:rPr lang="it-IT" sz="1600" b="1">
                <a:solidFill>
                  <a:schemeClr val="tx1"/>
                </a:solidFill>
              </a:rPr>
              <a:t>electron temperature</a:t>
            </a:r>
            <a:r>
              <a:rPr lang="it-IT" sz="1600">
                <a:solidFill>
                  <a:schemeClr val="tx1"/>
                </a:solidFill>
              </a:rPr>
              <a:t>:</a:t>
            </a:r>
          </a:p>
        </p:txBody>
      </p:sp>
      <p:sp>
        <p:nvSpPr>
          <p:cNvPr id="30732" name="Text Box 14"/>
          <p:cNvSpPr txBox="1">
            <a:spLocks noChangeArrowheads="1"/>
          </p:cNvSpPr>
          <p:nvPr/>
        </p:nvSpPr>
        <p:spPr bwMode="auto">
          <a:xfrm>
            <a:off x="142875" y="3344863"/>
            <a:ext cx="4995863" cy="338137"/>
          </a:xfrm>
          <a:prstGeom prst="rect">
            <a:avLst/>
          </a:prstGeom>
          <a:noFill/>
          <a:ln w="9525">
            <a:noFill/>
            <a:miter lim="800000"/>
            <a:headEnd/>
            <a:tailEnd/>
          </a:ln>
        </p:spPr>
        <p:txBody>
          <a:bodyPr wrap="none">
            <a:prstTxWarp prst="textNoShape">
              <a:avLst/>
            </a:prstTxWarp>
            <a:spAutoFit/>
          </a:bodyPr>
          <a:lstStyle/>
          <a:p>
            <a:pPr>
              <a:spcBef>
                <a:spcPct val="0"/>
              </a:spcBef>
            </a:pPr>
            <a:r>
              <a:rPr lang="it-IT" sz="1600">
                <a:solidFill>
                  <a:schemeClr val="tx1"/>
                </a:solidFill>
              </a:rPr>
              <a:t>The </a:t>
            </a:r>
            <a:r>
              <a:rPr lang="it-IT" sz="1600" b="1">
                <a:solidFill>
                  <a:schemeClr val="tx1"/>
                </a:solidFill>
              </a:rPr>
              <a:t>ion temperature </a:t>
            </a:r>
            <a:r>
              <a:rPr lang="it-IT" sz="1600">
                <a:solidFill>
                  <a:schemeClr val="tx1"/>
                </a:solidFill>
              </a:rPr>
              <a:t>can be obtained from the line width: </a:t>
            </a:r>
          </a:p>
        </p:txBody>
      </p:sp>
      <p:sp>
        <p:nvSpPr>
          <p:cNvPr id="30733" name="Text Box 15"/>
          <p:cNvSpPr txBox="1">
            <a:spLocks noChangeArrowheads="1"/>
          </p:cNvSpPr>
          <p:nvPr/>
        </p:nvSpPr>
        <p:spPr bwMode="auto">
          <a:xfrm>
            <a:off x="1508125" y="4079875"/>
            <a:ext cx="184150" cy="457200"/>
          </a:xfrm>
          <a:prstGeom prst="rect">
            <a:avLst/>
          </a:prstGeom>
          <a:noFill/>
          <a:ln w="9525">
            <a:noFill/>
            <a:miter lim="800000"/>
            <a:headEnd/>
            <a:tailEnd/>
          </a:ln>
        </p:spPr>
        <p:txBody>
          <a:bodyPr wrap="none">
            <a:prstTxWarp prst="textNoShape">
              <a:avLst/>
            </a:prstTxWarp>
            <a:spAutoFit/>
          </a:bodyPr>
          <a:lstStyle/>
          <a:p>
            <a:pPr>
              <a:spcBef>
                <a:spcPct val="0"/>
              </a:spcBef>
            </a:pPr>
            <a:endParaRPr lang="en-US" sz="2400">
              <a:solidFill>
                <a:schemeClr val="tx1"/>
              </a:solidFill>
            </a:endParaRPr>
          </a:p>
        </p:txBody>
      </p:sp>
      <p:graphicFrame>
        <p:nvGraphicFramePr>
          <p:cNvPr id="30722" name="Object 2"/>
          <p:cNvGraphicFramePr>
            <a:graphicFrameLocks noChangeAspect="1"/>
          </p:cNvGraphicFramePr>
          <p:nvPr/>
        </p:nvGraphicFramePr>
        <p:xfrm>
          <a:off x="4514850" y="3321050"/>
          <a:ext cx="114300" cy="215900"/>
        </p:xfrm>
        <a:graphic>
          <a:graphicData uri="http://schemas.openxmlformats.org/presentationml/2006/ole">
            <p:oleObj spid="_x0000_s30722" name="Equation" r:id="rId3" imgW="114120" imgH="215640" progId="Equation.3">
              <p:embed/>
            </p:oleObj>
          </a:graphicData>
        </a:graphic>
      </p:graphicFrame>
      <p:graphicFrame>
        <p:nvGraphicFramePr>
          <p:cNvPr id="30723" name="Object 3"/>
          <p:cNvGraphicFramePr>
            <a:graphicFrameLocks noChangeAspect="1"/>
          </p:cNvGraphicFramePr>
          <p:nvPr/>
        </p:nvGraphicFramePr>
        <p:xfrm>
          <a:off x="4514850" y="3321050"/>
          <a:ext cx="114300" cy="215900"/>
        </p:xfrm>
        <a:graphic>
          <a:graphicData uri="http://schemas.openxmlformats.org/presentationml/2006/ole">
            <p:oleObj spid="_x0000_s30723" name="Equation" r:id="rId4" imgW="114120" imgH="215640" progId="Equation.3">
              <p:embed/>
            </p:oleObj>
          </a:graphicData>
        </a:graphic>
      </p:graphicFrame>
      <p:graphicFrame>
        <p:nvGraphicFramePr>
          <p:cNvPr id="30724" name="Object 4"/>
          <p:cNvGraphicFramePr>
            <a:graphicFrameLocks noChangeAspect="1"/>
          </p:cNvGraphicFramePr>
          <p:nvPr/>
        </p:nvGraphicFramePr>
        <p:xfrm>
          <a:off x="4514850" y="3321050"/>
          <a:ext cx="114300" cy="215900"/>
        </p:xfrm>
        <a:graphic>
          <a:graphicData uri="http://schemas.openxmlformats.org/presentationml/2006/ole">
            <p:oleObj spid="_x0000_s30724" name="Equation" r:id="rId5" imgW="114120" imgH="215640" progId="Equation.3">
              <p:embed/>
            </p:oleObj>
          </a:graphicData>
        </a:graphic>
      </p:graphicFrame>
      <p:graphicFrame>
        <p:nvGraphicFramePr>
          <p:cNvPr id="30725" name="Object 5"/>
          <p:cNvGraphicFramePr>
            <a:graphicFrameLocks noChangeAspect="1"/>
          </p:cNvGraphicFramePr>
          <p:nvPr/>
        </p:nvGraphicFramePr>
        <p:xfrm>
          <a:off x="6000750" y="3214688"/>
          <a:ext cx="773113" cy="598487"/>
        </p:xfrm>
        <a:graphic>
          <a:graphicData uri="http://schemas.openxmlformats.org/presentationml/2006/ole">
            <p:oleObj spid="_x0000_s30725" name="Microsoft Equation 3.0" r:id="rId6" imgW="507960" imgH="393480" progId="Equation.3">
              <p:embed/>
            </p:oleObj>
          </a:graphicData>
        </a:graphic>
      </p:graphicFrame>
      <p:graphicFrame>
        <p:nvGraphicFramePr>
          <p:cNvPr id="30726" name="Object 6"/>
          <p:cNvGraphicFramePr>
            <a:graphicFrameLocks noChangeAspect="1"/>
          </p:cNvGraphicFramePr>
          <p:nvPr/>
        </p:nvGraphicFramePr>
        <p:xfrm>
          <a:off x="7358063" y="3143250"/>
          <a:ext cx="1000125" cy="627063"/>
        </p:xfrm>
        <a:graphic>
          <a:graphicData uri="http://schemas.openxmlformats.org/presentationml/2006/ole">
            <p:oleObj spid="_x0000_s30726" name="Equation" r:id="rId7" imgW="698400" imgH="444240" progId="Equation.3">
              <p:embed/>
            </p:oleObj>
          </a:graphicData>
        </a:graphic>
      </p:graphicFrame>
      <p:grpSp>
        <p:nvGrpSpPr>
          <p:cNvPr id="30734" name="Gruppo 22"/>
          <p:cNvGrpSpPr>
            <a:grpSpLocks/>
          </p:cNvGrpSpPr>
          <p:nvPr/>
        </p:nvGrpSpPr>
        <p:grpSpPr bwMode="auto">
          <a:xfrm>
            <a:off x="4191000" y="1219200"/>
            <a:ext cx="3500438" cy="1366838"/>
            <a:chOff x="2286000" y="2000240"/>
            <a:chExt cx="3500446" cy="1366876"/>
          </a:xfrm>
        </p:grpSpPr>
        <p:sp>
          <p:nvSpPr>
            <p:cNvPr id="30738" name="Rettangolo 15"/>
            <p:cNvSpPr>
              <a:spLocks noChangeArrowheads="1"/>
            </p:cNvSpPr>
            <p:nvPr/>
          </p:nvSpPr>
          <p:spPr bwMode="auto">
            <a:xfrm>
              <a:off x="2286000" y="2305616"/>
              <a:ext cx="3500446" cy="1046440"/>
            </a:xfrm>
            <a:prstGeom prst="rect">
              <a:avLst/>
            </a:prstGeom>
            <a:noFill/>
            <a:ln w="9525">
              <a:noFill/>
              <a:miter lim="800000"/>
              <a:headEnd/>
              <a:tailEnd/>
            </a:ln>
          </p:spPr>
          <p:txBody>
            <a:bodyPr>
              <a:prstTxWarp prst="textNoShape">
                <a:avLst/>
              </a:prstTxWarp>
              <a:spAutoFit/>
            </a:bodyPr>
            <a:lstStyle/>
            <a:p>
              <a:pPr>
                <a:spcBef>
                  <a:spcPct val="0"/>
                </a:spcBef>
              </a:pPr>
              <a:r>
                <a:rPr lang="it-IT">
                  <a:solidFill>
                    <a:schemeClr val="tx1"/>
                  </a:solidFill>
                </a:rPr>
                <a:t>    </a:t>
              </a:r>
              <a:r>
                <a:rPr lang="it-IT" sz="1400">
                  <a:solidFill>
                    <a:schemeClr val="tx1"/>
                  </a:solidFill>
                </a:rPr>
                <a:t>Ly</a:t>
              </a:r>
              <a:r>
                <a:rPr lang="it-IT" sz="1400">
                  <a:solidFill>
                    <a:schemeClr val="tx1"/>
                  </a:solidFill>
                  <a:sym typeface="Symbol" charset="2"/>
                </a:rPr>
                <a:t>, Ly, Ly, Ly                 1.3 10</a:t>
              </a:r>
              <a:r>
                <a:rPr lang="it-IT" sz="1400" baseline="30000">
                  <a:solidFill>
                    <a:schemeClr val="tx1"/>
                  </a:solidFill>
                  <a:sym typeface="Symbol" charset="2"/>
                </a:rPr>
                <a:t>4</a:t>
              </a:r>
              <a:endParaRPr lang="it-IT" sz="1400">
                <a:solidFill>
                  <a:schemeClr val="tx1"/>
                </a:solidFill>
                <a:sym typeface="Symbol" charset="2"/>
              </a:endParaRPr>
            </a:p>
            <a:p>
              <a:pPr>
                <a:spcBef>
                  <a:spcPct val="0"/>
                </a:spcBef>
              </a:pPr>
              <a:r>
                <a:rPr lang="it-IT" sz="1400">
                  <a:solidFill>
                    <a:schemeClr val="tx1"/>
                  </a:solidFill>
                  <a:sym typeface="Symbol" charset="2"/>
                </a:rPr>
                <a:t>     C III, Si III, N III                    4 – 8 10</a:t>
              </a:r>
              <a:r>
                <a:rPr lang="it-IT" sz="1400" baseline="30000">
                  <a:solidFill>
                    <a:schemeClr val="tx1"/>
                  </a:solidFill>
                  <a:sym typeface="Symbol" charset="2"/>
                </a:rPr>
                <a:t>4</a:t>
              </a:r>
            </a:p>
            <a:p>
              <a:pPr>
                <a:spcBef>
                  <a:spcPct val="0"/>
                </a:spcBef>
              </a:pPr>
              <a:r>
                <a:rPr lang="it-IT" sz="1400" baseline="30000">
                  <a:solidFill>
                    <a:schemeClr val="tx1"/>
                  </a:solidFill>
                  <a:sym typeface="Symbol" charset="2"/>
                </a:rPr>
                <a:t>   </a:t>
              </a:r>
              <a:r>
                <a:rPr lang="it-IT" sz="1400">
                  <a:solidFill>
                    <a:schemeClr val="tx1"/>
                  </a:solidFill>
                  <a:sym typeface="Symbol" charset="2"/>
                </a:rPr>
                <a:t>   </a:t>
              </a:r>
              <a:r>
                <a:rPr lang="it-IT" sz="1400" baseline="30000">
                  <a:solidFill>
                    <a:schemeClr val="tx1"/>
                  </a:solidFill>
                  <a:sym typeface="Symbol" charset="2"/>
                </a:rPr>
                <a:t> </a:t>
              </a:r>
              <a:r>
                <a:rPr lang="it-IT" sz="1400">
                  <a:solidFill>
                    <a:schemeClr val="tx1"/>
                  </a:solidFill>
                  <a:sym typeface="Symbol" charset="2"/>
                </a:rPr>
                <a:t>S V], N V, O VI                   1.6 – 3 10</a:t>
              </a:r>
              <a:r>
                <a:rPr lang="it-IT" sz="1400" baseline="30000">
                  <a:solidFill>
                    <a:schemeClr val="tx1"/>
                  </a:solidFill>
                  <a:sym typeface="Symbol" charset="2"/>
                </a:rPr>
                <a:t>5</a:t>
              </a:r>
            </a:p>
            <a:p>
              <a:pPr>
                <a:spcBef>
                  <a:spcPct val="0"/>
                </a:spcBef>
              </a:pPr>
              <a:r>
                <a:rPr lang="it-IT" sz="1400">
                  <a:solidFill>
                    <a:schemeClr val="tx1"/>
                  </a:solidFill>
                  <a:sym typeface="Symbol" charset="2"/>
                </a:rPr>
                <a:t> [S X], Si XII, [Fe XVIII]         1.3 – 6.8 10</a:t>
              </a:r>
              <a:r>
                <a:rPr lang="it-IT" sz="1400" baseline="30000">
                  <a:solidFill>
                    <a:schemeClr val="tx1"/>
                  </a:solidFill>
                  <a:sym typeface="Symbol" charset="2"/>
                </a:rPr>
                <a:t>6</a:t>
              </a:r>
              <a:r>
                <a:rPr lang="it-IT" sz="1400">
                  <a:solidFill>
                    <a:schemeClr val="tx1"/>
                  </a:solidFill>
                  <a:sym typeface="Symbol" charset="2"/>
                </a:rPr>
                <a:t> </a:t>
              </a:r>
              <a:endParaRPr lang="it-IT" sz="1400"/>
            </a:p>
          </p:txBody>
        </p:sp>
        <p:cxnSp>
          <p:nvCxnSpPr>
            <p:cNvPr id="30739" name="Connettore 1 17"/>
            <p:cNvCxnSpPr>
              <a:cxnSpLocks noChangeShapeType="1"/>
            </p:cNvCxnSpPr>
            <p:nvPr/>
          </p:nvCxnSpPr>
          <p:spPr bwMode="auto">
            <a:xfrm rot="5400000">
              <a:off x="3817918" y="2755116"/>
              <a:ext cx="1224000" cy="0"/>
            </a:xfrm>
            <a:prstGeom prst="line">
              <a:avLst/>
            </a:prstGeom>
            <a:noFill/>
            <a:ln w="31750">
              <a:solidFill>
                <a:srgbClr val="C00000"/>
              </a:solidFill>
              <a:round/>
              <a:headEnd/>
              <a:tailEnd/>
            </a:ln>
          </p:spPr>
        </p:cxnSp>
        <p:cxnSp>
          <p:nvCxnSpPr>
            <p:cNvPr id="30740" name="Connettore 1 18"/>
            <p:cNvCxnSpPr>
              <a:cxnSpLocks noChangeShapeType="1"/>
            </p:cNvCxnSpPr>
            <p:nvPr/>
          </p:nvCxnSpPr>
          <p:spPr bwMode="auto">
            <a:xfrm>
              <a:off x="2357422" y="2415220"/>
              <a:ext cx="3348000" cy="0"/>
            </a:xfrm>
            <a:prstGeom prst="line">
              <a:avLst/>
            </a:prstGeom>
            <a:noFill/>
            <a:ln w="31750">
              <a:solidFill>
                <a:srgbClr val="C00000"/>
              </a:solidFill>
              <a:round/>
              <a:headEnd/>
              <a:tailEnd/>
            </a:ln>
          </p:spPr>
        </p:cxnSp>
        <p:sp>
          <p:nvSpPr>
            <p:cNvPr id="30741" name="CasellaDiTesto 20"/>
            <p:cNvSpPr txBox="1">
              <a:spLocks noChangeArrowheads="1"/>
            </p:cNvSpPr>
            <p:nvPr/>
          </p:nvSpPr>
          <p:spPr bwMode="auto">
            <a:xfrm>
              <a:off x="2500298" y="2000240"/>
              <a:ext cx="2961260" cy="400110"/>
            </a:xfrm>
            <a:prstGeom prst="rect">
              <a:avLst/>
            </a:prstGeom>
            <a:noFill/>
            <a:ln w="9525">
              <a:noFill/>
              <a:miter lim="800000"/>
              <a:headEnd/>
              <a:tailEnd/>
            </a:ln>
          </p:spPr>
          <p:txBody>
            <a:bodyPr wrap="none">
              <a:prstTxWarp prst="textNoShape">
                <a:avLst/>
              </a:prstTxWarp>
              <a:spAutoFit/>
            </a:bodyPr>
            <a:lstStyle/>
            <a:p>
              <a:r>
                <a:rPr lang="it-IT" b="1">
                  <a:solidFill>
                    <a:schemeClr val="tx1"/>
                  </a:solidFill>
                </a:rPr>
                <a:t>Spectral Lines           T</a:t>
              </a:r>
              <a:r>
                <a:rPr lang="it-IT" b="1" baseline="-25000">
                  <a:solidFill>
                    <a:schemeClr val="tx1"/>
                  </a:solidFill>
                </a:rPr>
                <a:t>Max</a:t>
              </a:r>
            </a:p>
          </p:txBody>
        </p:sp>
      </p:grpSp>
      <p:pic>
        <p:nvPicPr>
          <p:cNvPr id="30735" name="Immagine 25" descr="fig_linratio.jpg"/>
          <p:cNvPicPr>
            <a:picLocks noChangeAspect="1"/>
          </p:cNvPicPr>
          <p:nvPr/>
        </p:nvPicPr>
        <p:blipFill>
          <a:blip r:embed="rId8">
            <a:lum contrast="-26000"/>
          </a:blip>
          <a:srcRect/>
          <a:stretch>
            <a:fillRect/>
          </a:stretch>
        </p:blipFill>
        <p:spPr bwMode="auto">
          <a:xfrm>
            <a:off x="214313" y="4643438"/>
            <a:ext cx="2695575" cy="1928812"/>
          </a:xfrm>
          <a:prstGeom prst="rect">
            <a:avLst/>
          </a:prstGeom>
          <a:noFill/>
          <a:ln w="9525">
            <a:noFill/>
            <a:miter lim="800000"/>
            <a:headEnd/>
            <a:tailEnd/>
          </a:ln>
        </p:spPr>
      </p:pic>
      <p:sp>
        <p:nvSpPr>
          <p:cNvPr id="30736" name="Rettangolo 21"/>
          <p:cNvSpPr>
            <a:spLocks noChangeArrowheads="1"/>
          </p:cNvSpPr>
          <p:nvPr/>
        </p:nvSpPr>
        <p:spPr bwMode="auto">
          <a:xfrm>
            <a:off x="2928938" y="5143500"/>
            <a:ext cx="6286500" cy="979488"/>
          </a:xfrm>
          <a:prstGeom prst="rect">
            <a:avLst/>
          </a:prstGeom>
          <a:noFill/>
          <a:ln w="9525">
            <a:noFill/>
            <a:miter lim="800000"/>
            <a:headEnd/>
            <a:tailEnd/>
          </a:ln>
        </p:spPr>
        <p:txBody>
          <a:bodyPr>
            <a:prstTxWarp prst="textNoShape">
              <a:avLst/>
            </a:prstTxWarp>
            <a:spAutoFit/>
          </a:bodyPr>
          <a:lstStyle/>
          <a:p>
            <a:pPr>
              <a:spcBef>
                <a:spcPts val="100"/>
              </a:spcBef>
            </a:pPr>
            <a:r>
              <a:rPr lang="en-US" sz="1400">
                <a:solidFill>
                  <a:schemeClr val="tx1"/>
                </a:solidFill>
              </a:rPr>
              <a:t>Predicted O V]/O VI and O V]/N V line ratios as a function of the temperature,</a:t>
            </a:r>
          </a:p>
          <a:p>
            <a:pPr>
              <a:spcBef>
                <a:spcPts val="100"/>
              </a:spcBef>
            </a:pPr>
            <a:r>
              <a:rPr lang="en-US" sz="1400">
                <a:solidFill>
                  <a:schemeClr val="tx1"/>
                </a:solidFill>
              </a:rPr>
              <a:t>and density of  10</a:t>
            </a:r>
            <a:r>
              <a:rPr lang="en-US" sz="1400" baseline="30000">
                <a:solidFill>
                  <a:schemeClr val="tx1"/>
                </a:solidFill>
              </a:rPr>
              <a:t>6 </a:t>
            </a:r>
            <a:r>
              <a:rPr lang="en-US" sz="1400">
                <a:solidFill>
                  <a:schemeClr val="tx1"/>
                </a:solidFill>
              </a:rPr>
              <a:t>cm</a:t>
            </a:r>
            <a:r>
              <a:rPr lang="en-US" sz="1400" baseline="30000">
                <a:solidFill>
                  <a:schemeClr val="tx1"/>
                </a:solidFill>
              </a:rPr>
              <a:t>-3</a:t>
            </a:r>
            <a:r>
              <a:rPr lang="en-US" sz="1400">
                <a:solidFill>
                  <a:schemeClr val="tx1"/>
                </a:solidFill>
              </a:rPr>
              <a:t> (solid line),10</a:t>
            </a:r>
            <a:r>
              <a:rPr lang="en-US" sz="1400" baseline="30000">
                <a:solidFill>
                  <a:schemeClr val="tx1"/>
                </a:solidFill>
              </a:rPr>
              <a:t>7</a:t>
            </a:r>
            <a:r>
              <a:rPr lang="en-US" sz="1400">
                <a:solidFill>
                  <a:schemeClr val="tx1"/>
                </a:solidFill>
              </a:rPr>
              <a:t> cm</a:t>
            </a:r>
            <a:r>
              <a:rPr lang="en-US" sz="1400" baseline="30000">
                <a:solidFill>
                  <a:schemeClr val="tx1"/>
                </a:solidFill>
              </a:rPr>
              <a:t>-3</a:t>
            </a:r>
            <a:r>
              <a:rPr lang="en-US" sz="1400">
                <a:solidFill>
                  <a:schemeClr val="tx1"/>
                </a:solidFill>
              </a:rPr>
              <a:t> (dotted line), and 10</a:t>
            </a:r>
            <a:r>
              <a:rPr lang="en-US" sz="1400" baseline="30000">
                <a:solidFill>
                  <a:schemeClr val="tx1"/>
                </a:solidFill>
              </a:rPr>
              <a:t>8 </a:t>
            </a:r>
            <a:r>
              <a:rPr lang="en-US" sz="1400">
                <a:solidFill>
                  <a:schemeClr val="tx1"/>
                </a:solidFill>
              </a:rPr>
              <a:t>cm</a:t>
            </a:r>
            <a:r>
              <a:rPr lang="en-US" sz="1400" baseline="30000">
                <a:solidFill>
                  <a:schemeClr val="tx1"/>
                </a:solidFill>
              </a:rPr>
              <a:t>-3</a:t>
            </a:r>
            <a:r>
              <a:rPr lang="en-US" sz="1400">
                <a:solidFill>
                  <a:schemeClr val="tx1"/>
                </a:solidFill>
              </a:rPr>
              <a:t> (dashed line). The diamonds and asterisks are the observed values with their error bars .</a:t>
            </a:r>
          </a:p>
          <a:p>
            <a:pPr>
              <a:spcBef>
                <a:spcPts val="100"/>
              </a:spcBef>
            </a:pPr>
            <a:r>
              <a:rPr lang="en-US" sz="1400">
                <a:solidFill>
                  <a:schemeClr val="tx1"/>
                </a:solidFill>
              </a:rPr>
              <a:t>From </a:t>
            </a:r>
            <a:r>
              <a:rPr lang="it-IT" sz="1400">
                <a:solidFill>
                  <a:schemeClr val="tx1"/>
                </a:solidFill>
              </a:rPr>
              <a:t>Ciaravella et al., 1999, ApJ,  510 .</a:t>
            </a:r>
          </a:p>
        </p:txBody>
      </p:sp>
      <p:sp>
        <p:nvSpPr>
          <p:cNvPr id="30737" name="Slide Number Placeholder 22"/>
          <p:cNvSpPr>
            <a:spLocks noGrp="1"/>
          </p:cNvSpPr>
          <p:nvPr>
            <p:ph type="sldNum" sz="quarter" idx="12"/>
          </p:nvPr>
        </p:nvSpPr>
        <p:spPr>
          <a:noFill/>
        </p:spPr>
        <p:txBody>
          <a:bodyPr/>
          <a:lstStyle/>
          <a:p>
            <a:fld id="{73F916EC-96B8-DB4B-BF3E-AC9B512AE2AC}" type="slidenum">
              <a:rPr lang="it-IT" smtClean="0">
                <a:latin typeface="Times New Roman" charset="0"/>
                <a:ea typeface="Times New Roman" charset="0"/>
                <a:cs typeface="Times New Roman" charset="0"/>
              </a:rPr>
              <a:pPr/>
              <a:t>14</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142875" y="576263"/>
            <a:ext cx="8772525" cy="1785104"/>
          </a:xfrm>
          <a:prstGeom prst="rect">
            <a:avLst/>
          </a:prstGeom>
          <a:noFill/>
          <a:ln w="9525">
            <a:noFill/>
            <a:miter lim="800000"/>
            <a:headEnd/>
            <a:tailEnd/>
          </a:ln>
        </p:spPr>
        <p:txBody>
          <a:bodyPr>
            <a:prstTxWarp prst="textNoShape">
              <a:avLst/>
            </a:prstTxWarp>
            <a:spAutoFit/>
          </a:bodyPr>
          <a:lstStyle/>
          <a:p>
            <a:pPr marL="514350" indent="-514350"/>
            <a:r>
              <a:rPr lang="en-US" sz="2200" b="1" i="1" dirty="0">
                <a:solidFill>
                  <a:schemeClr val="tx1"/>
                </a:solidFill>
              </a:rPr>
              <a:t>I.</a:t>
            </a:r>
            <a:r>
              <a:rPr lang="en-US" sz="2200" b="1" dirty="0">
                <a:solidFill>
                  <a:schemeClr val="tx1"/>
                </a:solidFill>
              </a:rPr>
              <a:t>  Saturation </a:t>
            </a:r>
          </a:p>
          <a:p>
            <a:pPr algn="just"/>
            <a:r>
              <a:rPr lang="en-US" sz="1600" dirty="0" err="1">
                <a:solidFill>
                  <a:schemeClr val="tx1"/>
                </a:solidFill>
              </a:rPr>
              <a:t>CMEs</a:t>
            </a:r>
            <a:r>
              <a:rPr lang="en-US" sz="1600" dirty="0">
                <a:solidFill>
                  <a:schemeClr val="tx1"/>
                </a:solidFill>
              </a:rPr>
              <a:t> can be far brighter than the quiet corona that UVCS was meant to observe, and the brightest </a:t>
            </a:r>
            <a:r>
              <a:rPr lang="en-US" sz="1600" dirty="0" smtClean="0">
                <a:solidFill>
                  <a:schemeClr val="tx1"/>
                </a:solidFill>
              </a:rPr>
              <a:t>lines can </a:t>
            </a:r>
            <a:r>
              <a:rPr lang="en-US" sz="1600" dirty="0">
                <a:solidFill>
                  <a:schemeClr val="tx1"/>
                </a:solidFill>
              </a:rPr>
              <a:t>become saturated. The most critical problem generally occurs for  HI </a:t>
            </a:r>
            <a:r>
              <a:rPr lang="en-US" sz="1600" dirty="0" err="1">
                <a:solidFill>
                  <a:schemeClr val="tx1"/>
                </a:solidFill>
              </a:rPr>
              <a:t>Ly</a:t>
            </a:r>
            <a:r>
              <a:rPr lang="en-US" sz="1600" dirty="0" err="1">
                <a:solidFill>
                  <a:schemeClr val="tx1"/>
                </a:solidFill>
                <a:sym typeface="Symbol" charset="2"/>
              </a:rPr>
              <a:t></a:t>
            </a:r>
            <a:r>
              <a:rPr lang="en-US" sz="1600" dirty="0">
                <a:solidFill>
                  <a:schemeClr val="tx1"/>
                </a:solidFill>
                <a:sym typeface="Symbol" charset="2"/>
              </a:rPr>
              <a:t> and Ly</a:t>
            </a:r>
            <a:r>
              <a:rPr lang="el-GR" sz="1600" dirty="0">
                <a:solidFill>
                  <a:schemeClr val="tx1"/>
                </a:solidFill>
                <a:sym typeface="Symbol" charset="2"/>
              </a:rPr>
              <a:t>β</a:t>
            </a:r>
            <a:r>
              <a:rPr lang="en-US" sz="1600" dirty="0">
                <a:solidFill>
                  <a:schemeClr val="tx1"/>
                </a:solidFill>
                <a:sym typeface="Symbol" charset="2"/>
              </a:rPr>
              <a:t>, C III 977 Å, and one or two other bright lines. This saturation has not been calibrated for UVCS. To give an idea of the magnitude of the effect, we show the loss of sensitivity as a function of  count rate for the nearly identical detectors of SUMER (from the SUMER </a:t>
            </a:r>
            <a:r>
              <a:rPr lang="en-US" sz="1600" dirty="0" err="1">
                <a:solidFill>
                  <a:schemeClr val="tx1"/>
                </a:solidFill>
                <a:sym typeface="Symbol" charset="2"/>
              </a:rPr>
              <a:t>ssw</a:t>
            </a:r>
            <a:r>
              <a:rPr lang="en-US" sz="1600" dirty="0">
                <a:solidFill>
                  <a:schemeClr val="tx1"/>
                </a:solidFill>
                <a:sym typeface="Symbol" charset="2"/>
              </a:rPr>
              <a:t> package </a:t>
            </a:r>
            <a:r>
              <a:rPr lang="en-US" sz="1600" i="1" dirty="0" err="1">
                <a:solidFill>
                  <a:schemeClr val="tx1"/>
                </a:solidFill>
                <a:sym typeface="Symbol" charset="2"/>
              </a:rPr>
              <a:t>idl/contrib/wilhelm/corr/local_gain_corr.pro</a:t>
            </a:r>
            <a:r>
              <a:rPr lang="en-US" sz="1600" dirty="0">
                <a:solidFill>
                  <a:schemeClr val="tx1"/>
                </a:solidFill>
                <a:sym typeface="Symbol" charset="2"/>
              </a:rPr>
              <a:t>)</a:t>
            </a:r>
          </a:p>
        </p:txBody>
      </p:sp>
      <p:sp>
        <p:nvSpPr>
          <p:cNvPr id="31747" name="Line 5"/>
          <p:cNvSpPr>
            <a:spLocks noChangeShapeType="1"/>
          </p:cNvSpPr>
          <p:nvPr/>
        </p:nvSpPr>
        <p:spPr bwMode="auto">
          <a:xfrm>
            <a:off x="755650" y="5013325"/>
            <a:ext cx="8388350" cy="0"/>
          </a:xfrm>
          <a:prstGeom prst="line">
            <a:avLst/>
          </a:prstGeom>
          <a:noFill/>
          <a:ln w="9525">
            <a:noFill/>
            <a:round/>
            <a:headEnd/>
            <a:tailEnd/>
          </a:ln>
        </p:spPr>
        <p:txBody>
          <a:bodyPr wrap="none">
            <a:prstTxWarp prst="textNoShape">
              <a:avLst/>
            </a:prstTxWarp>
            <a:spAutoFit/>
          </a:bodyPr>
          <a:lstStyle/>
          <a:p>
            <a:endParaRPr lang="en-US"/>
          </a:p>
        </p:txBody>
      </p:sp>
      <p:sp>
        <p:nvSpPr>
          <p:cNvPr id="31748" name="Line 6"/>
          <p:cNvSpPr>
            <a:spLocks noChangeShapeType="1"/>
          </p:cNvSpPr>
          <p:nvPr/>
        </p:nvSpPr>
        <p:spPr bwMode="auto">
          <a:xfrm>
            <a:off x="0" y="5084763"/>
            <a:ext cx="9144000" cy="0"/>
          </a:xfrm>
          <a:prstGeom prst="line">
            <a:avLst/>
          </a:prstGeom>
          <a:noFill/>
          <a:ln w="9525">
            <a:noFill/>
            <a:round/>
            <a:headEnd/>
            <a:tailEnd/>
          </a:ln>
        </p:spPr>
        <p:txBody>
          <a:bodyPr wrap="none">
            <a:prstTxWarp prst="textNoShape">
              <a:avLst/>
            </a:prstTxWarp>
            <a:spAutoFit/>
          </a:bodyPr>
          <a:lstStyle/>
          <a:p>
            <a:endParaRPr lang="en-US"/>
          </a:p>
        </p:txBody>
      </p:sp>
      <p:sp>
        <p:nvSpPr>
          <p:cNvPr id="31749" name="Line 7"/>
          <p:cNvSpPr>
            <a:spLocks noChangeShapeType="1"/>
          </p:cNvSpPr>
          <p:nvPr/>
        </p:nvSpPr>
        <p:spPr bwMode="auto">
          <a:xfrm>
            <a:off x="900113" y="5300663"/>
            <a:ext cx="7848600" cy="0"/>
          </a:xfrm>
          <a:prstGeom prst="line">
            <a:avLst/>
          </a:prstGeom>
          <a:noFill/>
          <a:ln w="9525">
            <a:noFill/>
            <a:round/>
            <a:headEnd/>
            <a:tailEnd/>
          </a:ln>
        </p:spPr>
        <p:txBody>
          <a:bodyPr wrap="none">
            <a:prstTxWarp prst="textNoShape">
              <a:avLst/>
            </a:prstTxWarp>
            <a:spAutoFit/>
          </a:bodyPr>
          <a:lstStyle/>
          <a:p>
            <a:endParaRPr lang="en-US"/>
          </a:p>
        </p:txBody>
      </p:sp>
      <p:pic>
        <p:nvPicPr>
          <p:cNvPr id="31750" name="Immagine 7" descr="grafico.png"/>
          <p:cNvPicPr>
            <a:picLocks noChangeAspect="1"/>
          </p:cNvPicPr>
          <p:nvPr/>
        </p:nvPicPr>
        <p:blipFill>
          <a:blip r:embed="rId2"/>
          <a:srcRect l="9138" t="6390" r="3427" b="47467"/>
          <a:stretch>
            <a:fillRect/>
          </a:stretch>
        </p:blipFill>
        <p:spPr bwMode="auto">
          <a:xfrm>
            <a:off x="4716463" y="3213100"/>
            <a:ext cx="3786187" cy="2500313"/>
          </a:xfrm>
          <a:prstGeom prst="rect">
            <a:avLst/>
          </a:prstGeom>
          <a:noFill/>
          <a:ln w="9525">
            <a:noFill/>
            <a:miter lim="800000"/>
            <a:headEnd/>
            <a:tailEnd/>
          </a:ln>
        </p:spPr>
      </p:pic>
      <p:grpSp>
        <p:nvGrpSpPr>
          <p:cNvPr id="31751" name="Gruppo 27"/>
          <p:cNvGrpSpPr>
            <a:grpSpLocks/>
          </p:cNvGrpSpPr>
          <p:nvPr/>
        </p:nvGrpSpPr>
        <p:grpSpPr bwMode="auto">
          <a:xfrm>
            <a:off x="1071563" y="3146425"/>
            <a:ext cx="2071687" cy="3022600"/>
            <a:chOff x="1071538" y="3146495"/>
            <a:chExt cx="2071702" cy="3022748"/>
          </a:xfrm>
        </p:grpSpPr>
        <p:sp>
          <p:nvSpPr>
            <p:cNvPr id="31756" name="Rettangolo 8"/>
            <p:cNvSpPr>
              <a:spLocks noChangeArrowheads="1"/>
            </p:cNvSpPr>
            <p:nvPr/>
          </p:nvSpPr>
          <p:spPr bwMode="auto">
            <a:xfrm>
              <a:off x="1285852" y="3522365"/>
              <a:ext cx="1785950" cy="2646878"/>
            </a:xfrm>
            <a:prstGeom prst="rect">
              <a:avLst/>
            </a:prstGeom>
            <a:noFill/>
            <a:ln w="9525">
              <a:noFill/>
              <a:miter lim="800000"/>
              <a:headEnd/>
              <a:tailEnd/>
            </a:ln>
          </p:spPr>
          <p:txBody>
            <a:bodyPr>
              <a:prstTxWarp prst="textNoShape">
                <a:avLst/>
              </a:prstTxWarp>
              <a:spAutoFit/>
            </a:bodyPr>
            <a:lstStyle/>
            <a:p>
              <a:pPr>
                <a:spcBef>
                  <a:spcPts val="600"/>
                </a:spcBef>
              </a:pPr>
              <a:r>
                <a:rPr lang="en-US" sz="1400">
                  <a:solidFill>
                    <a:schemeClr val="tx1"/>
                  </a:solidFill>
                  <a:sym typeface="Symbol" charset="2"/>
                </a:rPr>
                <a:t>0.0            1.0  </a:t>
              </a:r>
            </a:p>
            <a:p>
              <a:pPr>
                <a:spcBef>
                  <a:spcPts val="600"/>
                </a:spcBef>
              </a:pPr>
              <a:r>
                <a:rPr lang="en-US" sz="1400">
                  <a:solidFill>
                    <a:schemeClr val="tx1"/>
                  </a:solidFill>
                  <a:sym typeface="Symbol" charset="2"/>
                </a:rPr>
                <a:t>0.1            1.0</a:t>
              </a:r>
            </a:p>
            <a:p>
              <a:pPr>
                <a:spcBef>
                  <a:spcPts val="600"/>
                </a:spcBef>
              </a:pPr>
              <a:r>
                <a:rPr lang="en-US" sz="1400">
                  <a:solidFill>
                    <a:schemeClr val="tx1"/>
                  </a:solidFill>
                  <a:sym typeface="Symbol" charset="2"/>
                </a:rPr>
                <a:t>0.3            0.99</a:t>
              </a:r>
            </a:p>
            <a:p>
              <a:pPr>
                <a:spcBef>
                  <a:spcPts val="600"/>
                </a:spcBef>
              </a:pPr>
              <a:r>
                <a:rPr lang="en-US" sz="1400">
                  <a:solidFill>
                    <a:schemeClr val="tx1"/>
                  </a:solidFill>
                  <a:sym typeface="Symbol" charset="2"/>
                </a:rPr>
                <a:t>1.0            0.986</a:t>
              </a:r>
            </a:p>
            <a:p>
              <a:pPr>
                <a:spcBef>
                  <a:spcPts val="600"/>
                </a:spcBef>
              </a:pPr>
              <a:r>
                <a:rPr lang="en-US" sz="1400">
                  <a:solidFill>
                    <a:schemeClr val="tx1"/>
                  </a:solidFill>
                  <a:sym typeface="Symbol" charset="2"/>
                </a:rPr>
                <a:t>3.0            0.928</a:t>
              </a:r>
            </a:p>
            <a:p>
              <a:pPr>
                <a:spcBef>
                  <a:spcPts val="600"/>
                </a:spcBef>
              </a:pPr>
              <a:r>
                <a:rPr lang="en-US" sz="1400">
                  <a:solidFill>
                    <a:schemeClr val="tx1"/>
                  </a:solidFill>
                  <a:sym typeface="Symbol" charset="2"/>
                </a:rPr>
                <a:t>10.            0.866</a:t>
              </a:r>
            </a:p>
            <a:p>
              <a:pPr>
                <a:spcBef>
                  <a:spcPts val="600"/>
                </a:spcBef>
              </a:pPr>
              <a:r>
                <a:rPr lang="en-US" sz="1400">
                  <a:solidFill>
                    <a:schemeClr val="tx1"/>
                  </a:solidFill>
                  <a:sym typeface="Symbol" charset="2"/>
                </a:rPr>
                <a:t>30.            0.765</a:t>
              </a:r>
            </a:p>
            <a:p>
              <a:pPr>
                <a:spcBef>
                  <a:spcPts val="600"/>
                </a:spcBef>
              </a:pPr>
              <a:r>
                <a:rPr lang="en-US" sz="1400">
                  <a:solidFill>
                    <a:schemeClr val="tx1"/>
                  </a:solidFill>
                  <a:sym typeface="Symbol" charset="2"/>
                </a:rPr>
                <a:t>100.          0.500</a:t>
              </a:r>
            </a:p>
            <a:p>
              <a:pPr>
                <a:spcBef>
                  <a:spcPts val="600"/>
                </a:spcBef>
              </a:pPr>
              <a:r>
                <a:rPr lang="en-US" sz="1400">
                  <a:solidFill>
                    <a:schemeClr val="tx1"/>
                  </a:solidFill>
                  <a:sym typeface="Symbol" charset="2"/>
                </a:rPr>
                <a:t>300           0.123</a:t>
              </a:r>
              <a:endParaRPr lang="it-IT" sz="1400"/>
            </a:p>
          </p:txBody>
        </p:sp>
        <p:cxnSp>
          <p:nvCxnSpPr>
            <p:cNvPr id="31757" name="Connettore 1 20"/>
            <p:cNvCxnSpPr>
              <a:cxnSpLocks noChangeShapeType="1"/>
            </p:cNvCxnSpPr>
            <p:nvPr/>
          </p:nvCxnSpPr>
          <p:spPr bwMode="auto">
            <a:xfrm>
              <a:off x="1071538" y="3500438"/>
              <a:ext cx="2016000" cy="1588"/>
            </a:xfrm>
            <a:prstGeom prst="line">
              <a:avLst/>
            </a:prstGeom>
            <a:noFill/>
            <a:ln w="31750">
              <a:solidFill>
                <a:srgbClr val="C00000"/>
              </a:solidFill>
              <a:round/>
              <a:headEnd/>
              <a:tailEnd/>
            </a:ln>
          </p:spPr>
        </p:cxnSp>
        <p:cxnSp>
          <p:nvCxnSpPr>
            <p:cNvPr id="31758" name="Connettore 1 22"/>
            <p:cNvCxnSpPr>
              <a:cxnSpLocks noChangeShapeType="1"/>
            </p:cNvCxnSpPr>
            <p:nvPr/>
          </p:nvCxnSpPr>
          <p:spPr bwMode="auto">
            <a:xfrm rot="-5400000">
              <a:off x="490557" y="4653892"/>
              <a:ext cx="2880000" cy="1588"/>
            </a:xfrm>
            <a:prstGeom prst="line">
              <a:avLst/>
            </a:prstGeom>
            <a:noFill/>
            <a:ln w="31750">
              <a:solidFill>
                <a:srgbClr val="C00000"/>
              </a:solidFill>
              <a:round/>
              <a:headEnd/>
              <a:tailEnd/>
            </a:ln>
          </p:spPr>
        </p:cxnSp>
        <p:sp>
          <p:nvSpPr>
            <p:cNvPr id="31759" name="CasellaDiTesto 23"/>
            <p:cNvSpPr txBox="1">
              <a:spLocks noChangeArrowheads="1"/>
            </p:cNvSpPr>
            <p:nvPr/>
          </p:nvSpPr>
          <p:spPr bwMode="auto">
            <a:xfrm>
              <a:off x="1172829" y="3146495"/>
              <a:ext cx="1970411" cy="353943"/>
            </a:xfrm>
            <a:prstGeom prst="rect">
              <a:avLst/>
            </a:prstGeom>
            <a:noFill/>
            <a:ln w="9525">
              <a:noFill/>
              <a:miter lim="800000"/>
              <a:headEnd/>
              <a:tailEnd/>
            </a:ln>
          </p:spPr>
          <p:txBody>
            <a:bodyPr wrap="none">
              <a:prstTxWarp prst="textNoShape">
                <a:avLst/>
              </a:prstTxWarp>
              <a:spAutoFit/>
            </a:bodyPr>
            <a:lstStyle/>
            <a:p>
              <a:r>
                <a:rPr lang="it-IT" sz="1700" b="1">
                  <a:solidFill>
                    <a:schemeClr val="tx1"/>
                  </a:solidFill>
                </a:rPr>
                <a:t>Rate       Sensitivity</a:t>
              </a:r>
            </a:p>
          </p:txBody>
        </p:sp>
      </p:grpSp>
      <p:sp>
        <p:nvSpPr>
          <p:cNvPr id="31752" name="Freccia a destra 26"/>
          <p:cNvSpPr>
            <a:spLocks noChangeArrowheads="1"/>
          </p:cNvSpPr>
          <p:nvPr/>
        </p:nvSpPr>
        <p:spPr bwMode="auto">
          <a:xfrm>
            <a:off x="3598863" y="4429125"/>
            <a:ext cx="1044575" cy="323850"/>
          </a:xfrm>
          <a:prstGeom prst="rightArrow">
            <a:avLst>
              <a:gd name="adj1" fmla="val 50000"/>
              <a:gd name="adj2" fmla="val 50055"/>
            </a:avLst>
          </a:prstGeom>
          <a:solidFill>
            <a:srgbClr val="C00000"/>
          </a:solidFill>
          <a:ln w="9525">
            <a:noFill/>
            <a:round/>
            <a:headEnd/>
            <a:tailEnd/>
          </a:ln>
        </p:spPr>
        <p:txBody>
          <a:bodyPr wrap="none">
            <a:prstTxWarp prst="textNoShape">
              <a:avLst/>
            </a:prstTxWarp>
            <a:spAutoFit/>
          </a:bodyPr>
          <a:lstStyle/>
          <a:p>
            <a:endParaRPr lang="en-US"/>
          </a:p>
        </p:txBody>
      </p:sp>
      <p:sp>
        <p:nvSpPr>
          <p:cNvPr id="31753" name="Rectangle 2"/>
          <p:cNvSpPr>
            <a:spLocks noGrp="1" noChangeArrowheads="1"/>
          </p:cNvSpPr>
          <p:nvPr>
            <p:ph type="title"/>
          </p:nvPr>
        </p:nvSpPr>
        <p:spPr>
          <a:xfrm>
            <a:off x="3276600" y="211138"/>
            <a:ext cx="2819400" cy="474662"/>
          </a:xfrm>
        </p:spPr>
        <p:txBody>
          <a:bodyPr/>
          <a:lstStyle/>
          <a:p>
            <a:pPr eaLnBrk="1" hangingPunct="1"/>
            <a:r>
              <a:rPr lang="en-US" sz="2400" b="1" smtClean="0"/>
              <a:t>8.  Caveats</a:t>
            </a:r>
            <a:br>
              <a:rPr lang="en-US" sz="2400" b="1" smtClean="0"/>
            </a:br>
            <a:endParaRPr lang="en-US" sz="2400" b="1" smtClean="0"/>
          </a:p>
        </p:txBody>
      </p:sp>
      <p:sp>
        <p:nvSpPr>
          <p:cNvPr id="31754" name="Text Box 16"/>
          <p:cNvSpPr txBox="1">
            <a:spLocks noChangeArrowheads="1"/>
          </p:cNvSpPr>
          <p:nvPr/>
        </p:nvSpPr>
        <p:spPr bwMode="auto">
          <a:xfrm>
            <a:off x="3111500" y="5826125"/>
            <a:ext cx="4584700" cy="708025"/>
          </a:xfrm>
          <a:prstGeom prst="rect">
            <a:avLst/>
          </a:prstGeom>
          <a:noFill/>
          <a:ln w="9525">
            <a:noFill/>
            <a:miter lim="800000"/>
            <a:headEnd/>
            <a:tailEnd/>
          </a:ln>
        </p:spPr>
        <p:txBody>
          <a:bodyPr wrap="none">
            <a:prstTxWarp prst="textNoShape">
              <a:avLst/>
            </a:prstTxWarp>
            <a:spAutoFit/>
          </a:bodyPr>
          <a:lstStyle/>
          <a:p>
            <a:r>
              <a:rPr lang="en-US" sz="1600">
                <a:solidFill>
                  <a:schemeClr val="tx1"/>
                </a:solidFill>
              </a:rPr>
              <a:t>Note that these are counts per pixel per second.  </a:t>
            </a:r>
          </a:p>
          <a:p>
            <a:r>
              <a:rPr lang="en-US" sz="1600">
                <a:solidFill>
                  <a:schemeClr val="tx1"/>
                </a:solidFill>
              </a:rPr>
              <a:t>UVCS data are usually binned by 3, 6 or more pixels.</a:t>
            </a:r>
          </a:p>
        </p:txBody>
      </p:sp>
      <p:sp>
        <p:nvSpPr>
          <p:cNvPr id="31755" name="Slide Number Placeholder 17"/>
          <p:cNvSpPr>
            <a:spLocks noGrp="1"/>
          </p:cNvSpPr>
          <p:nvPr>
            <p:ph type="sldNum" sz="quarter" idx="12"/>
          </p:nvPr>
        </p:nvSpPr>
        <p:spPr>
          <a:noFill/>
        </p:spPr>
        <p:txBody>
          <a:bodyPr/>
          <a:lstStyle/>
          <a:p>
            <a:fld id="{BB15AB83-8145-294B-B273-BE0D384B05AD}" type="slidenum">
              <a:rPr lang="it-IT" smtClean="0">
                <a:latin typeface="Times New Roman" charset="0"/>
                <a:ea typeface="Times New Roman" charset="0"/>
                <a:cs typeface="Times New Roman" charset="0"/>
              </a:rPr>
              <a:pPr/>
              <a:t>15</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Text Box 4"/>
          <p:cNvSpPr txBox="1">
            <a:spLocks noChangeArrowheads="1"/>
          </p:cNvSpPr>
          <p:nvPr/>
        </p:nvSpPr>
        <p:spPr bwMode="auto">
          <a:xfrm>
            <a:off x="228600" y="712788"/>
            <a:ext cx="8686800" cy="4662487"/>
          </a:xfrm>
          <a:prstGeom prst="rect">
            <a:avLst/>
          </a:prstGeom>
          <a:noFill/>
          <a:ln w="9525">
            <a:noFill/>
            <a:miter lim="800000"/>
            <a:headEnd/>
            <a:tailEnd/>
          </a:ln>
        </p:spPr>
        <p:txBody>
          <a:bodyPr>
            <a:prstTxWarp prst="textNoShape">
              <a:avLst/>
            </a:prstTxWarp>
            <a:spAutoFit/>
          </a:bodyPr>
          <a:lstStyle/>
          <a:p>
            <a:pPr marL="514350" indent="-514350"/>
            <a:r>
              <a:rPr lang="en-US" sz="2200" b="1" i="1" dirty="0">
                <a:solidFill>
                  <a:schemeClr val="tx1"/>
                </a:solidFill>
              </a:rPr>
              <a:t>II.</a:t>
            </a:r>
            <a:r>
              <a:rPr lang="en-US" sz="2200" b="1" dirty="0">
                <a:solidFill>
                  <a:schemeClr val="tx1"/>
                </a:solidFill>
              </a:rPr>
              <a:t> Grating Ghosts</a:t>
            </a:r>
          </a:p>
          <a:p>
            <a:pPr algn="just"/>
            <a:r>
              <a:rPr lang="en-US" sz="1600" dirty="0">
                <a:solidFill>
                  <a:schemeClr val="tx1"/>
                </a:solidFill>
              </a:rPr>
              <a:t>Imperfections in the diffraction grating can cause spurious images of a bright line at other wavelengths, particularly in the O VI channel. Pre-flight laboratory measurements showed ghosts at ±28.5Å from a strong line in the LYA channel. The most troublesome ghosts in the OVI channel arise from </a:t>
            </a:r>
            <a:r>
              <a:rPr lang="en-US" sz="1600" dirty="0" err="1">
                <a:solidFill>
                  <a:schemeClr val="tx1"/>
                </a:solidFill>
              </a:rPr>
              <a:t>Ly</a:t>
            </a:r>
            <a:r>
              <a:rPr lang="en-US" sz="1600" dirty="0" err="1">
                <a:solidFill>
                  <a:schemeClr val="tx1"/>
                </a:solidFill>
                <a:sym typeface="Symbol" charset="2"/>
              </a:rPr>
              <a:t></a:t>
            </a:r>
            <a:r>
              <a:rPr lang="en-US" sz="1600" dirty="0">
                <a:solidFill>
                  <a:schemeClr val="tx1"/>
                </a:solidFill>
                <a:sym typeface="Symbol" charset="2"/>
              </a:rPr>
              <a:t> even when that line is not on the detector:</a:t>
            </a:r>
          </a:p>
          <a:p>
            <a:pPr marL="514350" indent="-514350"/>
            <a:r>
              <a:rPr lang="en-US" sz="1800" dirty="0">
                <a:solidFill>
                  <a:schemeClr val="tx1"/>
                </a:solidFill>
                <a:sym typeface="Symbol" charset="2"/>
              </a:rPr>
              <a:t>  </a:t>
            </a:r>
          </a:p>
          <a:p>
            <a:pPr marL="514350" indent="-514350"/>
            <a:r>
              <a:rPr lang="en-US" sz="1800" b="1" dirty="0">
                <a:solidFill>
                  <a:schemeClr val="tx1"/>
                </a:solidFill>
                <a:sym typeface="Symbol" charset="2"/>
              </a:rPr>
              <a:t>           </a:t>
            </a:r>
            <a:r>
              <a:rPr lang="en-US" sz="1800" b="1" dirty="0" err="1">
                <a:solidFill>
                  <a:schemeClr val="tx1"/>
                </a:solidFill>
                <a:sym typeface="Symbol" charset="2"/>
              </a:rPr>
              <a:t></a:t>
            </a:r>
            <a:r>
              <a:rPr lang="en-US" sz="1800" b="1" dirty="0">
                <a:solidFill>
                  <a:schemeClr val="tx1"/>
                </a:solidFill>
                <a:sym typeface="Symbol" charset="2"/>
              </a:rPr>
              <a:t>        I/</a:t>
            </a:r>
            <a:r>
              <a:rPr lang="en-US" sz="1800" b="1" dirty="0" err="1">
                <a:solidFill>
                  <a:schemeClr val="tx1"/>
                </a:solidFill>
                <a:sym typeface="Symbol" charset="2"/>
              </a:rPr>
              <a:t>I</a:t>
            </a:r>
            <a:r>
              <a:rPr lang="en-US" sz="1800" b="1" baseline="-16000" dirty="0" err="1">
                <a:solidFill>
                  <a:schemeClr val="tx1"/>
                </a:solidFill>
                <a:sym typeface="Symbol" charset="2"/>
              </a:rPr>
              <a:t>Ly</a:t>
            </a:r>
            <a:endParaRPr lang="en-US" sz="1800" b="1" baseline="-16000" dirty="0">
              <a:solidFill>
                <a:schemeClr val="tx1"/>
              </a:solidFill>
              <a:sym typeface="Symbol" charset="2"/>
            </a:endParaRPr>
          </a:p>
          <a:p>
            <a:pPr marL="514350" indent="-514350"/>
            <a:r>
              <a:rPr lang="en-US" sz="1400" dirty="0">
                <a:solidFill>
                  <a:schemeClr val="tx1"/>
                </a:solidFill>
                <a:sym typeface="Symbol" charset="2"/>
              </a:rPr>
              <a:t>         987.85       1.3x10</a:t>
            </a:r>
            <a:r>
              <a:rPr lang="en-US" sz="1400" baseline="30000" dirty="0">
                <a:solidFill>
                  <a:schemeClr val="tx1"/>
                </a:solidFill>
                <a:sym typeface="Symbol" charset="2"/>
              </a:rPr>
              <a:t>-4</a:t>
            </a:r>
          </a:p>
          <a:p>
            <a:pPr marL="514350" indent="-514350"/>
            <a:r>
              <a:rPr lang="en-US" sz="1400" dirty="0">
                <a:solidFill>
                  <a:schemeClr val="tx1"/>
                </a:solidFill>
                <a:sym typeface="Symbol" charset="2"/>
              </a:rPr>
              <a:t>       1011.08       1.0x10</a:t>
            </a:r>
            <a:r>
              <a:rPr lang="en-US" sz="1400" baseline="30000" dirty="0">
                <a:solidFill>
                  <a:schemeClr val="tx1"/>
                </a:solidFill>
                <a:sym typeface="Symbol" charset="2"/>
              </a:rPr>
              <a:t>-4</a:t>
            </a:r>
          </a:p>
          <a:p>
            <a:pPr marL="514350" indent="-514350"/>
            <a:r>
              <a:rPr lang="en-US" sz="1400" dirty="0">
                <a:solidFill>
                  <a:schemeClr val="tx1"/>
                </a:solidFill>
                <a:sym typeface="Symbol" charset="2"/>
              </a:rPr>
              <a:t>       1033.03       1.1x10</a:t>
            </a:r>
            <a:r>
              <a:rPr lang="en-US" sz="1400" baseline="30000" dirty="0">
                <a:solidFill>
                  <a:schemeClr val="tx1"/>
                </a:solidFill>
                <a:sym typeface="Symbol" charset="2"/>
              </a:rPr>
              <a:t>-4</a:t>
            </a:r>
          </a:p>
          <a:p>
            <a:pPr marL="514350" indent="-514350"/>
            <a:r>
              <a:rPr lang="en-US" sz="1400" dirty="0">
                <a:solidFill>
                  <a:schemeClr val="tx1"/>
                </a:solidFill>
                <a:sym typeface="Symbol" charset="2"/>
              </a:rPr>
              <a:t>       1052.96       8.5x10</a:t>
            </a:r>
            <a:r>
              <a:rPr lang="en-US" sz="1400" baseline="30000" dirty="0">
                <a:solidFill>
                  <a:schemeClr val="tx1"/>
                </a:solidFill>
                <a:sym typeface="Symbol" charset="2"/>
              </a:rPr>
              <a:t>-5</a:t>
            </a:r>
          </a:p>
          <a:p>
            <a:pPr marL="514350" indent="-514350"/>
            <a:r>
              <a:rPr lang="en-US" sz="1400" dirty="0">
                <a:solidFill>
                  <a:schemeClr val="tx1"/>
                </a:solidFill>
                <a:sym typeface="Symbol" charset="2"/>
              </a:rPr>
              <a:t>       1079.35       4.0x10</a:t>
            </a:r>
            <a:r>
              <a:rPr lang="en-US" sz="1400" baseline="30000" dirty="0">
                <a:solidFill>
                  <a:schemeClr val="tx1"/>
                </a:solidFill>
                <a:sym typeface="Symbol" charset="2"/>
              </a:rPr>
              <a:t>-4</a:t>
            </a:r>
          </a:p>
          <a:p>
            <a:pPr marL="514350" indent="-514350"/>
            <a:r>
              <a:rPr lang="en-US" sz="1400" dirty="0">
                <a:solidFill>
                  <a:schemeClr val="tx1"/>
                </a:solidFill>
                <a:sym typeface="Symbol" charset="2"/>
              </a:rPr>
              <a:t>       1170.00     ~1.0x10</a:t>
            </a:r>
            <a:r>
              <a:rPr lang="en-US" sz="1400" baseline="30000" dirty="0">
                <a:solidFill>
                  <a:schemeClr val="tx1"/>
                </a:solidFill>
                <a:sym typeface="Symbol" charset="2"/>
              </a:rPr>
              <a:t>-3</a:t>
            </a:r>
          </a:p>
          <a:p>
            <a:pPr marL="514350" indent="-514350"/>
            <a:r>
              <a:rPr lang="en-US" sz="1400" dirty="0">
                <a:solidFill>
                  <a:schemeClr val="tx1"/>
                </a:solidFill>
                <a:sym typeface="Symbol" charset="2"/>
              </a:rPr>
              <a:t>       1261.33     ~1.0x10</a:t>
            </a:r>
            <a:r>
              <a:rPr lang="en-US" sz="1400" baseline="30000" dirty="0">
                <a:solidFill>
                  <a:schemeClr val="tx1"/>
                </a:solidFill>
                <a:sym typeface="Symbol" charset="2"/>
              </a:rPr>
              <a:t>-3</a:t>
            </a:r>
          </a:p>
        </p:txBody>
      </p:sp>
      <p:cxnSp>
        <p:nvCxnSpPr>
          <p:cNvPr id="18437" name="Connettore 1 6"/>
          <p:cNvCxnSpPr>
            <a:cxnSpLocks noChangeShapeType="1"/>
          </p:cNvCxnSpPr>
          <p:nvPr/>
        </p:nvCxnSpPr>
        <p:spPr bwMode="auto">
          <a:xfrm rot="5400000">
            <a:off x="85725" y="4105275"/>
            <a:ext cx="2571750" cy="0"/>
          </a:xfrm>
          <a:prstGeom prst="line">
            <a:avLst/>
          </a:prstGeom>
          <a:noFill/>
          <a:ln w="31750">
            <a:solidFill>
              <a:srgbClr val="C00000"/>
            </a:solidFill>
            <a:round/>
            <a:headEnd/>
            <a:tailEnd/>
          </a:ln>
          <a:effectLst>
            <a:outerShdw blurRad="63500" dist="20000" dir="5400000" rotWithShape="0">
              <a:srgbClr val="000000">
                <a:alpha val="37999"/>
              </a:srgbClr>
            </a:outerShdw>
          </a:effectLst>
        </p:spPr>
      </p:cxnSp>
      <p:cxnSp>
        <p:nvCxnSpPr>
          <p:cNvPr id="32772" name="Connettore 1 8"/>
          <p:cNvCxnSpPr>
            <a:cxnSpLocks noChangeShapeType="1"/>
          </p:cNvCxnSpPr>
          <p:nvPr/>
        </p:nvCxnSpPr>
        <p:spPr bwMode="auto">
          <a:xfrm>
            <a:off x="609600" y="3124200"/>
            <a:ext cx="1500188" cy="1588"/>
          </a:xfrm>
          <a:prstGeom prst="line">
            <a:avLst/>
          </a:prstGeom>
          <a:noFill/>
          <a:ln w="31750">
            <a:solidFill>
              <a:srgbClr val="C00000"/>
            </a:solidFill>
            <a:round/>
            <a:headEnd/>
            <a:tailEnd/>
          </a:ln>
        </p:spPr>
      </p:cxnSp>
      <p:pic>
        <p:nvPicPr>
          <p:cNvPr id="32773" name="Content Placeholder 9" descr="ghosts.tif"/>
          <p:cNvPicPr>
            <a:picLocks noGrp="1" noChangeAspect="1"/>
          </p:cNvPicPr>
          <p:nvPr>
            <p:ph idx="1"/>
          </p:nvPr>
        </p:nvPicPr>
        <p:blipFill>
          <a:blip r:embed="rId2"/>
          <a:srcRect l="3065" t="6383" r="-256" b="2129"/>
          <a:stretch>
            <a:fillRect/>
          </a:stretch>
        </p:blipFill>
        <p:spPr>
          <a:xfrm>
            <a:off x="3429000" y="2667000"/>
            <a:ext cx="4953000" cy="3276600"/>
          </a:xfrm>
        </p:spPr>
      </p:pic>
      <p:sp>
        <p:nvSpPr>
          <p:cNvPr id="32774" name="Rectangle 2"/>
          <p:cNvSpPr>
            <a:spLocks noGrp="1" noChangeArrowheads="1"/>
          </p:cNvSpPr>
          <p:nvPr>
            <p:ph type="title"/>
          </p:nvPr>
        </p:nvSpPr>
        <p:spPr>
          <a:xfrm>
            <a:off x="3276600" y="211138"/>
            <a:ext cx="2819400" cy="474662"/>
          </a:xfrm>
        </p:spPr>
        <p:txBody>
          <a:bodyPr/>
          <a:lstStyle/>
          <a:p>
            <a:pPr eaLnBrk="1" hangingPunct="1"/>
            <a:r>
              <a:rPr lang="en-US" sz="2400" b="1" smtClean="0"/>
              <a:t>Caveats </a:t>
            </a:r>
            <a:r>
              <a:rPr lang="en-US" sz="2400" smtClean="0"/>
              <a:t>Cont</a:t>
            </a:r>
            <a:r>
              <a:rPr lang="en-US" sz="2400" b="1" smtClean="0"/>
              <a:t>.</a:t>
            </a:r>
            <a:br>
              <a:rPr lang="en-US" sz="2400" b="1" smtClean="0"/>
            </a:br>
            <a:endParaRPr lang="en-US" sz="2400" b="1" smtClean="0"/>
          </a:p>
        </p:txBody>
      </p:sp>
      <p:sp>
        <p:nvSpPr>
          <p:cNvPr id="32775" name="Slide Number Placeholder 12"/>
          <p:cNvSpPr>
            <a:spLocks noGrp="1"/>
          </p:cNvSpPr>
          <p:nvPr>
            <p:ph type="sldNum" sz="quarter" idx="12"/>
          </p:nvPr>
        </p:nvSpPr>
        <p:spPr>
          <a:noFill/>
        </p:spPr>
        <p:txBody>
          <a:bodyPr/>
          <a:lstStyle/>
          <a:p>
            <a:fld id="{FA296A20-10CF-0645-8579-77B1E721543C}" type="slidenum">
              <a:rPr lang="it-IT" smtClean="0">
                <a:latin typeface="Times New Roman" charset="0"/>
                <a:ea typeface="Times New Roman" charset="0"/>
                <a:cs typeface="Times New Roman" charset="0"/>
              </a:rPr>
              <a:pPr/>
              <a:t>16</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49225" y="1016000"/>
            <a:ext cx="5184775" cy="2031325"/>
          </a:xfrm>
          <a:prstGeom prst="rect">
            <a:avLst/>
          </a:prstGeom>
          <a:noFill/>
          <a:ln w="9525">
            <a:noFill/>
            <a:miter lim="800000"/>
            <a:headEnd/>
            <a:tailEnd/>
          </a:ln>
        </p:spPr>
        <p:txBody>
          <a:bodyPr>
            <a:prstTxWarp prst="textNoShape">
              <a:avLst/>
            </a:prstTxWarp>
            <a:spAutoFit/>
          </a:bodyPr>
          <a:lstStyle/>
          <a:p>
            <a:pPr marL="514350" indent="-514350"/>
            <a:r>
              <a:rPr lang="en-US" sz="2200" b="1" i="1" dirty="0">
                <a:solidFill>
                  <a:schemeClr val="tx1"/>
                </a:solidFill>
              </a:rPr>
              <a:t>III</a:t>
            </a:r>
            <a:r>
              <a:rPr lang="en-US" sz="2200" b="1" dirty="0">
                <a:solidFill>
                  <a:schemeClr val="tx1"/>
                </a:solidFill>
              </a:rPr>
              <a:t>.  Grating Scatter </a:t>
            </a:r>
            <a:r>
              <a:rPr lang="en-US" sz="2200" dirty="0">
                <a:solidFill>
                  <a:schemeClr val="tx1"/>
                </a:solidFill>
              </a:rPr>
              <a:t>(false continuum) </a:t>
            </a:r>
            <a:endParaRPr lang="en-US" sz="2200" b="1" dirty="0">
              <a:solidFill>
                <a:schemeClr val="tx1"/>
              </a:solidFill>
            </a:endParaRPr>
          </a:p>
          <a:p>
            <a:pPr algn="just"/>
            <a:r>
              <a:rPr lang="en-US" sz="1600" dirty="0">
                <a:solidFill>
                  <a:schemeClr val="tx1"/>
                </a:solidFill>
              </a:rPr>
              <a:t>Roughness in the conventionally ruled grating in the OVI channel  scatters photons along the dispersion direction. The example shown is from the</a:t>
            </a:r>
            <a:r>
              <a:rPr lang="en-US" sz="1600" b="1" dirty="0">
                <a:solidFill>
                  <a:schemeClr val="tx1"/>
                </a:solidFill>
              </a:rPr>
              <a:t> 1996 Dec 23 </a:t>
            </a:r>
            <a:r>
              <a:rPr lang="en-US" sz="1600" dirty="0">
                <a:solidFill>
                  <a:schemeClr val="tx1"/>
                </a:solidFill>
              </a:rPr>
              <a:t>CME (</a:t>
            </a:r>
            <a:r>
              <a:rPr lang="en-US" sz="1600" dirty="0" err="1">
                <a:solidFill>
                  <a:schemeClr val="tx1"/>
                </a:solidFill>
              </a:rPr>
              <a:t>Ciaravella</a:t>
            </a:r>
            <a:r>
              <a:rPr lang="en-US" sz="1600" dirty="0">
                <a:solidFill>
                  <a:schemeClr val="tx1"/>
                </a:solidFill>
              </a:rPr>
              <a:t> et al. 1997, </a:t>
            </a:r>
            <a:r>
              <a:rPr lang="en-US" sz="1600" dirty="0" err="1">
                <a:solidFill>
                  <a:schemeClr val="tx1"/>
                </a:solidFill>
              </a:rPr>
              <a:t>ApJ</a:t>
            </a:r>
            <a:r>
              <a:rPr lang="en-US" sz="1600" dirty="0">
                <a:solidFill>
                  <a:schemeClr val="tx1"/>
                </a:solidFill>
              </a:rPr>
              <a:t>, 491). Note that the pseudo-continuum is twice as  bright at the right hand end, where light from the redundant mirror is added to the direct illumination.         </a:t>
            </a:r>
            <a:endParaRPr lang="el-GR" sz="1600" dirty="0">
              <a:solidFill>
                <a:schemeClr val="tx1"/>
              </a:solidFill>
              <a:sym typeface="Symbol" charset="2"/>
            </a:endParaRPr>
          </a:p>
        </p:txBody>
      </p:sp>
      <p:grpSp>
        <p:nvGrpSpPr>
          <p:cNvPr id="33795" name="Gruppo 11"/>
          <p:cNvGrpSpPr>
            <a:grpSpLocks/>
          </p:cNvGrpSpPr>
          <p:nvPr/>
        </p:nvGrpSpPr>
        <p:grpSpPr bwMode="auto">
          <a:xfrm>
            <a:off x="5643563" y="785813"/>
            <a:ext cx="3357562" cy="2343150"/>
            <a:chOff x="5214938" y="728662"/>
            <a:chExt cx="3688996" cy="2707484"/>
          </a:xfrm>
        </p:grpSpPr>
        <p:grpSp>
          <p:nvGrpSpPr>
            <p:cNvPr id="33799" name="Gruppo 15"/>
            <p:cNvGrpSpPr>
              <a:grpSpLocks/>
            </p:cNvGrpSpPr>
            <p:nvPr/>
          </p:nvGrpSpPr>
          <p:grpSpPr bwMode="auto">
            <a:xfrm>
              <a:off x="5214938" y="728662"/>
              <a:ext cx="3571875" cy="2557462"/>
              <a:chOff x="4214810" y="3786190"/>
              <a:chExt cx="3571900" cy="2556939"/>
            </a:xfrm>
          </p:grpSpPr>
          <p:sp>
            <p:nvSpPr>
              <p:cNvPr id="33801" name="Rettangolo 10"/>
              <p:cNvSpPr>
                <a:spLocks noChangeArrowheads="1"/>
              </p:cNvSpPr>
              <p:nvPr/>
            </p:nvSpPr>
            <p:spPr bwMode="auto">
              <a:xfrm>
                <a:off x="4214810" y="3786190"/>
                <a:ext cx="3421595" cy="391116"/>
              </a:xfrm>
              <a:prstGeom prst="rect">
                <a:avLst/>
              </a:prstGeom>
              <a:noFill/>
              <a:ln w="9525">
                <a:noFill/>
                <a:miter lim="800000"/>
                <a:headEnd/>
                <a:tailEnd/>
              </a:ln>
            </p:spPr>
            <p:txBody>
              <a:bodyPr wrap="none">
                <a:prstTxWarp prst="textNoShape">
                  <a:avLst/>
                </a:prstTxWarp>
                <a:spAutoFit/>
              </a:bodyPr>
              <a:lstStyle/>
              <a:p>
                <a:r>
                  <a:rPr lang="en-US" sz="1600">
                    <a:solidFill>
                      <a:schemeClr val="tx1"/>
                    </a:solidFill>
                  </a:rPr>
                  <a:t>O VI      Ly</a:t>
                </a:r>
                <a:r>
                  <a:rPr lang="en-US" sz="1600">
                    <a:solidFill>
                      <a:schemeClr val="tx1"/>
                    </a:solidFill>
                    <a:sym typeface="Symbol" charset="2"/>
                  </a:rPr>
                  <a:t>             C III        Ly</a:t>
                </a:r>
                <a:r>
                  <a:rPr lang="el-GR" sz="1600">
                    <a:solidFill>
                      <a:schemeClr val="tx1"/>
                    </a:solidFill>
                    <a:sym typeface="Symbol" charset="2"/>
                  </a:rPr>
                  <a:t>γ</a:t>
                </a:r>
                <a:endParaRPr lang="it-IT" sz="1600"/>
              </a:p>
            </p:txBody>
          </p:sp>
          <p:pic>
            <p:nvPicPr>
              <p:cNvPr id="33802" name="Picture 15"/>
              <p:cNvPicPr>
                <a:picLocks noChangeAspect="1" noChangeArrowheads="1"/>
              </p:cNvPicPr>
              <p:nvPr/>
            </p:nvPicPr>
            <p:blipFill>
              <a:blip r:embed="rId2"/>
              <a:srcRect/>
              <a:stretch>
                <a:fillRect/>
              </a:stretch>
            </p:blipFill>
            <p:spPr bwMode="auto">
              <a:xfrm>
                <a:off x="4357686" y="4286256"/>
                <a:ext cx="3429024" cy="2056873"/>
              </a:xfrm>
              <a:prstGeom prst="rect">
                <a:avLst/>
              </a:prstGeom>
              <a:noFill/>
              <a:ln w="9525">
                <a:noFill/>
                <a:miter lim="800000"/>
                <a:headEnd/>
                <a:tailEnd/>
              </a:ln>
            </p:spPr>
          </p:pic>
          <p:sp>
            <p:nvSpPr>
              <p:cNvPr id="33803" name="Line 11"/>
              <p:cNvSpPr>
                <a:spLocks noChangeShapeType="1"/>
              </p:cNvSpPr>
              <p:nvPr/>
            </p:nvSpPr>
            <p:spPr bwMode="auto">
              <a:xfrm flipH="1">
                <a:off x="7031387" y="4097826"/>
                <a:ext cx="71437" cy="1260000"/>
              </a:xfrm>
              <a:prstGeom prst="line">
                <a:avLst/>
              </a:prstGeom>
              <a:noFill/>
              <a:ln w="28575">
                <a:solidFill>
                  <a:srgbClr val="FFFF00"/>
                </a:solidFill>
                <a:round/>
                <a:headEnd/>
                <a:tailEnd type="triangle" w="med" len="med"/>
              </a:ln>
            </p:spPr>
            <p:txBody>
              <a:bodyPr wrap="none">
                <a:prstTxWarp prst="textNoShape">
                  <a:avLst/>
                </a:prstTxWarp>
                <a:spAutoFit/>
              </a:bodyPr>
              <a:lstStyle/>
              <a:p>
                <a:endParaRPr lang="en-US"/>
              </a:p>
            </p:txBody>
          </p:sp>
          <p:sp>
            <p:nvSpPr>
              <p:cNvPr id="33804" name="Line 10"/>
              <p:cNvSpPr>
                <a:spLocks noChangeShapeType="1"/>
              </p:cNvSpPr>
              <p:nvPr/>
            </p:nvSpPr>
            <p:spPr bwMode="auto">
              <a:xfrm>
                <a:off x="6409344" y="4092320"/>
                <a:ext cx="431800" cy="1296000"/>
              </a:xfrm>
              <a:prstGeom prst="line">
                <a:avLst/>
              </a:prstGeom>
              <a:noFill/>
              <a:ln w="28575">
                <a:solidFill>
                  <a:srgbClr val="FFFF00"/>
                </a:solidFill>
                <a:round/>
                <a:headEnd/>
                <a:tailEnd type="triangle" w="med" len="med"/>
              </a:ln>
            </p:spPr>
            <p:txBody>
              <a:bodyPr wrap="none">
                <a:prstTxWarp prst="textNoShape">
                  <a:avLst/>
                </a:prstTxWarp>
                <a:spAutoFit/>
              </a:bodyPr>
              <a:lstStyle/>
              <a:p>
                <a:endParaRPr lang="en-US"/>
              </a:p>
            </p:txBody>
          </p:sp>
          <p:sp>
            <p:nvSpPr>
              <p:cNvPr id="33805" name="Line 9"/>
              <p:cNvSpPr>
                <a:spLocks noChangeShapeType="1"/>
              </p:cNvSpPr>
              <p:nvPr/>
            </p:nvSpPr>
            <p:spPr bwMode="auto">
              <a:xfrm>
                <a:off x="5201294" y="4064012"/>
                <a:ext cx="0" cy="1079500"/>
              </a:xfrm>
              <a:prstGeom prst="line">
                <a:avLst/>
              </a:prstGeom>
              <a:noFill/>
              <a:ln w="28575">
                <a:solidFill>
                  <a:srgbClr val="FFFF00"/>
                </a:solidFill>
                <a:round/>
                <a:headEnd/>
                <a:tailEnd type="triangle" w="med" len="med"/>
              </a:ln>
            </p:spPr>
            <p:txBody>
              <a:bodyPr wrap="none">
                <a:prstTxWarp prst="textNoShape">
                  <a:avLst/>
                </a:prstTxWarp>
                <a:spAutoFit/>
              </a:bodyPr>
              <a:lstStyle/>
              <a:p>
                <a:endParaRPr lang="en-US"/>
              </a:p>
            </p:txBody>
          </p:sp>
          <p:sp>
            <p:nvSpPr>
              <p:cNvPr id="33806" name="Line 8"/>
              <p:cNvSpPr>
                <a:spLocks noChangeShapeType="1"/>
              </p:cNvSpPr>
              <p:nvPr/>
            </p:nvSpPr>
            <p:spPr bwMode="auto">
              <a:xfrm>
                <a:off x="4527859" y="4164307"/>
                <a:ext cx="431800" cy="503237"/>
              </a:xfrm>
              <a:prstGeom prst="line">
                <a:avLst/>
              </a:prstGeom>
              <a:noFill/>
              <a:ln w="28575">
                <a:solidFill>
                  <a:srgbClr val="FFFF00"/>
                </a:solidFill>
                <a:round/>
                <a:headEnd/>
                <a:tailEnd type="triangle" w="med" len="med"/>
              </a:ln>
            </p:spPr>
            <p:txBody>
              <a:bodyPr wrap="none">
                <a:prstTxWarp prst="textNoShape">
                  <a:avLst/>
                </a:prstTxWarp>
                <a:spAutoFit/>
              </a:bodyPr>
              <a:lstStyle/>
              <a:p>
                <a:endParaRPr lang="en-US"/>
              </a:p>
            </p:txBody>
          </p:sp>
          <p:sp>
            <p:nvSpPr>
              <p:cNvPr id="33807" name="Line 7"/>
              <p:cNvSpPr>
                <a:spLocks noChangeShapeType="1"/>
              </p:cNvSpPr>
              <p:nvPr/>
            </p:nvSpPr>
            <p:spPr bwMode="auto">
              <a:xfrm>
                <a:off x="4527859" y="4164307"/>
                <a:ext cx="215900" cy="503237"/>
              </a:xfrm>
              <a:prstGeom prst="line">
                <a:avLst/>
              </a:prstGeom>
              <a:noFill/>
              <a:ln w="28575">
                <a:solidFill>
                  <a:srgbClr val="FFFF00"/>
                </a:solidFill>
                <a:round/>
                <a:headEnd/>
                <a:tailEnd type="triangle" w="med" len="med"/>
              </a:ln>
            </p:spPr>
            <p:txBody>
              <a:bodyPr wrap="none">
                <a:prstTxWarp prst="textNoShape">
                  <a:avLst/>
                </a:prstTxWarp>
                <a:spAutoFit/>
              </a:bodyPr>
              <a:lstStyle/>
              <a:p>
                <a:endParaRPr lang="en-US"/>
              </a:p>
            </p:txBody>
          </p:sp>
        </p:grpSp>
        <p:sp>
          <p:nvSpPr>
            <p:cNvPr id="33800" name="Rettangolo 10"/>
            <p:cNvSpPr>
              <a:spLocks noChangeArrowheads="1"/>
            </p:cNvSpPr>
            <p:nvPr/>
          </p:nvSpPr>
          <p:spPr bwMode="auto">
            <a:xfrm>
              <a:off x="5231934" y="772146"/>
              <a:ext cx="3672000" cy="2664000"/>
            </a:xfrm>
            <a:prstGeom prst="rect">
              <a:avLst/>
            </a:prstGeom>
            <a:noFill/>
            <a:ln w="31750">
              <a:solidFill>
                <a:srgbClr val="C00000"/>
              </a:solidFill>
              <a:round/>
              <a:headEnd/>
              <a:tailEnd/>
            </a:ln>
          </p:spPr>
          <p:txBody>
            <a:bodyPr>
              <a:prstTxWarp prst="textNoShape">
                <a:avLst/>
              </a:prstTxWarp>
              <a:spAutoFit/>
            </a:bodyPr>
            <a:lstStyle/>
            <a:p>
              <a:endParaRPr lang="en-US"/>
            </a:p>
          </p:txBody>
        </p:sp>
      </p:grpSp>
      <p:sp>
        <p:nvSpPr>
          <p:cNvPr id="33797" name="Rectangle 2"/>
          <p:cNvSpPr>
            <a:spLocks noGrp="1" noChangeArrowheads="1"/>
          </p:cNvSpPr>
          <p:nvPr>
            <p:ph type="title"/>
          </p:nvPr>
        </p:nvSpPr>
        <p:spPr>
          <a:xfrm>
            <a:off x="3276600" y="211138"/>
            <a:ext cx="2819400" cy="474662"/>
          </a:xfrm>
        </p:spPr>
        <p:txBody>
          <a:bodyPr/>
          <a:lstStyle/>
          <a:p>
            <a:pPr eaLnBrk="1" hangingPunct="1"/>
            <a:r>
              <a:rPr lang="en-US" sz="2400" b="1" smtClean="0"/>
              <a:t>Caveats </a:t>
            </a:r>
            <a:r>
              <a:rPr lang="en-US" sz="2400" smtClean="0"/>
              <a:t>Cont</a:t>
            </a:r>
            <a:r>
              <a:rPr lang="en-US" sz="2400" b="1" smtClean="0"/>
              <a:t>.</a:t>
            </a:r>
            <a:br>
              <a:rPr lang="en-US" sz="2400" b="1" smtClean="0"/>
            </a:br>
            <a:endParaRPr lang="en-US" sz="2400" b="1" smtClean="0"/>
          </a:p>
        </p:txBody>
      </p:sp>
      <p:sp>
        <p:nvSpPr>
          <p:cNvPr id="33798" name="Slide Number Placeholder 16"/>
          <p:cNvSpPr>
            <a:spLocks noGrp="1"/>
          </p:cNvSpPr>
          <p:nvPr>
            <p:ph type="sldNum" sz="quarter" idx="12"/>
          </p:nvPr>
        </p:nvSpPr>
        <p:spPr>
          <a:noFill/>
        </p:spPr>
        <p:txBody>
          <a:bodyPr/>
          <a:lstStyle/>
          <a:p>
            <a:fld id="{13635207-980F-4545-A937-B0FB8CBCAFD1}" type="slidenum">
              <a:rPr lang="it-IT" smtClean="0">
                <a:latin typeface="Times New Roman" charset="0"/>
                <a:ea typeface="Times New Roman" charset="0"/>
                <a:cs typeface="Times New Roman" charset="0"/>
              </a:rPr>
              <a:pPr/>
              <a:t>17</a:t>
            </a:fld>
            <a:endParaRPr lang="it-IT" smtClean="0">
              <a:latin typeface="Times New Roman" charset="0"/>
              <a:ea typeface="Times New Roman" charset="0"/>
              <a:cs typeface="Times New Roman" charset="0"/>
            </a:endParaRPr>
          </a:p>
        </p:txBody>
      </p:sp>
      <p:sp>
        <p:nvSpPr>
          <p:cNvPr id="16" name="CasellaDiTesto 5"/>
          <p:cNvSpPr txBox="1">
            <a:spLocks noChangeArrowheads="1"/>
          </p:cNvSpPr>
          <p:nvPr/>
        </p:nvSpPr>
        <p:spPr bwMode="auto">
          <a:xfrm>
            <a:off x="228600" y="3657600"/>
            <a:ext cx="8610600" cy="2913618"/>
          </a:xfrm>
          <a:prstGeom prst="rect">
            <a:avLst/>
          </a:prstGeom>
          <a:noFill/>
          <a:ln w="9525">
            <a:noFill/>
            <a:miter lim="800000"/>
            <a:headEnd/>
            <a:tailEnd/>
          </a:ln>
        </p:spPr>
        <p:txBody>
          <a:bodyPr>
            <a:prstTxWarp prst="textNoShape">
              <a:avLst/>
            </a:prstTxWarp>
            <a:spAutoFit/>
          </a:bodyPr>
          <a:lstStyle/>
          <a:p>
            <a:pPr marL="514350" indent="-514350">
              <a:spcBef>
                <a:spcPts val="1075"/>
              </a:spcBef>
            </a:pPr>
            <a:r>
              <a:rPr lang="en-US" sz="2200" b="1" i="1" dirty="0" smtClean="0">
                <a:solidFill>
                  <a:schemeClr val="tx1"/>
                </a:solidFill>
              </a:rPr>
              <a:t>IV</a:t>
            </a:r>
            <a:r>
              <a:rPr lang="en-US" sz="2200" b="1" dirty="0" smtClean="0">
                <a:solidFill>
                  <a:schemeClr val="tx1"/>
                </a:solidFill>
              </a:rPr>
              <a:t>.  X-ray artifacts</a:t>
            </a:r>
          </a:p>
          <a:p>
            <a:pPr algn="just">
              <a:spcBef>
                <a:spcPts val="1075"/>
              </a:spcBef>
              <a:spcAft>
                <a:spcPts val="1200"/>
              </a:spcAft>
            </a:pPr>
            <a:r>
              <a:rPr lang="en-US" sz="1600" dirty="0" smtClean="0">
                <a:solidFill>
                  <a:schemeClr val="tx1"/>
                </a:solidFill>
              </a:rPr>
              <a:t>……</a:t>
            </a:r>
          </a:p>
          <a:p>
            <a:pPr algn="just">
              <a:spcBef>
                <a:spcPts val="1075"/>
              </a:spcBef>
              <a:spcAft>
                <a:spcPts val="1200"/>
              </a:spcAft>
            </a:pPr>
            <a:r>
              <a:rPr lang="en-US" sz="1600" dirty="0" smtClean="0">
                <a:solidFill>
                  <a:schemeClr val="tx1"/>
                </a:solidFill>
              </a:rPr>
              <a:t>……</a:t>
            </a:r>
          </a:p>
          <a:p>
            <a:pPr marL="514350" indent="-514350"/>
            <a:r>
              <a:rPr lang="en-US" sz="2200" b="1" i="1" dirty="0" smtClean="0">
                <a:solidFill>
                  <a:schemeClr val="tx1"/>
                </a:solidFill>
              </a:rPr>
              <a:t>V</a:t>
            </a:r>
            <a:r>
              <a:rPr lang="en-US" sz="2200" b="1" dirty="0" smtClean="0">
                <a:solidFill>
                  <a:schemeClr val="tx1"/>
                </a:solidFill>
              </a:rPr>
              <a:t>.   Particles background</a:t>
            </a:r>
          </a:p>
          <a:p>
            <a:pPr indent="-514350" algn="just">
              <a:spcAft>
                <a:spcPts val="1200"/>
              </a:spcAft>
            </a:pPr>
            <a:r>
              <a:rPr lang="en-US" sz="1600" dirty="0" smtClean="0">
                <a:solidFill>
                  <a:schemeClr val="tx1"/>
                </a:solidFill>
              </a:rPr>
              <a:t>……</a:t>
            </a:r>
          </a:p>
          <a:p>
            <a:pPr indent="-514350" algn="just">
              <a:spcAft>
                <a:spcPts val="1200"/>
              </a:spcAft>
            </a:pPr>
            <a:r>
              <a:rPr lang="en-US" sz="1600" dirty="0" smtClean="0">
                <a:solidFill>
                  <a:schemeClr val="tx1"/>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7772400" cy="457200"/>
          </a:xfrm>
        </p:spPr>
        <p:txBody>
          <a:bodyPr/>
          <a:lstStyle/>
          <a:p>
            <a:r>
              <a:rPr lang="en-US" sz="2400" b="1" smtClean="0"/>
              <a:t>9.  Interpretation</a:t>
            </a:r>
          </a:p>
        </p:txBody>
      </p:sp>
      <p:sp>
        <p:nvSpPr>
          <p:cNvPr id="35843" name="Text Box 4"/>
          <p:cNvSpPr txBox="1">
            <a:spLocks noChangeArrowheads="1"/>
          </p:cNvSpPr>
          <p:nvPr/>
        </p:nvSpPr>
        <p:spPr bwMode="auto">
          <a:xfrm>
            <a:off x="457200" y="884238"/>
            <a:ext cx="8229600" cy="4894262"/>
          </a:xfrm>
          <a:prstGeom prst="rect">
            <a:avLst/>
          </a:prstGeom>
          <a:noFill/>
          <a:ln w="9525">
            <a:noFill/>
            <a:miter lim="800000"/>
            <a:headEnd/>
            <a:tailEnd/>
          </a:ln>
        </p:spPr>
        <p:txBody>
          <a:bodyPr>
            <a:prstTxWarp prst="textNoShape">
              <a:avLst/>
            </a:prstTxWarp>
            <a:spAutoFit/>
          </a:bodyPr>
          <a:lstStyle/>
          <a:p>
            <a:pPr algn="just"/>
            <a:r>
              <a:rPr lang="en-US" sz="1800">
                <a:solidFill>
                  <a:schemeClr val="tx1"/>
                </a:solidFill>
              </a:rPr>
              <a:t>The catalog includes a set of subjective assessments of the likelihood that a given event shows indications of a shock wave, a current sheet, or other interesting phenomenon based on a quick look at the data.  </a:t>
            </a:r>
          </a:p>
          <a:p>
            <a:pPr algn="just">
              <a:spcAft>
                <a:spcPts val="1200"/>
              </a:spcAft>
            </a:pPr>
            <a:r>
              <a:rPr lang="en-US" sz="1800">
                <a:solidFill>
                  <a:schemeClr val="tx1"/>
                </a:solidFill>
              </a:rPr>
              <a:t>The criteria used are:</a:t>
            </a:r>
            <a:endParaRPr lang="en-US">
              <a:solidFill>
                <a:schemeClr val="tx1"/>
              </a:solidFill>
            </a:endParaRPr>
          </a:p>
          <a:p>
            <a:pPr lvl="1">
              <a:buFont typeface="Arial" charset="0"/>
              <a:buChar char="•"/>
            </a:pPr>
            <a:r>
              <a:rPr lang="en-US" sz="1700" b="1">
                <a:solidFill>
                  <a:schemeClr val="tx1"/>
                </a:solidFill>
              </a:rPr>
              <a:t>  </a:t>
            </a:r>
            <a:r>
              <a:rPr lang="en-US" sz="1700" b="1" u="sng">
                <a:solidFill>
                  <a:schemeClr val="tx1"/>
                </a:solidFill>
              </a:rPr>
              <a:t>Front</a:t>
            </a:r>
            <a:endParaRPr lang="en-US" sz="1000" b="1" u="sng">
              <a:solidFill>
                <a:schemeClr val="tx1"/>
              </a:solidFill>
            </a:endParaRPr>
          </a:p>
          <a:p>
            <a:pPr algn="just"/>
            <a:r>
              <a:rPr lang="en-US" sz="1700">
                <a:solidFill>
                  <a:schemeClr val="tx1"/>
                </a:solidFill>
              </a:rPr>
              <a:t>The UVCS slit has the position and temporal coverage to catch the CME Front, and some change in the line profile or intensity is seen.</a:t>
            </a:r>
          </a:p>
          <a:p>
            <a:pPr lvl="1">
              <a:buFont typeface="Arial" charset="0"/>
              <a:buChar char="•"/>
            </a:pPr>
            <a:r>
              <a:rPr lang="en-US" sz="1700" b="1">
                <a:solidFill>
                  <a:schemeClr val="tx1"/>
                </a:solidFill>
              </a:rPr>
              <a:t>  </a:t>
            </a:r>
            <a:r>
              <a:rPr lang="en-US" sz="1700" b="1" u="sng">
                <a:solidFill>
                  <a:schemeClr val="tx1"/>
                </a:solidFill>
              </a:rPr>
              <a:t>Void</a:t>
            </a:r>
          </a:p>
          <a:p>
            <a:pPr algn="just"/>
            <a:r>
              <a:rPr lang="en-US" sz="1700">
                <a:solidFill>
                  <a:schemeClr val="tx1"/>
                </a:solidFill>
              </a:rPr>
              <a:t>The CME Void generally appears as just a lack of emission, and it is hard to discriminate between emission from the void and emission from the front and back of the bubble.  In general, Void is indicated if  some change in the ionization state or line profile suggested emission from the interior of the CME.</a:t>
            </a:r>
            <a:endParaRPr lang="en-US" sz="1700" b="1">
              <a:solidFill>
                <a:schemeClr val="tx1"/>
              </a:solidFill>
            </a:endParaRPr>
          </a:p>
          <a:p>
            <a:pPr lvl="1">
              <a:buFont typeface="Arial" charset="0"/>
              <a:buChar char="•"/>
            </a:pPr>
            <a:r>
              <a:rPr lang="en-US" sz="1700" b="1">
                <a:solidFill>
                  <a:schemeClr val="tx1"/>
                </a:solidFill>
              </a:rPr>
              <a:t>  </a:t>
            </a:r>
            <a:r>
              <a:rPr lang="en-US" sz="1700" b="1" u="sng">
                <a:solidFill>
                  <a:schemeClr val="tx1"/>
                </a:solidFill>
              </a:rPr>
              <a:t>Shock</a:t>
            </a:r>
          </a:p>
          <a:p>
            <a:pPr algn="just"/>
            <a:r>
              <a:rPr lang="en-US" sz="1700">
                <a:solidFill>
                  <a:schemeClr val="tx1"/>
                </a:solidFill>
              </a:rPr>
              <a:t>A shock is indicated by very broad O VI line profiles when the Leading Edge crosses the slit.</a:t>
            </a:r>
            <a:r>
              <a:rPr lang="en-US" sz="1700"/>
              <a:t> </a:t>
            </a:r>
          </a:p>
        </p:txBody>
      </p:sp>
      <p:sp>
        <p:nvSpPr>
          <p:cNvPr id="35844" name="Slide Number Placeholder 4"/>
          <p:cNvSpPr>
            <a:spLocks noGrp="1"/>
          </p:cNvSpPr>
          <p:nvPr>
            <p:ph type="sldNum" sz="quarter" idx="12"/>
          </p:nvPr>
        </p:nvSpPr>
        <p:spPr>
          <a:noFill/>
        </p:spPr>
        <p:txBody>
          <a:bodyPr/>
          <a:lstStyle/>
          <a:p>
            <a:fld id="{78E87024-598D-2949-BBB2-7F4D7DB90272}" type="slidenum">
              <a:rPr lang="it-IT" smtClean="0">
                <a:latin typeface="Times New Roman" charset="0"/>
                <a:ea typeface="Times New Roman" charset="0"/>
                <a:cs typeface="Times New Roman" charset="0"/>
              </a:rPr>
              <a:pPr/>
              <a:t>18</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457200" y="915988"/>
            <a:ext cx="8229600" cy="5332412"/>
          </a:xfrm>
          <a:prstGeom prst="rect">
            <a:avLst/>
          </a:prstGeom>
          <a:noFill/>
          <a:ln w="9525">
            <a:noFill/>
            <a:miter lim="800000"/>
            <a:headEnd/>
            <a:tailEnd/>
          </a:ln>
        </p:spPr>
        <p:txBody>
          <a:bodyPr>
            <a:prstTxWarp prst="textNoShape">
              <a:avLst/>
            </a:prstTxWarp>
            <a:spAutoFit/>
          </a:bodyPr>
          <a:lstStyle/>
          <a:p>
            <a:pPr lvl="1">
              <a:buFont typeface="Arial" charset="0"/>
              <a:buChar char="•"/>
            </a:pPr>
            <a:r>
              <a:rPr lang="en-US" sz="1700" b="1">
                <a:solidFill>
                  <a:schemeClr val="tx1"/>
                </a:solidFill>
              </a:rPr>
              <a:t>  </a:t>
            </a:r>
            <a:r>
              <a:rPr lang="en-US" sz="1700" b="1" u="sng">
                <a:solidFill>
                  <a:schemeClr val="tx1"/>
                </a:solidFill>
              </a:rPr>
              <a:t>Current Sheet</a:t>
            </a:r>
          </a:p>
          <a:p>
            <a:pPr algn="just"/>
            <a:r>
              <a:rPr lang="en-US" sz="1700">
                <a:solidFill>
                  <a:schemeClr val="tx1"/>
                </a:solidFill>
              </a:rPr>
              <a:t>Emission in [Fe XVIII] </a:t>
            </a:r>
            <a:r>
              <a:rPr lang="en-US" sz="1700">
                <a:solidFill>
                  <a:schemeClr val="tx1"/>
                </a:solidFill>
                <a:sym typeface="Symbol" charset="2"/>
              </a:rPr>
              <a:t>974 after the CME onset is taken as an indication of a current sheet, especially if  it is seen in a narrow region along the slit and if it lasts for a long time.</a:t>
            </a:r>
            <a:r>
              <a:rPr lang="en-US" sz="1700"/>
              <a:t>                                     </a:t>
            </a:r>
            <a:r>
              <a:rPr lang="en-US">
                <a:solidFill>
                  <a:schemeClr val="tx1"/>
                </a:solidFill>
              </a:rPr>
              <a:t>                          </a:t>
            </a:r>
            <a:endParaRPr lang="en-US" sz="1700">
              <a:solidFill>
                <a:schemeClr val="tx1"/>
              </a:solidFill>
              <a:sym typeface="Symbol" charset="2"/>
            </a:endParaRPr>
          </a:p>
          <a:p>
            <a:pPr lvl="1">
              <a:buFont typeface="Arial" charset="0"/>
              <a:buChar char="•"/>
            </a:pPr>
            <a:r>
              <a:rPr lang="en-US" sz="1700" b="1">
                <a:solidFill>
                  <a:schemeClr val="tx1"/>
                </a:solidFill>
                <a:sym typeface="Symbol" charset="2"/>
              </a:rPr>
              <a:t>  </a:t>
            </a:r>
            <a:r>
              <a:rPr lang="en-US" sz="1700" b="1" u="sng">
                <a:solidFill>
                  <a:schemeClr val="tx1"/>
                </a:solidFill>
                <a:sym typeface="Symbol" charset="2"/>
              </a:rPr>
              <a:t>Prominence</a:t>
            </a:r>
          </a:p>
          <a:p>
            <a:r>
              <a:rPr lang="en-US" sz="1700">
                <a:solidFill>
                  <a:schemeClr val="tx1"/>
                </a:solidFill>
                <a:sym typeface="Symbol" charset="2"/>
              </a:rPr>
              <a:t>Bright emission in low stages of ionization such as C III and N III is taken to how ejected prominence material, particularly when these lines occur in small spatial regions.</a:t>
            </a:r>
            <a:endParaRPr lang="en-US" sz="1800">
              <a:solidFill>
                <a:schemeClr val="tx1"/>
              </a:solidFill>
              <a:sym typeface="Symbol" charset="2"/>
            </a:endParaRPr>
          </a:p>
          <a:p>
            <a:pPr lvl="1">
              <a:buFont typeface="Arial" charset="0"/>
              <a:buChar char="•"/>
            </a:pPr>
            <a:r>
              <a:rPr lang="en-US" sz="1700" b="1">
                <a:solidFill>
                  <a:schemeClr val="tx1"/>
                </a:solidFill>
                <a:sym typeface="Symbol" charset="2"/>
              </a:rPr>
              <a:t>  </a:t>
            </a:r>
            <a:r>
              <a:rPr lang="en-US" sz="1700" b="1" u="sng">
                <a:solidFill>
                  <a:schemeClr val="tx1"/>
                </a:solidFill>
                <a:sym typeface="Symbol" charset="2"/>
              </a:rPr>
              <a:t>Flare OVI</a:t>
            </a:r>
          </a:p>
          <a:p>
            <a:r>
              <a:rPr lang="en-US" sz="1700">
                <a:solidFill>
                  <a:schemeClr val="tx1"/>
                </a:solidFill>
                <a:sym typeface="Symbol" charset="2"/>
              </a:rPr>
              <a:t>O VI emission all along the slit before the CME material arrives at the slit indicates flare     O VI photons scattered by O VI ions in the corona.</a:t>
            </a:r>
          </a:p>
          <a:p>
            <a:pPr lvl="1">
              <a:buFont typeface="Arial" charset="0"/>
              <a:buChar char="•"/>
            </a:pPr>
            <a:r>
              <a:rPr lang="en-US" sz="1700" b="1">
                <a:solidFill>
                  <a:schemeClr val="tx1"/>
                </a:solidFill>
              </a:rPr>
              <a:t>  </a:t>
            </a:r>
            <a:r>
              <a:rPr lang="en-US" sz="1700" b="1" u="sng">
                <a:solidFill>
                  <a:schemeClr val="tx1"/>
                </a:solidFill>
              </a:rPr>
              <a:t>Leg</a:t>
            </a:r>
          </a:p>
          <a:p>
            <a:r>
              <a:rPr lang="en-US" sz="1700">
                <a:solidFill>
                  <a:schemeClr val="tx1"/>
                </a:solidFill>
              </a:rPr>
              <a:t>Fairly bright emission in low ionization lines (e.g., C III) that lasts for a long time and has little Doppler shift is interpreted as a flux filament connecting the CME back to the Sun.</a:t>
            </a:r>
            <a:endParaRPr lang="en-US" sz="1700" b="1">
              <a:solidFill>
                <a:schemeClr val="tx1"/>
              </a:solidFill>
            </a:endParaRPr>
          </a:p>
          <a:p>
            <a:pPr lvl="1">
              <a:buFont typeface="Arial" charset="0"/>
              <a:buChar char="•"/>
            </a:pPr>
            <a:r>
              <a:rPr lang="en-US" sz="1700" b="1">
                <a:solidFill>
                  <a:schemeClr val="tx1"/>
                </a:solidFill>
              </a:rPr>
              <a:t>  </a:t>
            </a:r>
            <a:r>
              <a:rPr lang="en-US" sz="1700" b="1" u="sng">
                <a:solidFill>
                  <a:schemeClr val="tx1"/>
                </a:solidFill>
              </a:rPr>
              <a:t>Helix</a:t>
            </a:r>
          </a:p>
          <a:p>
            <a:r>
              <a:rPr lang="en-US" sz="1700">
                <a:solidFill>
                  <a:schemeClr val="tx1"/>
                </a:solidFill>
              </a:rPr>
              <a:t>A filament or strand that moves along the UVCS slit and also moves in Doppler shift may indicate a helical motion, but detailed models are needed to verify this interpretation.</a:t>
            </a:r>
            <a:r>
              <a:rPr lang="en-US">
                <a:solidFill>
                  <a:schemeClr val="tx1"/>
                </a:solidFill>
              </a:rPr>
              <a:t>                         </a:t>
            </a:r>
          </a:p>
        </p:txBody>
      </p:sp>
      <p:sp>
        <p:nvSpPr>
          <p:cNvPr id="6" name="Rectangle 2"/>
          <p:cNvSpPr txBox="1">
            <a:spLocks noChangeArrowheads="1"/>
          </p:cNvSpPr>
          <p:nvPr/>
        </p:nvSpPr>
        <p:spPr bwMode="auto">
          <a:xfrm>
            <a:off x="685800" y="152400"/>
            <a:ext cx="7772400" cy="457200"/>
          </a:xfrm>
          <a:prstGeom prst="rect">
            <a:avLst/>
          </a:prstGeom>
          <a:noFill/>
          <a:ln w="9525">
            <a:noFill/>
            <a:miter lim="800000"/>
            <a:headEnd/>
            <a:tailEnd/>
          </a:ln>
        </p:spPr>
        <p:txBody>
          <a:bodyPr anchor="ctr">
            <a:prstTxWarp prst="textNoShape">
              <a:avLst/>
            </a:prstTxWarp>
          </a:bodyPr>
          <a:lstStyle/>
          <a:p>
            <a:pPr algn="ctr" eaLnBrk="0" hangingPunct="0">
              <a:spcBef>
                <a:spcPct val="0"/>
              </a:spcBef>
            </a:pPr>
            <a:r>
              <a:rPr lang="en-US" sz="2400" b="1">
                <a:solidFill>
                  <a:schemeClr val="tx2"/>
                </a:solidFill>
              </a:rPr>
              <a:t>Interpretation </a:t>
            </a:r>
            <a:r>
              <a:rPr lang="en-US" sz="2400">
                <a:solidFill>
                  <a:schemeClr val="tx2"/>
                </a:solidFill>
              </a:rPr>
              <a:t>Cont.</a:t>
            </a:r>
          </a:p>
        </p:txBody>
      </p:sp>
      <p:sp>
        <p:nvSpPr>
          <p:cNvPr id="36868" name="Slide Number Placeholder 7"/>
          <p:cNvSpPr>
            <a:spLocks noGrp="1"/>
          </p:cNvSpPr>
          <p:nvPr>
            <p:ph type="sldNum" sz="quarter" idx="12"/>
          </p:nvPr>
        </p:nvSpPr>
        <p:spPr>
          <a:noFill/>
        </p:spPr>
        <p:txBody>
          <a:bodyPr/>
          <a:lstStyle/>
          <a:p>
            <a:fld id="{D3CB1F14-5DEA-8046-9570-7DAB32F099BD}" type="slidenum">
              <a:rPr lang="it-IT" smtClean="0">
                <a:latin typeface="Times New Roman" charset="0"/>
                <a:ea typeface="Times New Roman" charset="0"/>
                <a:cs typeface="Times New Roman" charset="0"/>
              </a:rPr>
              <a:pPr/>
              <a:t>19</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57600" y="6410325"/>
            <a:ext cx="3505200" cy="457200"/>
          </a:xfrm>
          <a:prstGeom prst="rect">
            <a:avLst/>
          </a:prstGeom>
          <a:noFill/>
          <a:ln w="9525">
            <a:noFill/>
            <a:miter lim="800000"/>
            <a:headEnd/>
            <a:tailEnd/>
          </a:ln>
        </p:spPr>
        <p:txBody>
          <a:bodyPr>
            <a:prstTxWarp prst="textNoShape">
              <a:avLst/>
            </a:prstTxWarp>
            <a:spAutoFit/>
          </a:bodyPr>
          <a:lstStyle/>
          <a:p>
            <a:r>
              <a:rPr lang="it-IT" sz="2400">
                <a:solidFill>
                  <a:schemeClr val="tx1"/>
                </a:solidFill>
              </a:rPr>
              <a:t>    </a:t>
            </a:r>
          </a:p>
        </p:txBody>
      </p:sp>
      <p:sp>
        <p:nvSpPr>
          <p:cNvPr id="17411" name="Text Box 63"/>
          <p:cNvSpPr txBox="1">
            <a:spLocks noChangeArrowheads="1"/>
          </p:cNvSpPr>
          <p:nvPr/>
        </p:nvSpPr>
        <p:spPr bwMode="auto">
          <a:xfrm>
            <a:off x="3581400" y="103188"/>
            <a:ext cx="1736725" cy="430212"/>
          </a:xfrm>
          <a:prstGeom prst="rect">
            <a:avLst/>
          </a:prstGeom>
          <a:noFill/>
          <a:ln w="9525">
            <a:noFill/>
            <a:miter lim="800000"/>
            <a:headEnd/>
            <a:tailEnd/>
          </a:ln>
        </p:spPr>
        <p:txBody>
          <a:bodyPr wrap="none">
            <a:prstTxWarp prst="textNoShape">
              <a:avLst/>
            </a:prstTxWarp>
            <a:spAutoFit/>
          </a:bodyPr>
          <a:lstStyle/>
          <a:p>
            <a:r>
              <a:rPr lang="it-IT" sz="2200" b="1">
                <a:solidFill>
                  <a:schemeClr val="tx1"/>
                </a:solidFill>
              </a:rPr>
              <a:t>CONTENTS</a:t>
            </a:r>
          </a:p>
        </p:txBody>
      </p:sp>
      <p:sp>
        <p:nvSpPr>
          <p:cNvPr id="17412" name="CasellaDiTesto 38"/>
          <p:cNvSpPr txBox="1">
            <a:spLocks noChangeArrowheads="1"/>
          </p:cNvSpPr>
          <p:nvPr/>
        </p:nvSpPr>
        <p:spPr bwMode="auto">
          <a:xfrm>
            <a:off x="609600" y="485775"/>
            <a:ext cx="7848600" cy="6753225"/>
          </a:xfrm>
          <a:prstGeom prst="rect">
            <a:avLst/>
          </a:prstGeom>
          <a:noFill/>
          <a:ln w="9525">
            <a:noFill/>
            <a:miter lim="800000"/>
            <a:headEnd/>
            <a:tailEnd/>
          </a:ln>
        </p:spPr>
        <p:txBody>
          <a:bodyPr>
            <a:prstTxWarp prst="textNoShape">
              <a:avLst/>
            </a:prstTxWarp>
            <a:spAutoFit/>
          </a:bodyPr>
          <a:lstStyle/>
          <a:p>
            <a:pPr marL="971550" lvl="1" indent="-514350"/>
            <a:endParaRPr lang="en-US" sz="1900">
              <a:solidFill>
                <a:schemeClr val="tx1"/>
              </a:solidFill>
            </a:endParaRPr>
          </a:p>
          <a:p>
            <a:pPr marL="971550" lvl="1" indent="-514350">
              <a:spcBef>
                <a:spcPts val="400"/>
              </a:spcBef>
              <a:buFont typeface="Times New Roman" charset="0"/>
              <a:buAutoNum type="arabicPeriod"/>
            </a:pPr>
            <a:r>
              <a:rPr lang="it-IT" sz="1600" b="1">
                <a:solidFill>
                  <a:schemeClr val="tx1"/>
                </a:solidFill>
              </a:rPr>
              <a:t>UltraViolet Coronagraph </a:t>
            </a:r>
            <a:r>
              <a:rPr lang="it-IT" sz="1600" b="1">
                <a:solidFill>
                  <a:schemeClr val="tx1"/>
                </a:solidFill>
              </a:rPr>
              <a:t>Spectrometer			  </a:t>
            </a:r>
            <a:r>
              <a:rPr lang="it-IT" sz="1600">
                <a:solidFill>
                  <a:schemeClr val="tx1"/>
                </a:solidFill>
              </a:rPr>
              <a:t>3</a:t>
            </a:r>
          </a:p>
          <a:p>
            <a:pPr marL="971550" lvl="1" indent="-514350">
              <a:spcBef>
                <a:spcPts val="400"/>
              </a:spcBef>
              <a:buFont typeface="Times New Roman" charset="0"/>
              <a:buAutoNum type="arabicPeriod"/>
            </a:pPr>
            <a:r>
              <a:rPr lang="it-IT" sz="1600" b="1">
                <a:solidFill>
                  <a:schemeClr val="tx1"/>
                </a:solidFill>
              </a:rPr>
              <a:t>Observing CMEs with </a:t>
            </a:r>
            <a:r>
              <a:rPr lang="it-IT" sz="1600" b="1">
                <a:solidFill>
                  <a:schemeClr val="tx1"/>
                </a:solidFill>
              </a:rPr>
              <a:t>UVCS</a:t>
            </a:r>
            <a:r>
              <a:rPr lang="it-IT" sz="1600" b="1"/>
              <a:t>			 	  </a:t>
            </a:r>
            <a:r>
              <a:rPr lang="it-IT" sz="1600">
                <a:solidFill>
                  <a:schemeClr val="tx1"/>
                </a:solidFill>
              </a:rPr>
              <a:t>4</a:t>
            </a:r>
          </a:p>
          <a:p>
            <a:pPr marL="971550" lvl="1" indent="-514350">
              <a:spcBef>
                <a:spcPts val="400"/>
              </a:spcBef>
              <a:buFont typeface="Times New Roman" charset="0"/>
              <a:buAutoNum type="arabicPeriod"/>
            </a:pPr>
            <a:r>
              <a:rPr lang="it-IT" sz="1600" b="1">
                <a:solidFill>
                  <a:schemeClr val="tx1"/>
                </a:solidFill>
              </a:rPr>
              <a:t>UV Spectra of </a:t>
            </a:r>
            <a:r>
              <a:rPr lang="it-IT" sz="1600" b="1">
                <a:solidFill>
                  <a:schemeClr val="tx1"/>
                </a:solidFill>
              </a:rPr>
              <a:t>CMEs				  </a:t>
            </a:r>
            <a:r>
              <a:rPr lang="it-IT" sz="1600">
                <a:solidFill>
                  <a:schemeClr val="tx1"/>
                </a:solidFill>
              </a:rPr>
              <a:t>5</a:t>
            </a:r>
          </a:p>
          <a:p>
            <a:pPr marL="971550" lvl="1" indent="-514350">
              <a:spcBef>
                <a:spcPts val="400"/>
              </a:spcBef>
              <a:buFont typeface="Times New Roman" charset="0"/>
              <a:buAutoNum type="arabicPeriod"/>
            </a:pPr>
            <a:r>
              <a:rPr lang="it-IT" sz="1600" b="1">
                <a:solidFill>
                  <a:schemeClr val="tx1"/>
                </a:solidFill>
              </a:rPr>
              <a:t>Examples of CME </a:t>
            </a:r>
            <a:r>
              <a:rPr lang="it-IT" sz="1600" b="1">
                <a:solidFill>
                  <a:schemeClr val="tx1"/>
                </a:solidFill>
              </a:rPr>
              <a:t>Spectra</a:t>
            </a:r>
            <a:r>
              <a:rPr lang="it-IT" sz="1600" b="1">
                <a:solidFill>
                  <a:srgbClr val="FF9900"/>
                </a:solidFill>
              </a:rPr>
              <a:t>				  </a:t>
            </a:r>
            <a:r>
              <a:rPr lang="it-IT" sz="1600">
                <a:solidFill>
                  <a:schemeClr val="tx1"/>
                </a:solidFill>
              </a:rPr>
              <a:t>6</a:t>
            </a:r>
          </a:p>
          <a:p>
            <a:pPr marL="971550" lvl="1" indent="-514350">
              <a:spcBef>
                <a:spcPts val="400"/>
              </a:spcBef>
              <a:buFont typeface="Times New Roman" charset="0"/>
              <a:buAutoNum type="arabicPeriod"/>
            </a:pPr>
            <a:r>
              <a:rPr lang="it-IT" sz="1600" b="1">
                <a:solidFill>
                  <a:schemeClr val="tx1"/>
                </a:solidFill>
              </a:rPr>
              <a:t>Making CME Images using UVCS </a:t>
            </a:r>
            <a:r>
              <a:rPr lang="it-IT" sz="1600" b="1">
                <a:solidFill>
                  <a:schemeClr val="tx1"/>
                </a:solidFill>
              </a:rPr>
              <a:t>Spectra		  </a:t>
            </a:r>
            <a:r>
              <a:rPr lang="it-IT" sz="1600">
                <a:solidFill>
                  <a:schemeClr val="tx1"/>
                </a:solidFill>
              </a:rPr>
              <a:t>7</a:t>
            </a:r>
          </a:p>
          <a:p>
            <a:pPr marL="971550" lvl="1" indent="-514350">
              <a:spcBef>
                <a:spcPts val="400"/>
              </a:spcBef>
              <a:buFont typeface="Times New Roman" charset="0"/>
              <a:buAutoNum type="arabicPeriod"/>
            </a:pPr>
            <a:r>
              <a:rPr lang="it-IT" sz="1600" b="1">
                <a:solidFill>
                  <a:schemeClr val="tx1"/>
                </a:solidFill>
              </a:rPr>
              <a:t>Comparing WL and UV </a:t>
            </a:r>
            <a:r>
              <a:rPr lang="it-IT" sz="1600" b="1">
                <a:solidFill>
                  <a:schemeClr val="tx1"/>
                </a:solidFill>
              </a:rPr>
              <a:t>Images			  </a:t>
            </a:r>
            <a:r>
              <a:rPr lang="it-IT" sz="1600">
                <a:solidFill>
                  <a:schemeClr val="tx1"/>
                </a:solidFill>
              </a:rPr>
              <a:t>8</a:t>
            </a:r>
          </a:p>
          <a:p>
            <a:pPr marL="971550" lvl="1" indent="-514350">
              <a:spcBef>
                <a:spcPts val="600"/>
              </a:spcBef>
              <a:buFont typeface="Times New Roman" charset="0"/>
              <a:buAutoNum type="arabicPeriod"/>
            </a:pPr>
            <a:r>
              <a:rPr lang="en-US" sz="1600" b="1">
                <a:solidFill>
                  <a:schemeClr val="tx1"/>
                </a:solidFill>
              </a:rPr>
              <a:t>Diagnostics</a:t>
            </a:r>
          </a:p>
          <a:p>
            <a:pPr marL="1428750" lvl="2" indent="-514350">
              <a:spcBef>
                <a:spcPct val="0"/>
              </a:spcBef>
            </a:pPr>
            <a:r>
              <a:rPr lang="it-IT" sz="1600" i="1">
                <a:solidFill>
                  <a:schemeClr val="tx1"/>
                </a:solidFill>
              </a:rPr>
              <a:t>I.</a:t>
            </a:r>
            <a:r>
              <a:rPr lang="it-IT" sz="1600">
                <a:solidFill>
                  <a:schemeClr val="tx1"/>
                </a:solidFill>
              </a:rPr>
              <a:t>	Doppler Shift					  9</a:t>
            </a:r>
          </a:p>
          <a:p>
            <a:pPr marL="1428750" lvl="2" indent="-514350">
              <a:spcBef>
                <a:spcPct val="0"/>
              </a:spcBef>
            </a:pPr>
            <a:r>
              <a:rPr lang="it-IT" sz="1600" i="1">
                <a:solidFill>
                  <a:schemeClr val="tx1"/>
                </a:solidFill>
              </a:rPr>
              <a:t>II.</a:t>
            </a:r>
            <a:r>
              <a:rPr lang="it-IT" sz="1600">
                <a:solidFill>
                  <a:schemeClr val="tx1"/>
                </a:solidFill>
              </a:rPr>
              <a:t>	</a:t>
            </a:r>
            <a:r>
              <a:rPr lang="en-US" sz="1600">
                <a:solidFill>
                  <a:schemeClr val="tx1"/>
                </a:solidFill>
              </a:rPr>
              <a:t>Line Width					11</a:t>
            </a:r>
          </a:p>
          <a:p>
            <a:pPr marL="1428750" lvl="2" indent="-514350">
              <a:spcBef>
                <a:spcPct val="0"/>
              </a:spcBef>
            </a:pPr>
            <a:r>
              <a:rPr lang="it-IT" sz="1600" i="1">
                <a:solidFill>
                  <a:schemeClr val="tx1"/>
                </a:solidFill>
              </a:rPr>
              <a:t>III.</a:t>
            </a:r>
            <a:r>
              <a:rPr lang="it-IT" sz="1600">
                <a:solidFill>
                  <a:schemeClr val="tx1"/>
                </a:solidFill>
              </a:rPr>
              <a:t>	Doppler </a:t>
            </a:r>
            <a:r>
              <a:rPr lang="it-IT" sz="1600">
                <a:solidFill>
                  <a:schemeClr val="tx1"/>
                </a:solidFill>
              </a:rPr>
              <a:t>Dimming (outflow speed</a:t>
            </a:r>
            <a:r>
              <a:rPr lang="it-IT" sz="1600">
                <a:solidFill>
                  <a:schemeClr val="tx1"/>
                </a:solidFill>
              </a:rPr>
              <a:t> )			12</a:t>
            </a:r>
          </a:p>
          <a:p>
            <a:pPr marL="1428750" lvl="2" indent="-514350">
              <a:spcBef>
                <a:spcPct val="0"/>
              </a:spcBef>
            </a:pPr>
            <a:r>
              <a:rPr lang="it-IT" sz="1600" i="1">
                <a:solidFill>
                  <a:schemeClr val="tx1"/>
                </a:solidFill>
              </a:rPr>
              <a:t>IV.</a:t>
            </a:r>
            <a:r>
              <a:rPr lang="it-IT" sz="1600">
                <a:solidFill>
                  <a:schemeClr val="tx1"/>
                </a:solidFill>
              </a:rPr>
              <a:t>	Density					13</a:t>
            </a:r>
          </a:p>
          <a:p>
            <a:pPr marL="1428750" lvl="2" indent="-514350">
              <a:spcBef>
                <a:spcPct val="0"/>
              </a:spcBef>
            </a:pPr>
            <a:r>
              <a:rPr lang="it-IT" sz="1600" i="1">
                <a:solidFill>
                  <a:schemeClr val="tx1"/>
                </a:solidFill>
              </a:rPr>
              <a:t>V.</a:t>
            </a:r>
            <a:r>
              <a:rPr lang="it-IT" sz="1600">
                <a:solidFill>
                  <a:schemeClr val="tx1"/>
                </a:solidFill>
              </a:rPr>
              <a:t>	Temperature					14</a:t>
            </a:r>
          </a:p>
          <a:p>
            <a:pPr marL="971550" lvl="1" indent="-514350">
              <a:spcBef>
                <a:spcPts val="400"/>
              </a:spcBef>
              <a:buFont typeface="Times New Roman" charset="0"/>
              <a:buAutoNum type="arabicPeriod"/>
            </a:pPr>
            <a:r>
              <a:rPr lang="en-US" sz="1600" b="1">
                <a:solidFill>
                  <a:schemeClr val="tx1"/>
                </a:solidFill>
              </a:rPr>
              <a:t>Caveats</a:t>
            </a:r>
            <a:endParaRPr lang="en-US" sz="1600">
              <a:solidFill>
                <a:schemeClr val="tx1"/>
              </a:solidFill>
            </a:endParaRPr>
          </a:p>
          <a:p>
            <a:pPr marL="971550" lvl="1" indent="-514350">
              <a:spcBef>
                <a:spcPct val="0"/>
              </a:spcBef>
            </a:pPr>
            <a:r>
              <a:rPr lang="en-US" sz="1600" b="1">
                <a:solidFill>
                  <a:schemeClr val="tx1"/>
                </a:solidFill>
              </a:rPr>
              <a:t>	</a:t>
            </a:r>
            <a:r>
              <a:rPr lang="en-US" sz="1600" i="1">
                <a:solidFill>
                  <a:schemeClr val="tx1"/>
                </a:solidFill>
              </a:rPr>
              <a:t>I.</a:t>
            </a:r>
            <a:r>
              <a:rPr lang="en-US" sz="1600">
                <a:solidFill>
                  <a:schemeClr val="tx1"/>
                </a:solidFill>
              </a:rPr>
              <a:t>	Saturation				         15</a:t>
            </a:r>
          </a:p>
          <a:p>
            <a:pPr marL="971550" lvl="1" indent="-514350">
              <a:spcBef>
                <a:spcPct val="0"/>
              </a:spcBef>
            </a:pPr>
            <a:r>
              <a:rPr lang="en-US" sz="1600" b="1">
                <a:solidFill>
                  <a:schemeClr val="tx1"/>
                </a:solidFill>
              </a:rPr>
              <a:t>	</a:t>
            </a:r>
            <a:r>
              <a:rPr lang="en-US" sz="1600" i="1">
                <a:solidFill>
                  <a:schemeClr val="tx1"/>
                </a:solidFill>
              </a:rPr>
              <a:t>II.</a:t>
            </a:r>
            <a:r>
              <a:rPr lang="en-US" sz="1600">
                <a:solidFill>
                  <a:schemeClr val="tx1"/>
                </a:solidFill>
              </a:rPr>
              <a:t>	Grating Ghosts				         16</a:t>
            </a:r>
          </a:p>
          <a:p>
            <a:pPr marL="971550" lvl="1" indent="-514350">
              <a:spcBef>
                <a:spcPct val="0"/>
              </a:spcBef>
            </a:pPr>
            <a:r>
              <a:rPr lang="en-US" sz="1600" b="1">
                <a:solidFill>
                  <a:schemeClr val="tx1"/>
                </a:solidFill>
              </a:rPr>
              <a:t>	</a:t>
            </a:r>
            <a:r>
              <a:rPr lang="en-US" sz="1600" i="1">
                <a:solidFill>
                  <a:schemeClr val="tx1"/>
                </a:solidFill>
              </a:rPr>
              <a:t>III.</a:t>
            </a:r>
            <a:r>
              <a:rPr lang="en-US" sz="1600">
                <a:solidFill>
                  <a:schemeClr val="tx1"/>
                </a:solidFill>
              </a:rPr>
              <a:t>	Grating Scatter</a:t>
            </a:r>
          </a:p>
          <a:p>
            <a:pPr marL="971550" lvl="1" indent="-514350">
              <a:spcBef>
                <a:spcPct val="0"/>
              </a:spcBef>
            </a:pPr>
            <a:r>
              <a:rPr lang="en-US" sz="1600">
                <a:solidFill>
                  <a:schemeClr val="tx1"/>
                </a:solidFill>
              </a:rPr>
              <a:t>	</a:t>
            </a:r>
            <a:r>
              <a:rPr lang="en-US" sz="1600" i="1">
                <a:solidFill>
                  <a:schemeClr val="tx1"/>
                </a:solidFill>
              </a:rPr>
              <a:t>IV.</a:t>
            </a:r>
            <a:r>
              <a:rPr lang="en-US" sz="1600">
                <a:solidFill>
                  <a:schemeClr val="tx1"/>
                </a:solidFill>
              </a:rPr>
              <a:t>	Wires					         17</a:t>
            </a:r>
          </a:p>
          <a:p>
            <a:pPr marL="971550" lvl="1" indent="-514350">
              <a:spcBef>
                <a:spcPct val="0"/>
              </a:spcBef>
            </a:pPr>
            <a:r>
              <a:rPr lang="en-US" sz="1600" b="1">
                <a:solidFill>
                  <a:schemeClr val="tx1"/>
                </a:solidFill>
              </a:rPr>
              <a:t>	</a:t>
            </a:r>
            <a:r>
              <a:rPr lang="en-US" sz="1600" i="1">
                <a:solidFill>
                  <a:schemeClr val="tx1"/>
                </a:solidFill>
              </a:rPr>
              <a:t>V.</a:t>
            </a:r>
            <a:r>
              <a:rPr lang="en-US" sz="1600">
                <a:solidFill>
                  <a:schemeClr val="tx1"/>
                </a:solidFill>
              </a:rPr>
              <a:t>	Wavelength Scale</a:t>
            </a:r>
          </a:p>
          <a:p>
            <a:pPr marL="971550" lvl="1" indent="-514350">
              <a:spcBef>
                <a:spcPct val="0"/>
              </a:spcBef>
            </a:pPr>
            <a:r>
              <a:rPr lang="en-US" sz="1600">
                <a:solidFill>
                  <a:schemeClr val="tx1"/>
                </a:solidFill>
              </a:rPr>
              <a:t>	</a:t>
            </a:r>
            <a:r>
              <a:rPr lang="en-US" sz="1600" i="1">
                <a:solidFill>
                  <a:schemeClr val="tx1"/>
                </a:solidFill>
              </a:rPr>
              <a:t>VI.</a:t>
            </a:r>
            <a:r>
              <a:rPr lang="en-US" sz="1600">
                <a:solidFill>
                  <a:schemeClr val="tx1"/>
                </a:solidFill>
              </a:rPr>
              <a:t>	Radiometric calibration in second order         </a:t>
            </a:r>
          </a:p>
          <a:p>
            <a:pPr marL="971550" lvl="1" indent="-514350">
              <a:spcBef>
                <a:spcPct val="0"/>
              </a:spcBef>
            </a:pPr>
            <a:r>
              <a:rPr lang="en-US" sz="1600" b="1">
                <a:solidFill>
                  <a:schemeClr val="tx1"/>
                </a:solidFill>
              </a:rPr>
              <a:t>	</a:t>
            </a:r>
            <a:r>
              <a:rPr lang="en-US" sz="1600" i="1">
                <a:solidFill>
                  <a:schemeClr val="tx1"/>
                </a:solidFill>
              </a:rPr>
              <a:t>VII.</a:t>
            </a:r>
            <a:r>
              <a:rPr lang="en-US" sz="1600">
                <a:solidFill>
                  <a:schemeClr val="tx1"/>
                </a:solidFill>
              </a:rPr>
              <a:t>	Low sensitivity regions on the detectors		         18</a:t>
            </a:r>
          </a:p>
          <a:p>
            <a:pPr marL="971550" lvl="1" indent="-514350"/>
            <a:r>
              <a:rPr lang="it-IT" sz="1600" b="1">
                <a:solidFill>
                  <a:schemeClr val="tx1"/>
                </a:solidFill>
              </a:rPr>
              <a:t>9.     Interpretation				                  </a:t>
            </a:r>
            <a:r>
              <a:rPr lang="it-IT" sz="1600">
                <a:solidFill>
                  <a:schemeClr val="tx1"/>
                </a:solidFill>
              </a:rPr>
              <a:t>19</a:t>
            </a:r>
          </a:p>
          <a:p>
            <a:pPr marL="971550" lvl="1" indent="-514350">
              <a:spcBef>
                <a:spcPts val="400"/>
              </a:spcBef>
            </a:pPr>
            <a:endParaRPr lang="en-US" sz="17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657600" y="6410325"/>
            <a:ext cx="3505200" cy="457200"/>
          </a:xfrm>
          <a:prstGeom prst="rect">
            <a:avLst/>
          </a:prstGeom>
          <a:noFill/>
          <a:ln w="9525">
            <a:noFill/>
            <a:miter lim="800000"/>
            <a:headEnd/>
            <a:tailEnd/>
          </a:ln>
        </p:spPr>
        <p:txBody>
          <a:bodyPr>
            <a:prstTxWarp prst="textNoShape">
              <a:avLst/>
            </a:prstTxWarp>
            <a:spAutoFit/>
          </a:bodyPr>
          <a:lstStyle/>
          <a:p>
            <a:r>
              <a:rPr lang="it-IT" sz="2400">
                <a:solidFill>
                  <a:schemeClr val="tx1"/>
                </a:solidFill>
              </a:rPr>
              <a:t>    </a:t>
            </a:r>
          </a:p>
        </p:txBody>
      </p:sp>
      <p:sp>
        <p:nvSpPr>
          <p:cNvPr id="19459" name="Text Box 51"/>
          <p:cNvSpPr txBox="1">
            <a:spLocks noChangeArrowheads="1"/>
          </p:cNvSpPr>
          <p:nvPr/>
        </p:nvSpPr>
        <p:spPr bwMode="auto">
          <a:xfrm>
            <a:off x="142875" y="749300"/>
            <a:ext cx="8820150" cy="1011238"/>
          </a:xfrm>
          <a:prstGeom prst="rect">
            <a:avLst/>
          </a:prstGeom>
          <a:noFill/>
          <a:ln w="9525">
            <a:noFill/>
            <a:miter lim="800000"/>
            <a:headEnd/>
            <a:tailEnd/>
          </a:ln>
        </p:spPr>
        <p:txBody>
          <a:bodyPr>
            <a:prstTxWarp prst="textNoShape">
              <a:avLst/>
            </a:prstTxWarp>
            <a:spAutoFit/>
          </a:bodyPr>
          <a:lstStyle/>
          <a:p>
            <a:pPr>
              <a:lnSpc>
                <a:spcPct val="80000"/>
              </a:lnSpc>
            </a:pPr>
            <a:r>
              <a:rPr lang="it-IT" sz="1600">
                <a:solidFill>
                  <a:schemeClr val="tx1"/>
                </a:solidFill>
              </a:rPr>
              <a:t>The  </a:t>
            </a:r>
            <a:r>
              <a:rPr lang="it-IT" sz="1600" b="1">
                <a:solidFill>
                  <a:schemeClr val="tx1"/>
                </a:solidFill>
              </a:rPr>
              <a:t>UVCS</a:t>
            </a:r>
            <a:r>
              <a:rPr lang="it-IT" sz="1600">
                <a:solidFill>
                  <a:schemeClr val="tx1"/>
                </a:solidFill>
              </a:rPr>
              <a:t>   was designed for spectroscopic diagnostics  of temperatures, densities, and flow velocities in the extended solar.  </a:t>
            </a:r>
          </a:p>
          <a:p>
            <a:pPr>
              <a:lnSpc>
                <a:spcPct val="80000"/>
              </a:lnSpc>
            </a:pPr>
            <a:r>
              <a:rPr lang="it-IT" sz="1600">
                <a:solidFill>
                  <a:schemeClr val="tx1"/>
                </a:solidFill>
              </a:rPr>
              <a:t>The instrument images the corona through an entrance slit 42’ long and up to 84” wide, which can be pointed at any polar angle and heliocentric distance from 1.5 to 10 R</a:t>
            </a:r>
            <a:r>
              <a:rPr lang="it-IT" sz="1600" baseline="-25000">
                <a:solidFill>
                  <a:schemeClr val="tx1"/>
                </a:solidFill>
                <a:latin typeface="Wingdings" charset="2"/>
                <a:ea typeface="Wingdings" charset="2"/>
                <a:cs typeface="Wingdings" charset="2"/>
              </a:rPr>
              <a:t></a:t>
            </a:r>
            <a:r>
              <a:rPr lang="it-IT" sz="1600">
                <a:solidFill>
                  <a:schemeClr val="tx1"/>
                </a:solidFill>
              </a:rPr>
              <a:t>   </a:t>
            </a:r>
          </a:p>
        </p:txBody>
      </p:sp>
      <p:grpSp>
        <p:nvGrpSpPr>
          <p:cNvPr id="19460" name="Group 62"/>
          <p:cNvGrpSpPr>
            <a:grpSpLocks/>
          </p:cNvGrpSpPr>
          <p:nvPr/>
        </p:nvGrpSpPr>
        <p:grpSpPr bwMode="auto">
          <a:xfrm>
            <a:off x="4176713" y="2303463"/>
            <a:ext cx="4356100" cy="1485900"/>
            <a:chOff x="295" y="1616"/>
            <a:chExt cx="2744" cy="936"/>
          </a:xfrm>
        </p:grpSpPr>
        <p:sp>
          <p:nvSpPr>
            <p:cNvPr id="19470" name="Text Box 18"/>
            <p:cNvSpPr txBox="1">
              <a:spLocks noChangeAspect="1" noChangeArrowheads="1"/>
            </p:cNvSpPr>
            <p:nvPr/>
          </p:nvSpPr>
          <p:spPr bwMode="auto">
            <a:xfrm>
              <a:off x="1071" y="2302"/>
              <a:ext cx="1968" cy="250"/>
            </a:xfrm>
            <a:prstGeom prst="rect">
              <a:avLst/>
            </a:prstGeom>
            <a:noFill/>
            <a:ln w="9525">
              <a:noFill/>
              <a:miter lim="800000"/>
              <a:headEnd/>
              <a:tailEnd/>
            </a:ln>
          </p:spPr>
          <p:txBody>
            <a:bodyPr>
              <a:prstTxWarp prst="textNoShape">
                <a:avLst/>
              </a:prstTxWarp>
              <a:spAutoFit/>
            </a:bodyPr>
            <a:lstStyle/>
            <a:p>
              <a:r>
                <a:rPr lang="it-IT" sz="1600">
                  <a:solidFill>
                    <a:schemeClr val="tx1"/>
                  </a:solidFill>
                </a:rPr>
                <a:t>1.5 R                                10 R</a:t>
              </a:r>
              <a:r>
                <a:rPr lang="it-IT">
                  <a:solidFill>
                    <a:schemeClr val="tx1"/>
                  </a:solidFill>
                </a:rPr>
                <a:t>  </a:t>
              </a:r>
            </a:p>
          </p:txBody>
        </p:sp>
        <p:sp>
          <p:nvSpPr>
            <p:cNvPr id="19471" name="Oval 20"/>
            <p:cNvSpPr>
              <a:spLocks noChangeAspect="1" noChangeArrowheads="1"/>
            </p:cNvSpPr>
            <p:nvPr/>
          </p:nvSpPr>
          <p:spPr bwMode="auto">
            <a:xfrm>
              <a:off x="676" y="1812"/>
              <a:ext cx="410" cy="410"/>
            </a:xfrm>
            <a:prstGeom prst="ellipse">
              <a:avLst/>
            </a:prstGeom>
            <a:solidFill>
              <a:srgbClr val="FFCC00"/>
            </a:solidFill>
            <a:ln w="9525">
              <a:solidFill>
                <a:schemeClr val="tx1"/>
              </a:solidFill>
              <a:round/>
              <a:headEnd/>
              <a:tailEnd/>
            </a:ln>
          </p:spPr>
          <p:txBody>
            <a:bodyPr wrap="none" anchor="ctr">
              <a:prstTxWarp prst="textNoShape">
                <a:avLst/>
              </a:prstTxWarp>
            </a:bodyPr>
            <a:lstStyle/>
            <a:p>
              <a:endParaRPr lang="en-US"/>
            </a:p>
          </p:txBody>
        </p:sp>
        <p:sp>
          <p:nvSpPr>
            <p:cNvPr id="19472" name="Rectangle 21"/>
            <p:cNvSpPr>
              <a:spLocks noChangeAspect="1" noChangeArrowheads="1"/>
            </p:cNvSpPr>
            <p:nvPr/>
          </p:nvSpPr>
          <p:spPr bwMode="auto">
            <a:xfrm flipH="1">
              <a:off x="1202" y="1734"/>
              <a:ext cx="34" cy="522"/>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19473" name="Line 22"/>
            <p:cNvSpPr>
              <a:spLocks noChangeAspect="1" noChangeShapeType="1"/>
            </p:cNvSpPr>
            <p:nvPr/>
          </p:nvSpPr>
          <p:spPr bwMode="auto">
            <a:xfrm>
              <a:off x="1202" y="2266"/>
              <a:ext cx="132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9474" name="Line 23"/>
            <p:cNvSpPr>
              <a:spLocks noChangeAspect="1" noChangeShapeType="1"/>
            </p:cNvSpPr>
            <p:nvPr/>
          </p:nvSpPr>
          <p:spPr bwMode="auto">
            <a:xfrm>
              <a:off x="1250" y="1737"/>
              <a:ext cx="132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9475" name="Line 24"/>
            <p:cNvSpPr>
              <a:spLocks noChangeAspect="1" noChangeShapeType="1"/>
            </p:cNvSpPr>
            <p:nvPr/>
          </p:nvSpPr>
          <p:spPr bwMode="auto">
            <a:xfrm>
              <a:off x="1202" y="2266"/>
              <a:ext cx="0" cy="122"/>
            </a:xfrm>
            <a:prstGeom prst="line">
              <a:avLst/>
            </a:prstGeom>
            <a:noFill/>
            <a:ln w="9525">
              <a:solidFill>
                <a:schemeClr val="tx1"/>
              </a:solidFill>
              <a:round/>
              <a:headEnd/>
              <a:tailEnd type="triangle" w="lg" len="lg"/>
            </a:ln>
          </p:spPr>
          <p:txBody>
            <a:bodyPr>
              <a:prstTxWarp prst="textNoShape">
                <a:avLst/>
              </a:prstTxWarp>
            </a:bodyPr>
            <a:lstStyle/>
            <a:p>
              <a:endParaRPr lang="en-US"/>
            </a:p>
          </p:txBody>
        </p:sp>
        <p:sp>
          <p:nvSpPr>
            <p:cNvPr id="19476" name="Line 25"/>
            <p:cNvSpPr>
              <a:spLocks noChangeAspect="1" noChangeShapeType="1"/>
            </p:cNvSpPr>
            <p:nvPr/>
          </p:nvSpPr>
          <p:spPr bwMode="auto">
            <a:xfrm>
              <a:off x="2546" y="2266"/>
              <a:ext cx="0" cy="122"/>
            </a:xfrm>
            <a:prstGeom prst="line">
              <a:avLst/>
            </a:prstGeom>
            <a:noFill/>
            <a:ln w="9525">
              <a:solidFill>
                <a:schemeClr val="tx1"/>
              </a:solidFill>
              <a:round/>
              <a:headEnd/>
              <a:tailEnd type="triangle" w="lg" len="lg"/>
            </a:ln>
          </p:spPr>
          <p:txBody>
            <a:bodyPr>
              <a:prstTxWarp prst="textNoShape">
                <a:avLst/>
              </a:prstTxWarp>
            </a:bodyPr>
            <a:lstStyle/>
            <a:p>
              <a:endParaRPr lang="en-US"/>
            </a:p>
          </p:txBody>
        </p:sp>
        <p:sp>
          <p:nvSpPr>
            <p:cNvPr id="19477" name="Line 26"/>
            <p:cNvSpPr>
              <a:spLocks noChangeAspect="1" noChangeShapeType="1"/>
            </p:cNvSpPr>
            <p:nvPr/>
          </p:nvSpPr>
          <p:spPr bwMode="auto">
            <a:xfrm>
              <a:off x="2546" y="1724"/>
              <a:ext cx="0" cy="542"/>
            </a:xfrm>
            <a:prstGeom prst="line">
              <a:avLst/>
            </a:prstGeom>
            <a:noFill/>
            <a:ln w="9525">
              <a:solidFill>
                <a:schemeClr val="tx1"/>
              </a:solidFill>
              <a:prstDash val="lgDashDotDot"/>
              <a:round/>
              <a:headEnd/>
              <a:tailEnd/>
            </a:ln>
          </p:spPr>
          <p:txBody>
            <a:bodyPr>
              <a:prstTxWarp prst="textNoShape">
                <a:avLst/>
              </a:prstTxWarp>
            </a:bodyPr>
            <a:lstStyle/>
            <a:p>
              <a:endParaRPr lang="en-US"/>
            </a:p>
          </p:txBody>
        </p:sp>
        <p:sp>
          <p:nvSpPr>
            <p:cNvPr id="19478" name="AutoShape 27"/>
            <p:cNvSpPr>
              <a:spLocks noChangeAspect="1" noChangeArrowheads="1"/>
            </p:cNvSpPr>
            <p:nvPr/>
          </p:nvSpPr>
          <p:spPr bwMode="auto">
            <a:xfrm>
              <a:off x="1394" y="2458"/>
              <a:ext cx="50" cy="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24 w 21600"/>
                <a:gd name="T25" fmla="*/ 2965 h 21600"/>
                <a:gd name="T26" fmla="*/ 18576 w 21600"/>
                <a:gd name="T27" fmla="*/ 1863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19479" name="Line 28"/>
            <p:cNvSpPr>
              <a:spLocks noChangeAspect="1" noChangeShapeType="1"/>
            </p:cNvSpPr>
            <p:nvPr/>
          </p:nvSpPr>
          <p:spPr bwMode="auto">
            <a:xfrm>
              <a:off x="1619" y="2038"/>
              <a:ext cx="427" cy="0"/>
            </a:xfrm>
            <a:prstGeom prst="line">
              <a:avLst/>
            </a:prstGeom>
            <a:noFill/>
            <a:ln w="9525">
              <a:solidFill>
                <a:schemeClr val="tx1"/>
              </a:solidFill>
              <a:round/>
              <a:headEnd/>
              <a:tailEnd type="stealth" w="lg" len="lg"/>
            </a:ln>
          </p:spPr>
          <p:txBody>
            <a:bodyPr>
              <a:prstTxWarp prst="textNoShape">
                <a:avLst/>
              </a:prstTxWarp>
            </a:bodyPr>
            <a:lstStyle/>
            <a:p>
              <a:endParaRPr lang="en-US"/>
            </a:p>
          </p:txBody>
        </p:sp>
        <p:sp>
          <p:nvSpPr>
            <p:cNvPr id="19480" name="Line 29"/>
            <p:cNvSpPr>
              <a:spLocks noChangeAspect="1" noChangeShapeType="1"/>
            </p:cNvSpPr>
            <p:nvPr/>
          </p:nvSpPr>
          <p:spPr bwMode="auto">
            <a:xfrm>
              <a:off x="2594" y="1737"/>
              <a:ext cx="11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81" name="Line 30"/>
            <p:cNvSpPr>
              <a:spLocks noChangeAspect="1" noChangeShapeType="1"/>
            </p:cNvSpPr>
            <p:nvPr/>
          </p:nvSpPr>
          <p:spPr bwMode="auto">
            <a:xfrm>
              <a:off x="2594" y="2266"/>
              <a:ext cx="110" cy="3"/>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82" name="Line 31"/>
            <p:cNvSpPr>
              <a:spLocks noChangeAspect="1" noChangeShapeType="1"/>
            </p:cNvSpPr>
            <p:nvPr/>
          </p:nvSpPr>
          <p:spPr bwMode="auto">
            <a:xfrm flipV="1">
              <a:off x="2642" y="1755"/>
              <a:ext cx="0" cy="108"/>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9483" name="Line 32"/>
            <p:cNvSpPr>
              <a:spLocks noChangeAspect="1" noChangeShapeType="1"/>
            </p:cNvSpPr>
            <p:nvPr/>
          </p:nvSpPr>
          <p:spPr bwMode="auto">
            <a:xfrm>
              <a:off x="2642" y="2122"/>
              <a:ext cx="0" cy="106"/>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9484" name="Text Box 33"/>
            <p:cNvSpPr txBox="1">
              <a:spLocks noChangeAspect="1" noChangeArrowheads="1"/>
            </p:cNvSpPr>
            <p:nvPr/>
          </p:nvSpPr>
          <p:spPr bwMode="auto">
            <a:xfrm rot="-5400000">
              <a:off x="2417" y="1797"/>
              <a:ext cx="469" cy="212"/>
            </a:xfrm>
            <a:prstGeom prst="rect">
              <a:avLst/>
            </a:prstGeom>
            <a:noFill/>
            <a:ln w="9525">
              <a:noFill/>
              <a:miter lim="800000"/>
              <a:headEnd/>
              <a:tailEnd/>
            </a:ln>
          </p:spPr>
          <p:txBody>
            <a:bodyPr>
              <a:prstTxWarp prst="textNoShape">
                <a:avLst/>
              </a:prstTxWarp>
              <a:spAutoFit/>
            </a:bodyPr>
            <a:lstStyle/>
            <a:p>
              <a:r>
                <a:rPr lang="it-IT" sz="1600">
                  <a:solidFill>
                    <a:schemeClr val="tx1"/>
                  </a:solidFill>
                </a:rPr>
                <a:t>42’</a:t>
              </a:r>
            </a:p>
          </p:txBody>
        </p:sp>
        <p:sp>
          <p:nvSpPr>
            <p:cNvPr id="19485" name="Rectangle 34"/>
            <p:cNvSpPr>
              <a:spLocks noChangeArrowheads="1"/>
            </p:cNvSpPr>
            <p:nvPr/>
          </p:nvSpPr>
          <p:spPr bwMode="auto">
            <a:xfrm rot="7965836" flipH="1">
              <a:off x="1089" y="1463"/>
              <a:ext cx="23" cy="601"/>
            </a:xfrm>
            <a:prstGeom prst="rect">
              <a:avLst/>
            </a:prstGeom>
            <a:solidFill>
              <a:schemeClr val="bg1"/>
            </a:solidFill>
            <a:ln w="9525">
              <a:solidFill>
                <a:schemeClr val="tx1"/>
              </a:solidFill>
              <a:prstDash val="dash"/>
              <a:miter lim="800000"/>
              <a:headEnd/>
              <a:tailEnd/>
            </a:ln>
          </p:spPr>
          <p:txBody>
            <a:bodyPr wrap="none" anchor="ctr">
              <a:prstTxWarp prst="textNoShape">
                <a:avLst/>
              </a:prstTxWarp>
            </a:bodyPr>
            <a:lstStyle/>
            <a:p>
              <a:endParaRPr lang="en-US"/>
            </a:p>
          </p:txBody>
        </p:sp>
        <p:sp>
          <p:nvSpPr>
            <p:cNvPr id="19486" name="Rectangle 35"/>
            <p:cNvSpPr>
              <a:spLocks noChangeArrowheads="1"/>
            </p:cNvSpPr>
            <p:nvPr/>
          </p:nvSpPr>
          <p:spPr bwMode="auto">
            <a:xfrm rot="7105339" flipH="1">
              <a:off x="873" y="1373"/>
              <a:ext cx="23" cy="601"/>
            </a:xfrm>
            <a:prstGeom prst="rect">
              <a:avLst/>
            </a:prstGeom>
            <a:solidFill>
              <a:schemeClr val="bg1"/>
            </a:solidFill>
            <a:ln w="9525">
              <a:solidFill>
                <a:schemeClr val="tx1"/>
              </a:solidFill>
              <a:prstDash val="dash"/>
              <a:miter lim="800000"/>
              <a:headEnd/>
              <a:tailEnd/>
            </a:ln>
          </p:spPr>
          <p:txBody>
            <a:bodyPr wrap="none" anchor="ctr">
              <a:prstTxWarp prst="textNoShape">
                <a:avLst/>
              </a:prstTxWarp>
            </a:bodyPr>
            <a:lstStyle/>
            <a:p>
              <a:endParaRPr lang="en-US"/>
            </a:p>
          </p:txBody>
        </p:sp>
        <p:sp>
          <p:nvSpPr>
            <p:cNvPr id="19487" name="Rectangle 36"/>
            <p:cNvSpPr>
              <a:spLocks noChangeArrowheads="1"/>
            </p:cNvSpPr>
            <p:nvPr/>
          </p:nvSpPr>
          <p:spPr bwMode="auto">
            <a:xfrm rot="6460974" flipH="1">
              <a:off x="601" y="1327"/>
              <a:ext cx="23" cy="601"/>
            </a:xfrm>
            <a:prstGeom prst="rect">
              <a:avLst/>
            </a:prstGeom>
            <a:solidFill>
              <a:schemeClr val="bg1"/>
            </a:solidFill>
            <a:ln w="9525">
              <a:solidFill>
                <a:schemeClr val="tx1"/>
              </a:solidFill>
              <a:prstDash val="dash"/>
              <a:miter lim="800000"/>
              <a:headEnd/>
              <a:tailEnd/>
            </a:ln>
          </p:spPr>
          <p:txBody>
            <a:bodyPr wrap="none" anchor="ctr">
              <a:prstTxWarp prst="textNoShape">
                <a:avLst/>
              </a:prstTxWarp>
            </a:bodyPr>
            <a:lstStyle/>
            <a:p>
              <a:endParaRPr lang="en-US"/>
            </a:p>
          </p:txBody>
        </p:sp>
        <p:sp>
          <p:nvSpPr>
            <p:cNvPr id="19488" name="Arc 38"/>
            <p:cNvSpPr>
              <a:spLocks noChangeAspect="1"/>
            </p:cNvSpPr>
            <p:nvPr/>
          </p:nvSpPr>
          <p:spPr bwMode="auto">
            <a:xfrm flipH="1">
              <a:off x="295" y="1625"/>
              <a:ext cx="273" cy="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19489" name="Line 39"/>
            <p:cNvSpPr>
              <a:spLocks noChangeAspect="1" noChangeShapeType="1"/>
            </p:cNvSpPr>
            <p:nvPr/>
          </p:nvSpPr>
          <p:spPr bwMode="auto">
            <a:xfrm>
              <a:off x="304" y="1792"/>
              <a:ext cx="0" cy="51"/>
            </a:xfrm>
            <a:prstGeom prst="line">
              <a:avLst/>
            </a:prstGeom>
            <a:noFill/>
            <a:ln w="9525">
              <a:solidFill>
                <a:schemeClr val="tx1"/>
              </a:solidFill>
              <a:round/>
              <a:headEnd/>
              <a:tailEnd type="triangle" w="lg" len="med"/>
            </a:ln>
          </p:spPr>
          <p:txBody>
            <a:bodyPr wrap="none" anchor="ctr">
              <a:prstTxWarp prst="textNoShape">
                <a:avLst/>
              </a:prstTxWarp>
            </a:bodyPr>
            <a:lstStyle/>
            <a:p>
              <a:endParaRPr lang="en-US"/>
            </a:p>
          </p:txBody>
        </p:sp>
        <p:sp>
          <p:nvSpPr>
            <p:cNvPr id="19490" name="AutoShape 40"/>
            <p:cNvSpPr>
              <a:spLocks noChangeAspect="1" noChangeArrowheads="1"/>
            </p:cNvSpPr>
            <p:nvPr/>
          </p:nvSpPr>
          <p:spPr bwMode="auto">
            <a:xfrm>
              <a:off x="2688" y="2458"/>
              <a:ext cx="50" cy="4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24 w 21600"/>
                <a:gd name="T25" fmla="*/ 3086 h 21600"/>
                <a:gd name="T26" fmla="*/ 18576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19461" name="Text Box 42"/>
          <p:cNvSpPr txBox="1">
            <a:spLocks noChangeArrowheads="1"/>
          </p:cNvSpPr>
          <p:nvPr/>
        </p:nvSpPr>
        <p:spPr bwMode="auto">
          <a:xfrm>
            <a:off x="2008188" y="4724400"/>
            <a:ext cx="3783012" cy="369888"/>
          </a:xfrm>
          <a:prstGeom prst="rect">
            <a:avLst/>
          </a:prstGeom>
          <a:noFill/>
          <a:ln w="9525">
            <a:noFill/>
            <a:miter lim="800000"/>
            <a:headEnd/>
            <a:tailEnd/>
          </a:ln>
        </p:spPr>
        <p:txBody>
          <a:bodyPr>
            <a:prstTxWarp prst="textNoShape">
              <a:avLst/>
            </a:prstTxWarp>
            <a:spAutoFit/>
          </a:bodyPr>
          <a:lstStyle/>
          <a:p>
            <a:r>
              <a:rPr lang="it-IT" sz="1800" b="1">
                <a:solidFill>
                  <a:schemeClr val="tx1"/>
                </a:solidFill>
              </a:rPr>
              <a:t> </a:t>
            </a:r>
            <a:r>
              <a:rPr lang="it-IT" sz="1600" b="1">
                <a:solidFill>
                  <a:schemeClr val="tx1"/>
                </a:solidFill>
              </a:rPr>
              <a:t>Spatial :</a:t>
            </a:r>
            <a:r>
              <a:rPr lang="it-IT" sz="1600">
                <a:solidFill>
                  <a:schemeClr val="tx1"/>
                </a:solidFill>
              </a:rPr>
              <a:t>   pixel size 7”  (~ 0.01 R</a:t>
            </a:r>
            <a:r>
              <a:rPr lang="it-IT" sz="1600" baseline="-25000">
                <a:solidFill>
                  <a:schemeClr val="tx1"/>
                </a:solidFill>
                <a:latin typeface="Wingdings" charset="2"/>
                <a:ea typeface="Wingdings" charset="2"/>
                <a:cs typeface="Wingdings" charset="2"/>
              </a:rPr>
              <a:t></a:t>
            </a:r>
            <a:r>
              <a:rPr lang="it-IT" sz="1600">
                <a:solidFill>
                  <a:schemeClr val="tx1"/>
                </a:solidFill>
              </a:rPr>
              <a:t>) </a:t>
            </a:r>
          </a:p>
        </p:txBody>
      </p:sp>
      <p:sp>
        <p:nvSpPr>
          <p:cNvPr id="19462" name="Text Box 43"/>
          <p:cNvSpPr txBox="1">
            <a:spLocks noChangeArrowheads="1"/>
          </p:cNvSpPr>
          <p:nvPr/>
        </p:nvSpPr>
        <p:spPr bwMode="auto">
          <a:xfrm>
            <a:off x="1676400" y="5029200"/>
            <a:ext cx="6048375" cy="1462088"/>
          </a:xfrm>
          <a:prstGeom prst="rect">
            <a:avLst/>
          </a:prstGeom>
          <a:noFill/>
          <a:ln w="9525">
            <a:noFill/>
            <a:miter lim="800000"/>
            <a:headEnd/>
            <a:tailEnd/>
          </a:ln>
        </p:spPr>
        <p:txBody>
          <a:bodyPr>
            <a:prstTxWarp prst="textNoShape">
              <a:avLst/>
            </a:prstTxWarp>
            <a:spAutoFit/>
          </a:bodyPr>
          <a:lstStyle/>
          <a:p>
            <a:r>
              <a:rPr lang="it-IT" sz="2400" b="1">
                <a:solidFill>
                  <a:schemeClr val="accent2"/>
                </a:solidFill>
              </a:rPr>
              <a:t>     </a:t>
            </a:r>
            <a:r>
              <a:rPr lang="it-IT" sz="1600" b="1">
                <a:solidFill>
                  <a:schemeClr val="tx1"/>
                </a:solidFill>
              </a:rPr>
              <a:t>Spectral</a:t>
            </a:r>
            <a:r>
              <a:rPr lang="it-IT" sz="1600" b="1">
                <a:solidFill>
                  <a:schemeClr val="accent2"/>
                </a:solidFill>
              </a:rPr>
              <a:t>             </a:t>
            </a:r>
            <a:r>
              <a:rPr lang="it-IT" sz="1600" b="1">
                <a:solidFill>
                  <a:schemeClr val="tx1"/>
                </a:solidFill>
              </a:rPr>
              <a:t>LYA</a:t>
            </a:r>
            <a:r>
              <a:rPr lang="it-IT" sz="1600" b="1">
                <a:solidFill>
                  <a:schemeClr val="accent2"/>
                </a:solidFill>
              </a:rPr>
              <a:t> </a:t>
            </a:r>
            <a:r>
              <a:rPr lang="it-IT" sz="1600">
                <a:solidFill>
                  <a:schemeClr val="tx1"/>
                </a:solidFill>
              </a:rPr>
              <a:t>               </a:t>
            </a:r>
            <a:r>
              <a:rPr lang="it-IT" sz="1600" b="1">
                <a:solidFill>
                  <a:schemeClr val="tx1"/>
                </a:solidFill>
              </a:rPr>
              <a:t>OVI             OVI Redundant </a:t>
            </a:r>
          </a:p>
          <a:p>
            <a:r>
              <a:rPr lang="it-IT" sz="1600">
                <a:solidFill>
                  <a:schemeClr val="tx1"/>
                </a:solidFill>
              </a:rPr>
              <a:t>            </a:t>
            </a:r>
            <a:r>
              <a:rPr lang="it-IT" sz="1400">
                <a:solidFill>
                  <a:schemeClr val="tx1"/>
                </a:solidFill>
              </a:rPr>
              <a:t>1° order       1150 – 1350Å       940 – 1120 Å           1160 - 1270</a:t>
            </a:r>
          </a:p>
          <a:p>
            <a:r>
              <a:rPr lang="it-IT" sz="1400">
                <a:solidFill>
                  <a:schemeClr val="tx1"/>
                </a:solidFill>
              </a:rPr>
              <a:t>            2° order                                      470 – 560   Å              580 -  635</a:t>
            </a:r>
          </a:p>
          <a:p>
            <a:r>
              <a:rPr lang="it-IT" sz="1400">
                <a:solidFill>
                  <a:schemeClr val="tx1"/>
                </a:solidFill>
              </a:rPr>
              <a:t>                pixel             0.14 Å                   0.1 Å                             0.09 </a:t>
            </a:r>
            <a:r>
              <a:rPr lang="en-US" sz="1400">
                <a:solidFill>
                  <a:schemeClr val="tx1"/>
                </a:solidFill>
              </a:rPr>
              <a:t>Å</a:t>
            </a:r>
          </a:p>
        </p:txBody>
      </p:sp>
      <p:sp>
        <p:nvSpPr>
          <p:cNvPr id="19463" name="Line 44"/>
          <p:cNvSpPr>
            <a:spLocks noChangeShapeType="1"/>
          </p:cNvSpPr>
          <p:nvPr/>
        </p:nvSpPr>
        <p:spPr bwMode="auto">
          <a:xfrm>
            <a:off x="2819400" y="5461000"/>
            <a:ext cx="4592638"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4" name="Line 46"/>
          <p:cNvSpPr>
            <a:spLocks noChangeShapeType="1"/>
          </p:cNvSpPr>
          <p:nvPr/>
        </p:nvSpPr>
        <p:spPr bwMode="auto">
          <a:xfrm>
            <a:off x="4298950" y="5299075"/>
            <a:ext cx="0" cy="1230313"/>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5" name="Line 58"/>
          <p:cNvSpPr>
            <a:spLocks noChangeShapeType="1"/>
          </p:cNvSpPr>
          <p:nvPr/>
        </p:nvSpPr>
        <p:spPr bwMode="auto">
          <a:xfrm>
            <a:off x="5543550" y="5302250"/>
            <a:ext cx="0" cy="1230313"/>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6" name="Line 59"/>
          <p:cNvSpPr>
            <a:spLocks noChangeShapeType="1"/>
          </p:cNvSpPr>
          <p:nvPr/>
        </p:nvSpPr>
        <p:spPr bwMode="auto">
          <a:xfrm>
            <a:off x="3006725" y="5303838"/>
            <a:ext cx="0" cy="1230312"/>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7" name="Rectangle 61"/>
          <p:cNvSpPr>
            <a:spLocks noChangeArrowheads="1"/>
          </p:cNvSpPr>
          <p:nvPr/>
        </p:nvSpPr>
        <p:spPr bwMode="auto">
          <a:xfrm>
            <a:off x="250825" y="3827463"/>
            <a:ext cx="8675688" cy="825500"/>
          </a:xfrm>
          <a:prstGeom prst="rect">
            <a:avLst/>
          </a:prstGeom>
          <a:noFill/>
          <a:ln w="9525">
            <a:noFill/>
            <a:miter lim="800000"/>
            <a:headEnd/>
            <a:tailEnd/>
          </a:ln>
        </p:spPr>
        <p:txBody>
          <a:bodyPr>
            <a:prstTxWarp prst="textNoShape">
              <a:avLst/>
            </a:prstTxWarp>
            <a:spAutoFit/>
          </a:bodyPr>
          <a:lstStyle/>
          <a:p>
            <a:r>
              <a:rPr lang="it-IT" sz="1600">
                <a:solidFill>
                  <a:schemeClr val="tx1"/>
                </a:solidFill>
              </a:rPr>
              <a:t>It contains two UV spectrometers (LYA and OVI channels) detecting  emission lines in the 950–1350 Å wavelength range. The Table below gives an overview of the UVCS characteristics, for more details see Kohl et al. 1995 and Kohl et al 2006.</a:t>
            </a:r>
          </a:p>
        </p:txBody>
      </p:sp>
      <p:sp>
        <p:nvSpPr>
          <p:cNvPr id="19468" name="Text Box 63"/>
          <p:cNvSpPr txBox="1">
            <a:spLocks noChangeArrowheads="1"/>
          </p:cNvSpPr>
          <p:nvPr/>
        </p:nvSpPr>
        <p:spPr bwMode="auto">
          <a:xfrm>
            <a:off x="1524000" y="76200"/>
            <a:ext cx="5737225" cy="461963"/>
          </a:xfrm>
          <a:prstGeom prst="rect">
            <a:avLst/>
          </a:prstGeom>
          <a:noFill/>
          <a:ln w="9525">
            <a:noFill/>
            <a:miter lim="800000"/>
            <a:headEnd/>
            <a:tailEnd/>
          </a:ln>
        </p:spPr>
        <p:txBody>
          <a:bodyPr wrap="none">
            <a:prstTxWarp prst="textNoShape">
              <a:avLst/>
            </a:prstTxWarp>
            <a:spAutoFit/>
          </a:bodyPr>
          <a:lstStyle/>
          <a:p>
            <a:pPr algn="just"/>
            <a:r>
              <a:rPr lang="it-IT" sz="2400" b="1">
                <a:solidFill>
                  <a:schemeClr val="tx1"/>
                </a:solidFill>
              </a:rPr>
              <a:t>1.  UltraViolet Coronagraph Spectrometer </a:t>
            </a:r>
          </a:p>
        </p:txBody>
      </p:sp>
      <p:sp>
        <p:nvSpPr>
          <p:cNvPr id="19469" name="Slide Number Placeholder 36"/>
          <p:cNvSpPr>
            <a:spLocks noGrp="1"/>
          </p:cNvSpPr>
          <p:nvPr>
            <p:ph type="sldNum" sz="quarter" idx="12"/>
          </p:nvPr>
        </p:nvSpPr>
        <p:spPr>
          <a:noFill/>
        </p:spPr>
        <p:txBody>
          <a:bodyPr/>
          <a:lstStyle/>
          <a:p>
            <a:fld id="{58B12BDA-FB2C-D745-912F-C3E63C2E9156}" type="slidenum">
              <a:rPr lang="it-IT" smtClean="0">
                <a:latin typeface="Times New Roman" charset="0"/>
                <a:ea typeface="Times New Roman" charset="0"/>
                <a:cs typeface="Times New Roman" charset="0"/>
              </a:rPr>
              <a:pPr/>
              <a:t>3</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0482" name="Group 31"/>
          <p:cNvGrpSpPr>
            <a:grpSpLocks noChangeAspect="1"/>
          </p:cNvGrpSpPr>
          <p:nvPr/>
        </p:nvGrpSpPr>
        <p:grpSpPr bwMode="auto">
          <a:xfrm>
            <a:off x="701675" y="620713"/>
            <a:ext cx="7686675" cy="1789112"/>
            <a:chOff x="204" y="369"/>
            <a:chExt cx="5383" cy="1253"/>
          </a:xfrm>
        </p:grpSpPr>
        <p:grpSp>
          <p:nvGrpSpPr>
            <p:cNvPr id="20487" name="Group 30"/>
            <p:cNvGrpSpPr>
              <a:grpSpLocks noChangeAspect="1"/>
            </p:cNvGrpSpPr>
            <p:nvPr/>
          </p:nvGrpSpPr>
          <p:grpSpPr bwMode="auto">
            <a:xfrm>
              <a:off x="875" y="369"/>
              <a:ext cx="1099" cy="1111"/>
              <a:chOff x="1066" y="2251"/>
              <a:chExt cx="1099" cy="1111"/>
            </a:xfrm>
          </p:grpSpPr>
          <p:sp>
            <p:nvSpPr>
              <p:cNvPr id="20499" name="Freeform 22"/>
              <p:cNvSpPr>
                <a:spLocks noChangeAspect="1"/>
              </p:cNvSpPr>
              <p:nvPr/>
            </p:nvSpPr>
            <p:spPr bwMode="auto">
              <a:xfrm>
                <a:off x="1116" y="2251"/>
                <a:ext cx="1049" cy="1110"/>
              </a:xfrm>
              <a:custGeom>
                <a:avLst/>
                <a:gdLst>
                  <a:gd name="T0" fmla="*/ 1 w 1750"/>
                  <a:gd name="T1" fmla="*/ 1 h 1932"/>
                  <a:gd name="T2" fmla="*/ 1 w 1750"/>
                  <a:gd name="T3" fmla="*/ 1 h 1932"/>
                  <a:gd name="T4" fmla="*/ 1 w 1750"/>
                  <a:gd name="T5" fmla="*/ 1 h 1932"/>
                  <a:gd name="T6" fmla="*/ 1 w 1750"/>
                  <a:gd name="T7" fmla="*/ 1 h 1932"/>
                  <a:gd name="T8" fmla="*/ 1 w 1750"/>
                  <a:gd name="T9" fmla="*/ 1 h 1932"/>
                  <a:gd name="T10" fmla="*/ 1 w 1750"/>
                  <a:gd name="T11" fmla="*/ 1 h 1932"/>
                  <a:gd name="T12" fmla="*/ 1 w 1750"/>
                  <a:gd name="T13" fmla="*/ 1 h 1932"/>
                  <a:gd name="T14" fmla="*/ 1 w 1750"/>
                  <a:gd name="T15" fmla="*/ 1 h 1932"/>
                  <a:gd name="T16" fmla="*/ 1 w 1750"/>
                  <a:gd name="T17" fmla="*/ 1 h 1932"/>
                  <a:gd name="T18" fmla="*/ 1 w 1750"/>
                  <a:gd name="T19" fmla="*/ 1 h 1932"/>
                  <a:gd name="T20" fmla="*/ 1 w 1750"/>
                  <a:gd name="T21" fmla="*/ 1 h 1932"/>
                  <a:gd name="T22" fmla="*/ 1 w 1750"/>
                  <a:gd name="T23" fmla="*/ 1 h 1932"/>
                  <a:gd name="T24" fmla="*/ 1 w 1750"/>
                  <a:gd name="T25" fmla="*/ 1 h 1932"/>
                  <a:gd name="T26" fmla="*/ 1 w 1750"/>
                  <a:gd name="T27" fmla="*/ 1 h 1932"/>
                  <a:gd name="T28" fmla="*/ 1 w 1750"/>
                  <a:gd name="T29" fmla="*/ 1 h 1932"/>
                  <a:gd name="T30" fmla="*/ 1 w 1750"/>
                  <a:gd name="T31" fmla="*/ 1 h 1932"/>
                  <a:gd name="T32" fmla="*/ 1 w 1750"/>
                  <a:gd name="T33" fmla="*/ 1 h 1932"/>
                  <a:gd name="T34" fmla="*/ 1 w 1750"/>
                  <a:gd name="T35" fmla="*/ 1 h 1932"/>
                  <a:gd name="T36" fmla="*/ 1 w 1750"/>
                  <a:gd name="T37" fmla="*/ 1 h 1932"/>
                  <a:gd name="T38" fmla="*/ 1 w 1750"/>
                  <a:gd name="T39" fmla="*/ 1 h 1932"/>
                  <a:gd name="T40" fmla="*/ 1 w 1750"/>
                  <a:gd name="T41" fmla="*/ 1 h 1932"/>
                  <a:gd name="T42" fmla="*/ 1 w 1750"/>
                  <a:gd name="T43" fmla="*/ 1 h 1932"/>
                  <a:gd name="T44" fmla="*/ 1 w 1750"/>
                  <a:gd name="T45" fmla="*/ 1 h 1932"/>
                  <a:gd name="T46" fmla="*/ 1 w 1750"/>
                  <a:gd name="T47" fmla="*/ 1 h 1932"/>
                  <a:gd name="T48" fmla="*/ 1 w 1750"/>
                  <a:gd name="T49" fmla="*/ 1 h 1932"/>
                  <a:gd name="T50" fmla="*/ 1 w 1750"/>
                  <a:gd name="T51" fmla="*/ 1 h 1932"/>
                  <a:gd name="T52" fmla="*/ 1 w 1750"/>
                  <a:gd name="T53" fmla="*/ 1 h 1932"/>
                  <a:gd name="T54" fmla="*/ 1 w 1750"/>
                  <a:gd name="T55" fmla="*/ 1 h 1932"/>
                  <a:gd name="T56" fmla="*/ 1 w 1750"/>
                  <a:gd name="T57" fmla="*/ 1 h 1932"/>
                  <a:gd name="T58" fmla="*/ 1 w 1750"/>
                  <a:gd name="T59" fmla="*/ 1 h 1932"/>
                  <a:gd name="T60" fmla="*/ 1 w 1750"/>
                  <a:gd name="T61" fmla="*/ 1 h 1932"/>
                  <a:gd name="T62" fmla="*/ 1 w 1750"/>
                  <a:gd name="T63" fmla="*/ 1 h 1932"/>
                  <a:gd name="T64" fmla="*/ 1 w 1750"/>
                  <a:gd name="T65" fmla="*/ 1 h 1932"/>
                  <a:gd name="T66" fmla="*/ 1 w 1750"/>
                  <a:gd name="T67" fmla="*/ 1 h 1932"/>
                  <a:gd name="T68" fmla="*/ 1 w 1750"/>
                  <a:gd name="T69" fmla="*/ 1 h 1932"/>
                  <a:gd name="T70" fmla="*/ 1 w 1750"/>
                  <a:gd name="T71" fmla="*/ 1 h 1932"/>
                  <a:gd name="T72" fmla="*/ 1 w 1750"/>
                  <a:gd name="T73" fmla="*/ 1 h 1932"/>
                  <a:gd name="T74" fmla="*/ 1 w 1750"/>
                  <a:gd name="T75" fmla="*/ 1 h 1932"/>
                  <a:gd name="T76" fmla="*/ 1 w 1750"/>
                  <a:gd name="T77" fmla="*/ 1 h 1932"/>
                  <a:gd name="T78" fmla="*/ 1 w 1750"/>
                  <a:gd name="T79" fmla="*/ 1 h 1932"/>
                  <a:gd name="T80" fmla="*/ 1 w 1750"/>
                  <a:gd name="T81" fmla="*/ 1 h 1932"/>
                  <a:gd name="T82" fmla="*/ 1 w 1750"/>
                  <a:gd name="T83" fmla="*/ 1 h 1932"/>
                  <a:gd name="T84" fmla="*/ 1 w 1750"/>
                  <a:gd name="T85" fmla="*/ 1 h 1932"/>
                  <a:gd name="T86" fmla="*/ 1 w 1750"/>
                  <a:gd name="T87" fmla="*/ 1 h 1932"/>
                  <a:gd name="T88" fmla="*/ 1 w 1750"/>
                  <a:gd name="T89" fmla="*/ 0 h 1932"/>
                  <a:gd name="T90" fmla="*/ 1 w 1750"/>
                  <a:gd name="T91" fmla="*/ 1 h 1932"/>
                  <a:gd name="T92" fmla="*/ 1 w 1750"/>
                  <a:gd name="T93" fmla="*/ 1 h 1932"/>
                  <a:gd name="T94" fmla="*/ 1 w 1750"/>
                  <a:gd name="T95" fmla="*/ 1 h 1932"/>
                  <a:gd name="T96" fmla="*/ 1 w 1750"/>
                  <a:gd name="T97" fmla="*/ 1 h 1932"/>
                  <a:gd name="T98" fmla="*/ 1 w 1750"/>
                  <a:gd name="T99" fmla="*/ 1 h 1932"/>
                  <a:gd name="T100" fmla="*/ 1 w 1750"/>
                  <a:gd name="T101" fmla="*/ 1 h 1932"/>
                  <a:gd name="T102" fmla="*/ 1 w 1750"/>
                  <a:gd name="T103" fmla="*/ 1 h 1932"/>
                  <a:gd name="T104" fmla="*/ 1 w 1750"/>
                  <a:gd name="T105" fmla="*/ 1 h 1932"/>
                  <a:gd name="T106" fmla="*/ 1 w 1750"/>
                  <a:gd name="T107" fmla="*/ 1 h 1932"/>
                  <a:gd name="T108" fmla="*/ 1 w 1750"/>
                  <a:gd name="T109" fmla="*/ 1 h 1932"/>
                  <a:gd name="T110" fmla="*/ 1 w 1750"/>
                  <a:gd name="T111" fmla="*/ 1 h 19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50"/>
                  <a:gd name="T169" fmla="*/ 0 h 1932"/>
                  <a:gd name="T170" fmla="*/ 1750 w 1750"/>
                  <a:gd name="T171" fmla="*/ 1932 h 193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50" h="1932">
                    <a:moveTo>
                      <a:pt x="38" y="678"/>
                    </a:moveTo>
                    <a:cubicBezTo>
                      <a:pt x="47" y="652"/>
                      <a:pt x="49" y="624"/>
                      <a:pt x="61" y="599"/>
                    </a:cubicBezTo>
                    <a:cubicBezTo>
                      <a:pt x="134" y="451"/>
                      <a:pt x="259" y="422"/>
                      <a:pt x="389" y="351"/>
                    </a:cubicBezTo>
                    <a:cubicBezTo>
                      <a:pt x="486" y="298"/>
                      <a:pt x="378" y="329"/>
                      <a:pt x="490" y="305"/>
                    </a:cubicBezTo>
                    <a:cubicBezTo>
                      <a:pt x="620" y="242"/>
                      <a:pt x="771" y="271"/>
                      <a:pt x="908" y="305"/>
                    </a:cubicBezTo>
                    <a:cubicBezTo>
                      <a:pt x="923" y="320"/>
                      <a:pt x="935" y="339"/>
                      <a:pt x="953" y="351"/>
                    </a:cubicBezTo>
                    <a:cubicBezTo>
                      <a:pt x="984" y="372"/>
                      <a:pt x="1024" y="376"/>
                      <a:pt x="1055" y="396"/>
                    </a:cubicBezTo>
                    <a:cubicBezTo>
                      <a:pt x="1082" y="413"/>
                      <a:pt x="1107" y="434"/>
                      <a:pt x="1134" y="452"/>
                    </a:cubicBezTo>
                    <a:cubicBezTo>
                      <a:pt x="1142" y="463"/>
                      <a:pt x="1147" y="476"/>
                      <a:pt x="1157" y="486"/>
                    </a:cubicBezTo>
                    <a:cubicBezTo>
                      <a:pt x="1166" y="496"/>
                      <a:pt x="1182" y="498"/>
                      <a:pt x="1190" y="509"/>
                    </a:cubicBezTo>
                    <a:cubicBezTo>
                      <a:pt x="1292" y="652"/>
                      <a:pt x="1141" y="493"/>
                      <a:pt x="1247" y="599"/>
                    </a:cubicBezTo>
                    <a:cubicBezTo>
                      <a:pt x="1268" y="642"/>
                      <a:pt x="1277" y="683"/>
                      <a:pt x="1303" y="723"/>
                    </a:cubicBezTo>
                    <a:cubicBezTo>
                      <a:pt x="1319" y="785"/>
                      <a:pt x="1329" y="840"/>
                      <a:pt x="1337" y="904"/>
                    </a:cubicBezTo>
                    <a:cubicBezTo>
                      <a:pt x="1327" y="1072"/>
                      <a:pt x="1311" y="1224"/>
                      <a:pt x="1247" y="1378"/>
                    </a:cubicBezTo>
                    <a:cubicBezTo>
                      <a:pt x="1225" y="1430"/>
                      <a:pt x="1224" y="1489"/>
                      <a:pt x="1190" y="1536"/>
                    </a:cubicBezTo>
                    <a:cubicBezTo>
                      <a:pt x="1151" y="1591"/>
                      <a:pt x="1015" y="1647"/>
                      <a:pt x="953" y="1683"/>
                    </a:cubicBezTo>
                    <a:cubicBezTo>
                      <a:pt x="938" y="1691"/>
                      <a:pt x="924" y="1701"/>
                      <a:pt x="908" y="1706"/>
                    </a:cubicBezTo>
                    <a:cubicBezTo>
                      <a:pt x="879" y="1716"/>
                      <a:pt x="818" y="1728"/>
                      <a:pt x="818" y="1728"/>
                    </a:cubicBezTo>
                    <a:cubicBezTo>
                      <a:pt x="750" y="1724"/>
                      <a:pt x="682" y="1723"/>
                      <a:pt x="614" y="1717"/>
                    </a:cubicBezTo>
                    <a:cubicBezTo>
                      <a:pt x="543" y="1711"/>
                      <a:pt x="479" y="1667"/>
                      <a:pt x="411" y="1649"/>
                    </a:cubicBezTo>
                    <a:cubicBezTo>
                      <a:pt x="359" y="1609"/>
                      <a:pt x="335" y="1613"/>
                      <a:pt x="276" y="1593"/>
                    </a:cubicBezTo>
                    <a:cubicBezTo>
                      <a:pt x="265" y="1585"/>
                      <a:pt x="254" y="1576"/>
                      <a:pt x="242" y="1570"/>
                    </a:cubicBezTo>
                    <a:cubicBezTo>
                      <a:pt x="231" y="1565"/>
                      <a:pt x="218" y="1565"/>
                      <a:pt x="208" y="1559"/>
                    </a:cubicBezTo>
                    <a:cubicBezTo>
                      <a:pt x="184" y="1546"/>
                      <a:pt x="163" y="1529"/>
                      <a:pt x="140" y="1514"/>
                    </a:cubicBezTo>
                    <a:cubicBezTo>
                      <a:pt x="126" y="1505"/>
                      <a:pt x="110" y="1499"/>
                      <a:pt x="95" y="1491"/>
                    </a:cubicBezTo>
                    <a:cubicBezTo>
                      <a:pt x="69" y="1453"/>
                      <a:pt x="82" y="1467"/>
                      <a:pt x="61" y="1446"/>
                    </a:cubicBezTo>
                    <a:cubicBezTo>
                      <a:pt x="45" y="1468"/>
                      <a:pt x="15" y="1484"/>
                      <a:pt x="13" y="1511"/>
                    </a:cubicBezTo>
                    <a:cubicBezTo>
                      <a:pt x="11" y="1538"/>
                      <a:pt x="36" y="1559"/>
                      <a:pt x="50" y="1582"/>
                    </a:cubicBezTo>
                    <a:cubicBezTo>
                      <a:pt x="79" y="1632"/>
                      <a:pt x="115" y="1697"/>
                      <a:pt x="163" y="1728"/>
                    </a:cubicBezTo>
                    <a:cubicBezTo>
                      <a:pt x="278" y="1905"/>
                      <a:pt x="479" y="1917"/>
                      <a:pt x="671" y="1932"/>
                    </a:cubicBezTo>
                    <a:cubicBezTo>
                      <a:pt x="814" y="1928"/>
                      <a:pt x="957" y="1927"/>
                      <a:pt x="1100" y="1920"/>
                    </a:cubicBezTo>
                    <a:cubicBezTo>
                      <a:pt x="1143" y="1918"/>
                      <a:pt x="1224" y="1887"/>
                      <a:pt x="1224" y="1887"/>
                    </a:cubicBezTo>
                    <a:cubicBezTo>
                      <a:pt x="1260" y="1862"/>
                      <a:pt x="1295" y="1844"/>
                      <a:pt x="1337" y="1830"/>
                    </a:cubicBezTo>
                    <a:cubicBezTo>
                      <a:pt x="1360" y="1815"/>
                      <a:pt x="1382" y="1800"/>
                      <a:pt x="1405" y="1785"/>
                    </a:cubicBezTo>
                    <a:cubicBezTo>
                      <a:pt x="1432" y="1767"/>
                      <a:pt x="1473" y="1717"/>
                      <a:pt x="1473" y="1717"/>
                    </a:cubicBezTo>
                    <a:cubicBezTo>
                      <a:pt x="1499" y="1636"/>
                      <a:pt x="1462" y="1734"/>
                      <a:pt x="1518" y="1649"/>
                    </a:cubicBezTo>
                    <a:cubicBezTo>
                      <a:pt x="1525" y="1639"/>
                      <a:pt x="1523" y="1625"/>
                      <a:pt x="1529" y="1615"/>
                    </a:cubicBezTo>
                    <a:cubicBezTo>
                      <a:pt x="1545" y="1587"/>
                      <a:pt x="1568" y="1563"/>
                      <a:pt x="1586" y="1536"/>
                    </a:cubicBezTo>
                    <a:cubicBezTo>
                      <a:pt x="1615" y="1450"/>
                      <a:pt x="1643" y="1365"/>
                      <a:pt x="1665" y="1277"/>
                    </a:cubicBezTo>
                    <a:cubicBezTo>
                      <a:pt x="1677" y="1231"/>
                      <a:pt x="1683" y="1186"/>
                      <a:pt x="1699" y="1141"/>
                    </a:cubicBezTo>
                    <a:cubicBezTo>
                      <a:pt x="1707" y="968"/>
                      <a:pt x="1750" y="668"/>
                      <a:pt x="1642" y="509"/>
                    </a:cubicBezTo>
                    <a:cubicBezTo>
                      <a:pt x="1624" y="432"/>
                      <a:pt x="1584" y="372"/>
                      <a:pt x="1529" y="317"/>
                    </a:cubicBezTo>
                    <a:cubicBezTo>
                      <a:pt x="1500" y="257"/>
                      <a:pt x="1459" y="217"/>
                      <a:pt x="1405" y="181"/>
                    </a:cubicBezTo>
                    <a:cubicBezTo>
                      <a:pt x="1368" y="127"/>
                      <a:pt x="1307" y="115"/>
                      <a:pt x="1247" y="91"/>
                    </a:cubicBezTo>
                    <a:cubicBezTo>
                      <a:pt x="1091" y="29"/>
                      <a:pt x="929" y="12"/>
                      <a:pt x="761" y="0"/>
                    </a:cubicBezTo>
                    <a:cubicBezTo>
                      <a:pt x="686" y="4"/>
                      <a:pt x="610" y="2"/>
                      <a:pt x="535" y="12"/>
                    </a:cubicBezTo>
                    <a:cubicBezTo>
                      <a:pt x="522" y="14"/>
                      <a:pt x="513" y="28"/>
                      <a:pt x="501" y="34"/>
                    </a:cubicBezTo>
                    <a:cubicBezTo>
                      <a:pt x="467" y="51"/>
                      <a:pt x="426" y="56"/>
                      <a:pt x="389" y="68"/>
                    </a:cubicBezTo>
                    <a:cubicBezTo>
                      <a:pt x="355" y="91"/>
                      <a:pt x="312" y="103"/>
                      <a:pt x="287" y="136"/>
                    </a:cubicBezTo>
                    <a:cubicBezTo>
                      <a:pt x="276" y="151"/>
                      <a:pt x="266" y="168"/>
                      <a:pt x="253" y="181"/>
                    </a:cubicBezTo>
                    <a:cubicBezTo>
                      <a:pt x="188" y="246"/>
                      <a:pt x="249" y="156"/>
                      <a:pt x="185" y="238"/>
                    </a:cubicBezTo>
                    <a:cubicBezTo>
                      <a:pt x="178" y="247"/>
                      <a:pt x="132" y="318"/>
                      <a:pt x="117" y="339"/>
                    </a:cubicBezTo>
                    <a:cubicBezTo>
                      <a:pt x="106" y="354"/>
                      <a:pt x="84" y="384"/>
                      <a:pt x="84" y="384"/>
                    </a:cubicBezTo>
                    <a:cubicBezTo>
                      <a:pt x="61" y="448"/>
                      <a:pt x="29" y="508"/>
                      <a:pt x="16" y="576"/>
                    </a:cubicBezTo>
                    <a:cubicBezTo>
                      <a:pt x="12" y="599"/>
                      <a:pt x="0" y="622"/>
                      <a:pt x="5" y="644"/>
                    </a:cubicBezTo>
                    <a:cubicBezTo>
                      <a:pt x="8" y="659"/>
                      <a:pt x="27" y="667"/>
                      <a:pt x="38" y="678"/>
                    </a:cubicBezTo>
                    <a:close/>
                  </a:path>
                </a:pathLst>
              </a:custGeom>
              <a:solidFill>
                <a:srgbClr val="CC0000"/>
              </a:solidFill>
              <a:ln w="9525">
                <a:noFill/>
                <a:round/>
                <a:headEnd/>
                <a:tailEnd/>
              </a:ln>
            </p:spPr>
            <p:txBody>
              <a:bodyPr>
                <a:prstTxWarp prst="textNoShape">
                  <a:avLst/>
                </a:prstTxWarp>
              </a:bodyPr>
              <a:lstStyle/>
              <a:p>
                <a:endParaRPr lang="en-US"/>
              </a:p>
            </p:txBody>
          </p:sp>
          <p:sp>
            <p:nvSpPr>
              <p:cNvPr id="20500" name="Freeform 23"/>
              <p:cNvSpPr>
                <a:spLocks noChangeAspect="1"/>
              </p:cNvSpPr>
              <p:nvPr/>
            </p:nvSpPr>
            <p:spPr bwMode="auto">
              <a:xfrm>
                <a:off x="1112" y="2260"/>
                <a:ext cx="1042" cy="1102"/>
              </a:xfrm>
              <a:custGeom>
                <a:avLst/>
                <a:gdLst>
                  <a:gd name="T0" fmla="*/ 259 w 1043"/>
                  <a:gd name="T1" fmla="*/ 144 h 1104"/>
                  <a:gd name="T2" fmla="*/ 738 w 1043"/>
                  <a:gd name="T3" fmla="*/ 257 h 1104"/>
                  <a:gd name="T4" fmla="*/ 840 w 1043"/>
                  <a:gd name="T5" fmla="*/ 385 h 1104"/>
                  <a:gd name="T6" fmla="*/ 795 w 1043"/>
                  <a:gd name="T7" fmla="*/ 803 h 1104"/>
                  <a:gd name="T8" fmla="*/ 259 w 1043"/>
                  <a:gd name="T9" fmla="*/ 932 h 1104"/>
                  <a:gd name="T10" fmla="*/ 0 w 1043"/>
                  <a:gd name="T11" fmla="*/ 812 h 1104"/>
                  <a:gd name="T12" fmla="*/ 259 w 1043"/>
                  <a:gd name="T13" fmla="*/ 977 h 1104"/>
                  <a:gd name="T14" fmla="*/ 795 w 1043"/>
                  <a:gd name="T15" fmla="*/ 864 h 1104"/>
                  <a:gd name="T16" fmla="*/ 738 w 1043"/>
                  <a:gd name="T17" fmla="*/ 211 h 1104"/>
                  <a:gd name="T18" fmla="*/ 463 w 1043"/>
                  <a:gd name="T19" fmla="*/ 76 h 1104"/>
                  <a:gd name="T20" fmla="*/ 158 w 1043"/>
                  <a:gd name="T21" fmla="*/ 155 h 1104"/>
                  <a:gd name="T22" fmla="*/ 180 w 1043"/>
                  <a:gd name="T23" fmla="*/ 144 h 1104"/>
                  <a:gd name="T24" fmla="*/ 372 w 1043"/>
                  <a:gd name="T25" fmla="*/ 144 h 1104"/>
                  <a:gd name="T26" fmla="*/ 463 w 1043"/>
                  <a:gd name="T27" fmla="*/ 87 h 1104"/>
                  <a:gd name="T28" fmla="*/ 158 w 1043"/>
                  <a:gd name="T29" fmla="*/ 110 h 1104"/>
                  <a:gd name="T30" fmla="*/ 508 w 1043"/>
                  <a:gd name="T31" fmla="*/ 65 h 1104"/>
                  <a:gd name="T32" fmla="*/ 682 w 1043"/>
                  <a:gd name="T33" fmla="*/ 98 h 1104"/>
                  <a:gd name="T34" fmla="*/ 863 w 1043"/>
                  <a:gd name="T35" fmla="*/ 276 h 1104"/>
                  <a:gd name="T36" fmla="*/ 897 w 1043"/>
                  <a:gd name="T37" fmla="*/ 724 h 1104"/>
                  <a:gd name="T38" fmla="*/ 693 w 1043"/>
                  <a:gd name="T39" fmla="*/ 909 h 1104"/>
                  <a:gd name="T40" fmla="*/ 705 w 1043"/>
                  <a:gd name="T41" fmla="*/ 966 h 1104"/>
                  <a:gd name="T42" fmla="*/ 942 w 1043"/>
                  <a:gd name="T43" fmla="*/ 668 h 1104"/>
                  <a:gd name="T44" fmla="*/ 750 w 1043"/>
                  <a:gd name="T45" fmla="*/ 132 h 1104"/>
                  <a:gd name="T46" fmla="*/ 429 w 1043"/>
                  <a:gd name="T47" fmla="*/ 8 h 1104"/>
                  <a:gd name="T48" fmla="*/ 795 w 1043"/>
                  <a:gd name="T49" fmla="*/ 110 h 1104"/>
                  <a:gd name="T50" fmla="*/ 919 w 1043"/>
                  <a:gd name="T51" fmla="*/ 223 h 1104"/>
                  <a:gd name="T52" fmla="*/ 829 w 1043"/>
                  <a:gd name="T53" fmla="*/ 887 h 1104"/>
                  <a:gd name="T54" fmla="*/ 237 w 1043"/>
                  <a:gd name="T55" fmla="*/ 989 h 1104"/>
                  <a:gd name="T56" fmla="*/ 34 w 1043"/>
                  <a:gd name="T57" fmla="*/ 853 h 1104"/>
                  <a:gd name="T58" fmla="*/ 147 w 1043"/>
                  <a:gd name="T59" fmla="*/ 864 h 1104"/>
                  <a:gd name="T60" fmla="*/ 237 w 1043"/>
                  <a:gd name="T61" fmla="*/ 887 h 1104"/>
                  <a:gd name="T62" fmla="*/ 524 w 1043"/>
                  <a:gd name="T63" fmla="*/ 1022 h 1104"/>
                  <a:gd name="T64" fmla="*/ 705 w 1043"/>
                  <a:gd name="T65" fmla="*/ 977 h 1104"/>
                  <a:gd name="T66" fmla="*/ 885 w 1043"/>
                  <a:gd name="T67" fmla="*/ 769 h 1104"/>
                  <a:gd name="T68" fmla="*/ 806 w 1043"/>
                  <a:gd name="T69" fmla="*/ 747 h 1104"/>
                  <a:gd name="T70" fmla="*/ 817 w 1043"/>
                  <a:gd name="T71" fmla="*/ 566 h 1104"/>
                  <a:gd name="T72" fmla="*/ 817 w 1043"/>
                  <a:gd name="T73" fmla="*/ 374 h 1104"/>
                  <a:gd name="T74" fmla="*/ 750 w 1043"/>
                  <a:gd name="T75" fmla="*/ 853 h 1104"/>
                  <a:gd name="T76" fmla="*/ 521 w 1043"/>
                  <a:gd name="T77" fmla="*/ 932 h 1104"/>
                  <a:gd name="T78" fmla="*/ 795 w 1043"/>
                  <a:gd name="T79" fmla="*/ 864 h 1104"/>
                  <a:gd name="T80" fmla="*/ 874 w 1043"/>
                  <a:gd name="T81" fmla="*/ 853 h 1104"/>
                  <a:gd name="T82" fmla="*/ 682 w 1043"/>
                  <a:gd name="T83" fmla="*/ 966 h 1104"/>
                  <a:gd name="T84" fmla="*/ 885 w 1043"/>
                  <a:gd name="T85" fmla="*/ 955 h 1104"/>
                  <a:gd name="T86" fmla="*/ 908 w 1043"/>
                  <a:gd name="T87" fmla="*/ 803 h 1104"/>
                  <a:gd name="T88" fmla="*/ 857 w 1043"/>
                  <a:gd name="T89" fmla="*/ 727 h 1104"/>
                  <a:gd name="T90" fmla="*/ 976 w 1043"/>
                  <a:gd name="T91" fmla="*/ 656 h 1104"/>
                  <a:gd name="T92" fmla="*/ 885 w 1043"/>
                  <a:gd name="T93" fmla="*/ 864 h 1104"/>
                  <a:gd name="T94" fmla="*/ 953 w 1043"/>
                  <a:gd name="T95" fmla="*/ 690 h 1104"/>
                  <a:gd name="T96" fmla="*/ 795 w 1043"/>
                  <a:gd name="T97" fmla="*/ 1011 h 1104"/>
                  <a:gd name="T98" fmla="*/ 406 w 1043"/>
                  <a:gd name="T99" fmla="*/ 1056 h 1104"/>
                  <a:gd name="T100" fmla="*/ 908 w 1043"/>
                  <a:gd name="T101" fmla="*/ 887 h 1104"/>
                  <a:gd name="T102" fmla="*/ 784 w 1043"/>
                  <a:gd name="T103" fmla="*/ 909 h 1104"/>
                  <a:gd name="T104" fmla="*/ 863 w 1043"/>
                  <a:gd name="T105" fmla="*/ 600 h 1104"/>
                  <a:gd name="T106" fmla="*/ 905 w 1043"/>
                  <a:gd name="T107" fmla="*/ 583 h 1104"/>
                  <a:gd name="T108" fmla="*/ 857 w 1043"/>
                  <a:gd name="T109" fmla="*/ 295 h 1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3"/>
                  <a:gd name="T166" fmla="*/ 0 h 1104"/>
                  <a:gd name="T167" fmla="*/ 1043 w 1043"/>
                  <a:gd name="T168" fmla="*/ 1104 h 11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3" h="1104">
                    <a:moveTo>
                      <a:pt x="45" y="257"/>
                    </a:moveTo>
                    <a:cubicBezTo>
                      <a:pt x="94" y="208"/>
                      <a:pt x="152" y="192"/>
                      <a:pt x="214" y="166"/>
                    </a:cubicBezTo>
                    <a:cubicBezTo>
                      <a:pt x="229" y="160"/>
                      <a:pt x="243" y="148"/>
                      <a:pt x="259" y="144"/>
                    </a:cubicBezTo>
                    <a:cubicBezTo>
                      <a:pt x="296" y="136"/>
                      <a:pt x="334" y="136"/>
                      <a:pt x="372" y="132"/>
                    </a:cubicBezTo>
                    <a:cubicBezTo>
                      <a:pt x="464" y="138"/>
                      <a:pt x="555" y="137"/>
                      <a:pt x="643" y="166"/>
                    </a:cubicBezTo>
                    <a:cubicBezTo>
                      <a:pt x="684" y="194"/>
                      <a:pt x="716" y="229"/>
                      <a:pt x="756" y="257"/>
                    </a:cubicBezTo>
                    <a:cubicBezTo>
                      <a:pt x="764" y="268"/>
                      <a:pt x="769" y="281"/>
                      <a:pt x="779" y="290"/>
                    </a:cubicBezTo>
                    <a:cubicBezTo>
                      <a:pt x="789" y="300"/>
                      <a:pt x="805" y="302"/>
                      <a:pt x="813" y="313"/>
                    </a:cubicBezTo>
                    <a:cubicBezTo>
                      <a:pt x="832" y="340"/>
                      <a:pt x="839" y="375"/>
                      <a:pt x="858" y="403"/>
                    </a:cubicBezTo>
                    <a:cubicBezTo>
                      <a:pt x="865" y="433"/>
                      <a:pt x="881" y="463"/>
                      <a:pt x="881" y="494"/>
                    </a:cubicBezTo>
                    <a:cubicBezTo>
                      <a:pt x="881" y="584"/>
                      <a:pt x="863" y="659"/>
                      <a:pt x="835" y="742"/>
                    </a:cubicBezTo>
                    <a:cubicBezTo>
                      <a:pt x="826" y="768"/>
                      <a:pt x="827" y="797"/>
                      <a:pt x="813" y="821"/>
                    </a:cubicBezTo>
                    <a:cubicBezTo>
                      <a:pt x="805" y="835"/>
                      <a:pt x="789" y="843"/>
                      <a:pt x="779" y="855"/>
                    </a:cubicBezTo>
                    <a:cubicBezTo>
                      <a:pt x="707" y="941"/>
                      <a:pt x="652" y="970"/>
                      <a:pt x="553" y="1002"/>
                    </a:cubicBezTo>
                    <a:cubicBezTo>
                      <a:pt x="417" y="995"/>
                      <a:pt x="366" y="1001"/>
                      <a:pt x="259" y="968"/>
                    </a:cubicBezTo>
                    <a:cubicBezTo>
                      <a:pt x="225" y="958"/>
                      <a:pt x="192" y="945"/>
                      <a:pt x="158" y="934"/>
                    </a:cubicBezTo>
                    <a:cubicBezTo>
                      <a:pt x="147" y="930"/>
                      <a:pt x="124" y="923"/>
                      <a:pt x="124" y="923"/>
                    </a:cubicBezTo>
                    <a:cubicBezTo>
                      <a:pt x="72" y="888"/>
                      <a:pt x="64" y="854"/>
                      <a:pt x="0" y="833"/>
                    </a:cubicBezTo>
                    <a:cubicBezTo>
                      <a:pt x="21" y="853"/>
                      <a:pt x="34" y="881"/>
                      <a:pt x="56" y="900"/>
                    </a:cubicBezTo>
                    <a:cubicBezTo>
                      <a:pt x="94" y="934"/>
                      <a:pt x="143" y="963"/>
                      <a:pt x="192" y="979"/>
                    </a:cubicBezTo>
                    <a:cubicBezTo>
                      <a:pt x="227" y="1002"/>
                      <a:pt x="221" y="1003"/>
                      <a:pt x="259" y="1013"/>
                    </a:cubicBezTo>
                    <a:cubicBezTo>
                      <a:pt x="304" y="1025"/>
                      <a:pt x="395" y="1047"/>
                      <a:pt x="395" y="1047"/>
                    </a:cubicBezTo>
                    <a:cubicBezTo>
                      <a:pt x="474" y="1037"/>
                      <a:pt x="558" y="1044"/>
                      <a:pt x="632" y="1013"/>
                    </a:cubicBezTo>
                    <a:cubicBezTo>
                      <a:pt x="698" y="985"/>
                      <a:pt x="747" y="923"/>
                      <a:pt x="813" y="900"/>
                    </a:cubicBezTo>
                    <a:cubicBezTo>
                      <a:pt x="838" y="796"/>
                      <a:pt x="801" y="904"/>
                      <a:pt x="858" y="833"/>
                    </a:cubicBezTo>
                    <a:cubicBezTo>
                      <a:pt x="869" y="820"/>
                      <a:pt x="896" y="741"/>
                      <a:pt x="903" y="720"/>
                    </a:cubicBezTo>
                    <a:cubicBezTo>
                      <a:pt x="917" y="578"/>
                      <a:pt x="948" y="261"/>
                      <a:pt x="756" y="211"/>
                    </a:cubicBezTo>
                    <a:cubicBezTo>
                      <a:pt x="695" y="165"/>
                      <a:pt x="634" y="157"/>
                      <a:pt x="564" y="132"/>
                    </a:cubicBezTo>
                    <a:cubicBezTo>
                      <a:pt x="553" y="121"/>
                      <a:pt x="545" y="106"/>
                      <a:pt x="531" y="98"/>
                    </a:cubicBezTo>
                    <a:cubicBezTo>
                      <a:pt x="510" y="86"/>
                      <a:pt x="463" y="76"/>
                      <a:pt x="463" y="76"/>
                    </a:cubicBezTo>
                    <a:cubicBezTo>
                      <a:pt x="402" y="81"/>
                      <a:pt x="319" y="80"/>
                      <a:pt x="259" y="110"/>
                    </a:cubicBezTo>
                    <a:cubicBezTo>
                      <a:pt x="247" y="116"/>
                      <a:pt x="238" y="127"/>
                      <a:pt x="226" y="132"/>
                    </a:cubicBezTo>
                    <a:cubicBezTo>
                      <a:pt x="204" y="142"/>
                      <a:pt x="158" y="155"/>
                      <a:pt x="158" y="155"/>
                    </a:cubicBezTo>
                    <a:cubicBezTo>
                      <a:pt x="99" y="199"/>
                      <a:pt x="117" y="187"/>
                      <a:pt x="45" y="234"/>
                    </a:cubicBezTo>
                    <a:cubicBezTo>
                      <a:pt x="34" y="241"/>
                      <a:pt x="79" y="211"/>
                      <a:pt x="79" y="211"/>
                    </a:cubicBezTo>
                    <a:cubicBezTo>
                      <a:pt x="108" y="166"/>
                      <a:pt x="127" y="157"/>
                      <a:pt x="180" y="144"/>
                    </a:cubicBezTo>
                    <a:cubicBezTo>
                      <a:pt x="232" y="67"/>
                      <a:pt x="321" y="103"/>
                      <a:pt x="406" y="110"/>
                    </a:cubicBezTo>
                    <a:cubicBezTo>
                      <a:pt x="429" y="117"/>
                      <a:pt x="491" y="115"/>
                      <a:pt x="474" y="132"/>
                    </a:cubicBezTo>
                    <a:cubicBezTo>
                      <a:pt x="450" y="156"/>
                      <a:pt x="406" y="144"/>
                      <a:pt x="372" y="144"/>
                    </a:cubicBezTo>
                    <a:cubicBezTo>
                      <a:pt x="341" y="144"/>
                      <a:pt x="433" y="136"/>
                      <a:pt x="463" y="132"/>
                    </a:cubicBezTo>
                    <a:cubicBezTo>
                      <a:pt x="474" y="121"/>
                      <a:pt x="497" y="114"/>
                      <a:pt x="497" y="98"/>
                    </a:cubicBezTo>
                    <a:cubicBezTo>
                      <a:pt x="497" y="86"/>
                      <a:pt x="474" y="92"/>
                      <a:pt x="463" y="87"/>
                    </a:cubicBezTo>
                    <a:cubicBezTo>
                      <a:pt x="451" y="81"/>
                      <a:pt x="440" y="72"/>
                      <a:pt x="429" y="65"/>
                    </a:cubicBezTo>
                    <a:cubicBezTo>
                      <a:pt x="365" y="69"/>
                      <a:pt x="301" y="70"/>
                      <a:pt x="237" y="76"/>
                    </a:cubicBezTo>
                    <a:cubicBezTo>
                      <a:pt x="232" y="77"/>
                      <a:pt x="158" y="91"/>
                      <a:pt x="158" y="110"/>
                    </a:cubicBezTo>
                    <a:cubicBezTo>
                      <a:pt x="158" y="122"/>
                      <a:pt x="180" y="100"/>
                      <a:pt x="192" y="98"/>
                    </a:cubicBezTo>
                    <a:cubicBezTo>
                      <a:pt x="222" y="92"/>
                      <a:pt x="252" y="91"/>
                      <a:pt x="282" y="87"/>
                    </a:cubicBezTo>
                    <a:cubicBezTo>
                      <a:pt x="452" y="62"/>
                      <a:pt x="152" y="88"/>
                      <a:pt x="508" y="65"/>
                    </a:cubicBezTo>
                    <a:cubicBezTo>
                      <a:pt x="429" y="61"/>
                      <a:pt x="349" y="69"/>
                      <a:pt x="271" y="53"/>
                    </a:cubicBezTo>
                    <a:cubicBezTo>
                      <a:pt x="248" y="48"/>
                      <a:pt x="315" y="31"/>
                      <a:pt x="339" y="31"/>
                    </a:cubicBezTo>
                    <a:cubicBezTo>
                      <a:pt x="457" y="31"/>
                      <a:pt x="585" y="70"/>
                      <a:pt x="700" y="98"/>
                    </a:cubicBezTo>
                    <a:cubicBezTo>
                      <a:pt x="734" y="148"/>
                      <a:pt x="747" y="130"/>
                      <a:pt x="790" y="166"/>
                    </a:cubicBezTo>
                    <a:cubicBezTo>
                      <a:pt x="893" y="253"/>
                      <a:pt x="786" y="178"/>
                      <a:pt x="869" y="234"/>
                    </a:cubicBezTo>
                    <a:cubicBezTo>
                      <a:pt x="873" y="249"/>
                      <a:pt x="875" y="265"/>
                      <a:pt x="881" y="279"/>
                    </a:cubicBezTo>
                    <a:cubicBezTo>
                      <a:pt x="886" y="291"/>
                      <a:pt x="898" y="300"/>
                      <a:pt x="903" y="313"/>
                    </a:cubicBezTo>
                    <a:cubicBezTo>
                      <a:pt x="921" y="362"/>
                      <a:pt x="935" y="430"/>
                      <a:pt x="948" y="482"/>
                    </a:cubicBezTo>
                    <a:cubicBezTo>
                      <a:pt x="946" y="509"/>
                      <a:pt x="953" y="685"/>
                      <a:pt x="915" y="742"/>
                    </a:cubicBezTo>
                    <a:cubicBezTo>
                      <a:pt x="888" y="782"/>
                      <a:pt x="846" y="811"/>
                      <a:pt x="813" y="844"/>
                    </a:cubicBezTo>
                    <a:cubicBezTo>
                      <a:pt x="752" y="905"/>
                      <a:pt x="809" y="879"/>
                      <a:pt x="745" y="900"/>
                    </a:cubicBezTo>
                    <a:cubicBezTo>
                      <a:pt x="734" y="915"/>
                      <a:pt x="723" y="931"/>
                      <a:pt x="711" y="945"/>
                    </a:cubicBezTo>
                    <a:cubicBezTo>
                      <a:pt x="701" y="957"/>
                      <a:pt x="687" y="967"/>
                      <a:pt x="677" y="979"/>
                    </a:cubicBezTo>
                    <a:cubicBezTo>
                      <a:pt x="668" y="989"/>
                      <a:pt x="643" y="1007"/>
                      <a:pt x="655" y="1013"/>
                    </a:cubicBezTo>
                    <a:cubicBezTo>
                      <a:pt x="676" y="1023"/>
                      <a:pt x="700" y="1006"/>
                      <a:pt x="723" y="1002"/>
                    </a:cubicBezTo>
                    <a:cubicBezTo>
                      <a:pt x="804" y="941"/>
                      <a:pt x="870" y="870"/>
                      <a:pt x="926" y="787"/>
                    </a:cubicBezTo>
                    <a:cubicBezTo>
                      <a:pt x="933" y="765"/>
                      <a:pt x="941" y="742"/>
                      <a:pt x="948" y="720"/>
                    </a:cubicBezTo>
                    <a:cubicBezTo>
                      <a:pt x="952" y="709"/>
                      <a:pt x="960" y="686"/>
                      <a:pt x="960" y="686"/>
                    </a:cubicBezTo>
                    <a:cubicBezTo>
                      <a:pt x="974" y="602"/>
                      <a:pt x="987" y="522"/>
                      <a:pt x="971" y="437"/>
                    </a:cubicBezTo>
                    <a:cubicBezTo>
                      <a:pt x="964" y="357"/>
                      <a:pt x="961" y="230"/>
                      <a:pt x="881" y="177"/>
                    </a:cubicBezTo>
                    <a:cubicBezTo>
                      <a:pt x="851" y="157"/>
                      <a:pt x="803" y="144"/>
                      <a:pt x="768" y="132"/>
                    </a:cubicBezTo>
                    <a:cubicBezTo>
                      <a:pt x="712" y="76"/>
                      <a:pt x="630" y="67"/>
                      <a:pt x="553" y="53"/>
                    </a:cubicBezTo>
                    <a:cubicBezTo>
                      <a:pt x="538" y="46"/>
                      <a:pt x="524" y="34"/>
                      <a:pt x="508" y="31"/>
                    </a:cubicBezTo>
                    <a:cubicBezTo>
                      <a:pt x="401" y="10"/>
                      <a:pt x="332" y="32"/>
                      <a:pt x="429" y="8"/>
                    </a:cubicBezTo>
                    <a:cubicBezTo>
                      <a:pt x="505" y="13"/>
                      <a:pt x="586" y="0"/>
                      <a:pt x="655" y="31"/>
                    </a:cubicBezTo>
                    <a:cubicBezTo>
                      <a:pt x="672" y="39"/>
                      <a:pt x="683" y="57"/>
                      <a:pt x="700" y="65"/>
                    </a:cubicBezTo>
                    <a:cubicBezTo>
                      <a:pt x="761" y="95"/>
                      <a:pt x="763" y="74"/>
                      <a:pt x="813" y="110"/>
                    </a:cubicBezTo>
                    <a:cubicBezTo>
                      <a:pt x="885" y="162"/>
                      <a:pt x="810" y="132"/>
                      <a:pt x="881" y="155"/>
                    </a:cubicBezTo>
                    <a:cubicBezTo>
                      <a:pt x="888" y="166"/>
                      <a:pt x="894" y="179"/>
                      <a:pt x="903" y="189"/>
                    </a:cubicBezTo>
                    <a:cubicBezTo>
                      <a:pt x="913" y="201"/>
                      <a:pt x="928" y="210"/>
                      <a:pt x="937" y="223"/>
                    </a:cubicBezTo>
                    <a:cubicBezTo>
                      <a:pt x="957" y="253"/>
                      <a:pt x="962" y="293"/>
                      <a:pt x="982" y="324"/>
                    </a:cubicBezTo>
                    <a:cubicBezTo>
                      <a:pt x="984" y="330"/>
                      <a:pt x="1005" y="409"/>
                      <a:pt x="1005" y="415"/>
                    </a:cubicBezTo>
                    <a:cubicBezTo>
                      <a:pt x="1005" y="582"/>
                      <a:pt x="971" y="799"/>
                      <a:pt x="847" y="923"/>
                    </a:cubicBezTo>
                    <a:cubicBezTo>
                      <a:pt x="819" y="1029"/>
                      <a:pt x="768" y="1013"/>
                      <a:pt x="666" y="1025"/>
                    </a:cubicBezTo>
                    <a:cubicBezTo>
                      <a:pt x="628" y="1050"/>
                      <a:pt x="597" y="1058"/>
                      <a:pt x="553" y="1070"/>
                    </a:cubicBezTo>
                    <a:cubicBezTo>
                      <a:pt x="458" y="1036"/>
                      <a:pt x="331" y="1035"/>
                      <a:pt x="237" y="1025"/>
                    </a:cubicBezTo>
                    <a:cubicBezTo>
                      <a:pt x="207" y="1010"/>
                      <a:pt x="177" y="994"/>
                      <a:pt x="147" y="979"/>
                    </a:cubicBezTo>
                    <a:cubicBezTo>
                      <a:pt x="114" y="962"/>
                      <a:pt x="103" y="912"/>
                      <a:pt x="67" y="900"/>
                    </a:cubicBezTo>
                    <a:cubicBezTo>
                      <a:pt x="56" y="896"/>
                      <a:pt x="45" y="893"/>
                      <a:pt x="34" y="889"/>
                    </a:cubicBezTo>
                    <a:cubicBezTo>
                      <a:pt x="30" y="878"/>
                      <a:pt x="14" y="864"/>
                      <a:pt x="22" y="855"/>
                    </a:cubicBezTo>
                    <a:cubicBezTo>
                      <a:pt x="30" y="846"/>
                      <a:pt x="45" y="861"/>
                      <a:pt x="56" y="866"/>
                    </a:cubicBezTo>
                    <a:cubicBezTo>
                      <a:pt x="140" y="902"/>
                      <a:pt x="61" y="880"/>
                      <a:pt x="147" y="900"/>
                    </a:cubicBezTo>
                    <a:cubicBezTo>
                      <a:pt x="169" y="915"/>
                      <a:pt x="192" y="930"/>
                      <a:pt x="214" y="945"/>
                    </a:cubicBezTo>
                    <a:cubicBezTo>
                      <a:pt x="225" y="953"/>
                      <a:pt x="248" y="968"/>
                      <a:pt x="248" y="968"/>
                    </a:cubicBezTo>
                    <a:cubicBezTo>
                      <a:pt x="244" y="953"/>
                      <a:pt x="247" y="935"/>
                      <a:pt x="237" y="923"/>
                    </a:cubicBezTo>
                    <a:cubicBezTo>
                      <a:pt x="230" y="914"/>
                      <a:pt x="203" y="900"/>
                      <a:pt x="203" y="912"/>
                    </a:cubicBezTo>
                    <a:cubicBezTo>
                      <a:pt x="203" y="924"/>
                      <a:pt x="262" y="963"/>
                      <a:pt x="271" y="968"/>
                    </a:cubicBezTo>
                    <a:cubicBezTo>
                      <a:pt x="360" y="1017"/>
                      <a:pt x="442" y="1046"/>
                      <a:pt x="542" y="1058"/>
                    </a:cubicBezTo>
                    <a:cubicBezTo>
                      <a:pt x="531" y="1054"/>
                      <a:pt x="496" y="1047"/>
                      <a:pt x="508" y="1047"/>
                    </a:cubicBezTo>
                    <a:cubicBezTo>
                      <a:pt x="523" y="1047"/>
                      <a:pt x="538" y="1060"/>
                      <a:pt x="553" y="1058"/>
                    </a:cubicBezTo>
                    <a:cubicBezTo>
                      <a:pt x="611" y="1051"/>
                      <a:pt x="672" y="1042"/>
                      <a:pt x="723" y="1013"/>
                    </a:cubicBezTo>
                    <a:cubicBezTo>
                      <a:pt x="746" y="1000"/>
                      <a:pt x="790" y="968"/>
                      <a:pt x="790" y="968"/>
                    </a:cubicBezTo>
                    <a:cubicBezTo>
                      <a:pt x="828" y="861"/>
                      <a:pt x="769" y="1007"/>
                      <a:pt x="835" y="912"/>
                    </a:cubicBezTo>
                    <a:cubicBezTo>
                      <a:pt x="862" y="873"/>
                      <a:pt x="877" y="827"/>
                      <a:pt x="903" y="787"/>
                    </a:cubicBezTo>
                    <a:cubicBezTo>
                      <a:pt x="909" y="766"/>
                      <a:pt x="958" y="628"/>
                      <a:pt x="948" y="607"/>
                    </a:cubicBezTo>
                    <a:cubicBezTo>
                      <a:pt x="942" y="595"/>
                      <a:pt x="926" y="622"/>
                      <a:pt x="915" y="629"/>
                    </a:cubicBezTo>
                    <a:cubicBezTo>
                      <a:pt x="897" y="697"/>
                      <a:pt x="874" y="720"/>
                      <a:pt x="824" y="765"/>
                    </a:cubicBezTo>
                    <a:cubicBezTo>
                      <a:pt x="796" y="790"/>
                      <a:pt x="745" y="844"/>
                      <a:pt x="745" y="844"/>
                    </a:cubicBezTo>
                    <a:cubicBezTo>
                      <a:pt x="691" y="954"/>
                      <a:pt x="765" y="842"/>
                      <a:pt x="779" y="821"/>
                    </a:cubicBezTo>
                    <a:cubicBezTo>
                      <a:pt x="804" y="744"/>
                      <a:pt x="820" y="663"/>
                      <a:pt x="835" y="584"/>
                    </a:cubicBezTo>
                    <a:cubicBezTo>
                      <a:pt x="831" y="520"/>
                      <a:pt x="830" y="456"/>
                      <a:pt x="824" y="392"/>
                    </a:cubicBezTo>
                    <a:cubicBezTo>
                      <a:pt x="823" y="380"/>
                      <a:pt x="801" y="358"/>
                      <a:pt x="813" y="358"/>
                    </a:cubicBezTo>
                    <a:cubicBezTo>
                      <a:pt x="826" y="358"/>
                      <a:pt x="828" y="381"/>
                      <a:pt x="835" y="392"/>
                    </a:cubicBezTo>
                    <a:cubicBezTo>
                      <a:pt x="841" y="423"/>
                      <a:pt x="859" y="501"/>
                      <a:pt x="858" y="528"/>
                    </a:cubicBezTo>
                    <a:cubicBezTo>
                      <a:pt x="853" y="620"/>
                      <a:pt x="834" y="774"/>
                      <a:pt x="779" y="855"/>
                    </a:cubicBezTo>
                    <a:cubicBezTo>
                      <a:pt x="775" y="866"/>
                      <a:pt x="775" y="880"/>
                      <a:pt x="768" y="889"/>
                    </a:cubicBezTo>
                    <a:cubicBezTo>
                      <a:pt x="748" y="914"/>
                      <a:pt x="688" y="927"/>
                      <a:pt x="666" y="934"/>
                    </a:cubicBezTo>
                    <a:cubicBezTo>
                      <a:pt x="655" y="938"/>
                      <a:pt x="644" y="942"/>
                      <a:pt x="632" y="945"/>
                    </a:cubicBezTo>
                    <a:cubicBezTo>
                      <a:pt x="598" y="953"/>
                      <a:pt x="496" y="968"/>
                      <a:pt x="531" y="968"/>
                    </a:cubicBezTo>
                    <a:cubicBezTo>
                      <a:pt x="599" y="968"/>
                      <a:pt x="666" y="953"/>
                      <a:pt x="734" y="945"/>
                    </a:cubicBezTo>
                    <a:cubicBezTo>
                      <a:pt x="749" y="934"/>
                      <a:pt x="763" y="921"/>
                      <a:pt x="779" y="912"/>
                    </a:cubicBezTo>
                    <a:cubicBezTo>
                      <a:pt x="789" y="906"/>
                      <a:pt x="804" y="908"/>
                      <a:pt x="813" y="900"/>
                    </a:cubicBezTo>
                    <a:cubicBezTo>
                      <a:pt x="823" y="891"/>
                      <a:pt x="826" y="876"/>
                      <a:pt x="835" y="866"/>
                    </a:cubicBezTo>
                    <a:cubicBezTo>
                      <a:pt x="914" y="772"/>
                      <a:pt x="830" y="891"/>
                      <a:pt x="892" y="799"/>
                    </a:cubicBezTo>
                    <a:cubicBezTo>
                      <a:pt x="900" y="831"/>
                      <a:pt x="913" y="857"/>
                      <a:pt x="892" y="889"/>
                    </a:cubicBezTo>
                    <a:cubicBezTo>
                      <a:pt x="884" y="900"/>
                      <a:pt x="869" y="903"/>
                      <a:pt x="858" y="912"/>
                    </a:cubicBezTo>
                    <a:cubicBezTo>
                      <a:pt x="815" y="947"/>
                      <a:pt x="801" y="965"/>
                      <a:pt x="745" y="979"/>
                    </a:cubicBezTo>
                    <a:cubicBezTo>
                      <a:pt x="730" y="987"/>
                      <a:pt x="705" y="986"/>
                      <a:pt x="700" y="1002"/>
                    </a:cubicBezTo>
                    <a:cubicBezTo>
                      <a:pt x="696" y="1013"/>
                      <a:pt x="722" y="1013"/>
                      <a:pt x="734" y="1013"/>
                    </a:cubicBezTo>
                    <a:cubicBezTo>
                      <a:pt x="775" y="1013"/>
                      <a:pt x="817" y="1006"/>
                      <a:pt x="858" y="1002"/>
                    </a:cubicBezTo>
                    <a:cubicBezTo>
                      <a:pt x="873" y="998"/>
                      <a:pt x="891" y="1001"/>
                      <a:pt x="903" y="991"/>
                    </a:cubicBezTo>
                    <a:cubicBezTo>
                      <a:pt x="916" y="980"/>
                      <a:pt x="940" y="955"/>
                      <a:pt x="926" y="945"/>
                    </a:cubicBezTo>
                    <a:cubicBezTo>
                      <a:pt x="909" y="934"/>
                      <a:pt x="888" y="960"/>
                      <a:pt x="869" y="968"/>
                    </a:cubicBezTo>
                    <a:cubicBezTo>
                      <a:pt x="925" y="912"/>
                      <a:pt x="908" y="897"/>
                      <a:pt x="926" y="821"/>
                    </a:cubicBezTo>
                    <a:cubicBezTo>
                      <a:pt x="941" y="760"/>
                      <a:pt x="969" y="692"/>
                      <a:pt x="1005" y="641"/>
                    </a:cubicBezTo>
                    <a:cubicBezTo>
                      <a:pt x="1019" y="580"/>
                      <a:pt x="1016" y="611"/>
                      <a:pt x="1016" y="550"/>
                    </a:cubicBezTo>
                    <a:lnTo>
                      <a:pt x="875" y="745"/>
                    </a:lnTo>
                    <a:lnTo>
                      <a:pt x="923" y="649"/>
                    </a:lnTo>
                    <a:cubicBezTo>
                      <a:pt x="955" y="633"/>
                      <a:pt x="985" y="589"/>
                      <a:pt x="1019" y="601"/>
                    </a:cubicBezTo>
                    <a:cubicBezTo>
                      <a:pt x="1043" y="610"/>
                      <a:pt x="1001" y="649"/>
                      <a:pt x="994" y="674"/>
                    </a:cubicBezTo>
                    <a:cubicBezTo>
                      <a:pt x="992" y="680"/>
                      <a:pt x="979" y="772"/>
                      <a:pt x="971" y="787"/>
                    </a:cubicBezTo>
                    <a:cubicBezTo>
                      <a:pt x="959" y="811"/>
                      <a:pt x="938" y="831"/>
                      <a:pt x="926" y="855"/>
                    </a:cubicBezTo>
                    <a:cubicBezTo>
                      <a:pt x="918" y="870"/>
                      <a:pt x="915" y="888"/>
                      <a:pt x="903" y="900"/>
                    </a:cubicBezTo>
                    <a:cubicBezTo>
                      <a:pt x="895" y="908"/>
                      <a:pt x="910" y="877"/>
                      <a:pt x="915" y="866"/>
                    </a:cubicBezTo>
                    <a:cubicBezTo>
                      <a:pt x="934" y="823"/>
                      <a:pt x="947" y="787"/>
                      <a:pt x="960" y="742"/>
                    </a:cubicBezTo>
                    <a:cubicBezTo>
                      <a:pt x="963" y="731"/>
                      <a:pt x="971" y="696"/>
                      <a:pt x="971" y="708"/>
                    </a:cubicBezTo>
                    <a:cubicBezTo>
                      <a:pt x="971" y="791"/>
                      <a:pt x="929" y="881"/>
                      <a:pt x="881" y="945"/>
                    </a:cubicBezTo>
                    <a:cubicBezTo>
                      <a:pt x="859" y="1006"/>
                      <a:pt x="883" y="955"/>
                      <a:pt x="835" y="1013"/>
                    </a:cubicBezTo>
                    <a:cubicBezTo>
                      <a:pt x="826" y="1023"/>
                      <a:pt x="825" y="1041"/>
                      <a:pt x="813" y="1047"/>
                    </a:cubicBezTo>
                    <a:cubicBezTo>
                      <a:pt x="792" y="1057"/>
                      <a:pt x="768" y="1054"/>
                      <a:pt x="745" y="1058"/>
                    </a:cubicBezTo>
                    <a:cubicBezTo>
                      <a:pt x="684" y="1069"/>
                      <a:pt x="623" y="1083"/>
                      <a:pt x="564" y="1104"/>
                    </a:cubicBezTo>
                    <a:cubicBezTo>
                      <a:pt x="511" y="1100"/>
                      <a:pt x="458" y="1098"/>
                      <a:pt x="406" y="1092"/>
                    </a:cubicBezTo>
                    <a:cubicBezTo>
                      <a:pt x="391" y="1090"/>
                      <a:pt x="346" y="1081"/>
                      <a:pt x="361" y="1081"/>
                    </a:cubicBezTo>
                    <a:cubicBezTo>
                      <a:pt x="380" y="1081"/>
                      <a:pt x="399" y="1088"/>
                      <a:pt x="418" y="1092"/>
                    </a:cubicBezTo>
                    <a:cubicBezTo>
                      <a:pt x="584" y="1082"/>
                      <a:pt x="836" y="1100"/>
                      <a:pt x="926" y="923"/>
                    </a:cubicBezTo>
                    <a:cubicBezTo>
                      <a:pt x="940" y="853"/>
                      <a:pt x="951" y="847"/>
                      <a:pt x="937" y="776"/>
                    </a:cubicBezTo>
                    <a:cubicBezTo>
                      <a:pt x="920" y="847"/>
                      <a:pt x="935" y="808"/>
                      <a:pt x="881" y="889"/>
                    </a:cubicBezTo>
                    <a:cubicBezTo>
                      <a:pt x="863" y="916"/>
                      <a:pt x="802" y="945"/>
                      <a:pt x="802" y="945"/>
                    </a:cubicBezTo>
                    <a:cubicBezTo>
                      <a:pt x="817" y="884"/>
                      <a:pt x="833" y="811"/>
                      <a:pt x="858" y="753"/>
                    </a:cubicBezTo>
                    <a:cubicBezTo>
                      <a:pt x="900" y="655"/>
                      <a:pt x="866" y="754"/>
                      <a:pt x="892" y="674"/>
                    </a:cubicBezTo>
                    <a:cubicBezTo>
                      <a:pt x="888" y="655"/>
                      <a:pt x="900" y="618"/>
                      <a:pt x="881" y="618"/>
                    </a:cubicBezTo>
                    <a:cubicBezTo>
                      <a:pt x="862" y="618"/>
                      <a:pt x="872" y="655"/>
                      <a:pt x="869" y="674"/>
                    </a:cubicBezTo>
                    <a:cubicBezTo>
                      <a:pt x="856" y="743"/>
                      <a:pt x="858" y="724"/>
                      <a:pt x="858" y="776"/>
                    </a:cubicBezTo>
                    <a:lnTo>
                      <a:pt x="923" y="601"/>
                    </a:lnTo>
                    <a:lnTo>
                      <a:pt x="971" y="505"/>
                    </a:lnTo>
                    <a:lnTo>
                      <a:pt x="875" y="457"/>
                    </a:lnTo>
                    <a:lnTo>
                      <a:pt x="875" y="313"/>
                    </a:lnTo>
                  </a:path>
                </a:pathLst>
              </a:custGeom>
              <a:solidFill>
                <a:srgbClr val="CC0000"/>
              </a:solidFill>
              <a:ln w="9525">
                <a:noFill/>
                <a:round/>
                <a:headEnd/>
                <a:tailEnd/>
              </a:ln>
            </p:spPr>
            <p:txBody>
              <a:bodyPr>
                <a:prstTxWarp prst="textNoShape">
                  <a:avLst/>
                </a:prstTxWarp>
              </a:bodyPr>
              <a:lstStyle/>
              <a:p>
                <a:endParaRPr lang="en-US"/>
              </a:p>
            </p:txBody>
          </p:sp>
          <p:sp>
            <p:nvSpPr>
              <p:cNvPr id="20501" name="Freeform 24"/>
              <p:cNvSpPr>
                <a:spLocks noChangeAspect="1"/>
              </p:cNvSpPr>
              <p:nvPr/>
            </p:nvSpPr>
            <p:spPr bwMode="auto">
              <a:xfrm>
                <a:off x="1169" y="2282"/>
                <a:ext cx="924" cy="1078"/>
              </a:xfrm>
              <a:custGeom>
                <a:avLst/>
                <a:gdLst>
                  <a:gd name="T0" fmla="*/ 1073 w 832"/>
                  <a:gd name="T1" fmla="*/ 741 h 971"/>
                  <a:gd name="T2" fmla="*/ 2713 w 832"/>
                  <a:gd name="T3" fmla="*/ 663 h 971"/>
                  <a:gd name="T4" fmla="*/ 3389 w 832"/>
                  <a:gd name="T5" fmla="*/ 1116 h 971"/>
                  <a:gd name="T6" fmla="*/ 4359 w 832"/>
                  <a:gd name="T7" fmla="*/ 1922 h 971"/>
                  <a:gd name="T8" fmla="*/ 3015 w 832"/>
                  <a:gd name="T9" fmla="*/ 741 h 971"/>
                  <a:gd name="T10" fmla="*/ 1007 w 832"/>
                  <a:gd name="T11" fmla="*/ 885 h 971"/>
                  <a:gd name="T12" fmla="*/ 182 w 832"/>
                  <a:gd name="T13" fmla="*/ 1625 h 971"/>
                  <a:gd name="T14" fmla="*/ 1144 w 832"/>
                  <a:gd name="T15" fmla="*/ 817 h 971"/>
                  <a:gd name="T16" fmla="*/ 3324 w 832"/>
                  <a:gd name="T17" fmla="*/ 817 h 971"/>
                  <a:gd name="T18" fmla="*/ 4205 w 832"/>
                  <a:gd name="T19" fmla="*/ 1922 h 971"/>
                  <a:gd name="T20" fmla="*/ 4807 w 832"/>
                  <a:gd name="T21" fmla="*/ 2516 h 971"/>
                  <a:gd name="T22" fmla="*/ 3835 w 832"/>
                  <a:gd name="T23" fmla="*/ 885 h 971"/>
                  <a:gd name="T24" fmla="*/ 3917 w 832"/>
                  <a:gd name="T25" fmla="*/ 1489 h 971"/>
                  <a:gd name="T26" fmla="*/ 4129 w 832"/>
                  <a:gd name="T27" fmla="*/ 1259 h 971"/>
                  <a:gd name="T28" fmla="*/ 2269 w 832"/>
                  <a:gd name="T29" fmla="*/ 362 h 971"/>
                  <a:gd name="T30" fmla="*/ 1073 w 832"/>
                  <a:gd name="T31" fmla="*/ 663 h 971"/>
                  <a:gd name="T32" fmla="*/ 182 w 832"/>
                  <a:gd name="T33" fmla="*/ 1259 h 971"/>
                  <a:gd name="T34" fmla="*/ 37 w 832"/>
                  <a:gd name="T35" fmla="*/ 1177 h 971"/>
                  <a:gd name="T36" fmla="*/ 1832 w 832"/>
                  <a:gd name="T37" fmla="*/ 0 h 971"/>
                  <a:gd name="T38" fmla="*/ 3168 w 832"/>
                  <a:gd name="T39" fmla="*/ 225 h 971"/>
                  <a:gd name="T40" fmla="*/ 4064 w 832"/>
                  <a:gd name="T41" fmla="*/ 437 h 971"/>
                  <a:gd name="T42" fmla="*/ 4513 w 832"/>
                  <a:gd name="T43" fmla="*/ 817 h 971"/>
                  <a:gd name="T44" fmla="*/ 4954 w 832"/>
                  <a:gd name="T45" fmla="*/ 1625 h 971"/>
                  <a:gd name="T46" fmla="*/ 3917 w 832"/>
                  <a:gd name="T47" fmla="*/ 362 h 971"/>
                  <a:gd name="T48" fmla="*/ 3917 w 832"/>
                  <a:gd name="T49" fmla="*/ 437 h 971"/>
                  <a:gd name="T50" fmla="*/ 5329 w 832"/>
                  <a:gd name="T51" fmla="*/ 1922 h 971"/>
                  <a:gd name="T52" fmla="*/ 4730 w 832"/>
                  <a:gd name="T53" fmla="*/ 2958 h 971"/>
                  <a:gd name="T54" fmla="*/ 2349 w 832"/>
                  <a:gd name="T55" fmla="*/ 5478 h 971"/>
                  <a:gd name="T56" fmla="*/ 339 w 832"/>
                  <a:gd name="T57" fmla="*/ 5112 h 971"/>
                  <a:gd name="T58" fmla="*/ 182 w 832"/>
                  <a:gd name="T59" fmla="*/ 5112 h 971"/>
                  <a:gd name="T60" fmla="*/ 1601 w 832"/>
                  <a:gd name="T61" fmla="*/ 6149 h 971"/>
                  <a:gd name="T62" fmla="*/ 4513 w 832"/>
                  <a:gd name="T63" fmla="*/ 6149 h 971"/>
                  <a:gd name="T64" fmla="*/ 4662 w 832"/>
                  <a:gd name="T65" fmla="*/ 5928 h 971"/>
                  <a:gd name="T66" fmla="*/ 2269 w 832"/>
                  <a:gd name="T67" fmla="*/ 5850 h 971"/>
                  <a:gd name="T68" fmla="*/ 1375 w 832"/>
                  <a:gd name="T69" fmla="*/ 5636 h 971"/>
                  <a:gd name="T70" fmla="*/ 629 w 832"/>
                  <a:gd name="T71" fmla="*/ 5187 h 971"/>
                  <a:gd name="T72" fmla="*/ 3324 w 832"/>
                  <a:gd name="T73" fmla="*/ 5928 h 971"/>
                  <a:gd name="T74" fmla="*/ 4807 w 832"/>
                  <a:gd name="T75" fmla="*/ 4745 h 971"/>
                  <a:gd name="T76" fmla="*/ 5185 w 832"/>
                  <a:gd name="T77" fmla="*/ 3857 h 971"/>
                  <a:gd name="T78" fmla="*/ 5185 w 832"/>
                  <a:gd name="T79" fmla="*/ 3857 h 9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32"/>
                  <a:gd name="T121" fmla="*/ 0 h 971"/>
                  <a:gd name="T122" fmla="*/ 832 w 832"/>
                  <a:gd name="T123" fmla="*/ 971 h 9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32" h="971">
                    <a:moveTo>
                      <a:pt x="27" y="180"/>
                    </a:moveTo>
                    <a:cubicBezTo>
                      <a:pt x="66" y="124"/>
                      <a:pt x="106" y="131"/>
                      <a:pt x="163" y="113"/>
                    </a:cubicBezTo>
                    <a:cubicBezTo>
                      <a:pt x="360" y="53"/>
                      <a:pt x="196" y="98"/>
                      <a:pt x="310" y="67"/>
                    </a:cubicBezTo>
                    <a:cubicBezTo>
                      <a:pt x="417" y="90"/>
                      <a:pt x="318" y="64"/>
                      <a:pt x="411" y="101"/>
                    </a:cubicBezTo>
                    <a:cubicBezTo>
                      <a:pt x="433" y="110"/>
                      <a:pt x="479" y="124"/>
                      <a:pt x="479" y="124"/>
                    </a:cubicBezTo>
                    <a:cubicBezTo>
                      <a:pt x="490" y="139"/>
                      <a:pt x="498" y="157"/>
                      <a:pt x="513" y="169"/>
                    </a:cubicBezTo>
                    <a:cubicBezTo>
                      <a:pt x="596" y="237"/>
                      <a:pt x="499" y="109"/>
                      <a:pt x="570" y="214"/>
                    </a:cubicBezTo>
                    <a:cubicBezTo>
                      <a:pt x="586" y="262"/>
                      <a:pt x="613" y="278"/>
                      <a:pt x="660" y="293"/>
                    </a:cubicBezTo>
                    <a:cubicBezTo>
                      <a:pt x="656" y="267"/>
                      <a:pt x="659" y="239"/>
                      <a:pt x="649" y="214"/>
                    </a:cubicBezTo>
                    <a:cubicBezTo>
                      <a:pt x="625" y="153"/>
                      <a:pt x="510" y="131"/>
                      <a:pt x="457" y="113"/>
                    </a:cubicBezTo>
                    <a:cubicBezTo>
                      <a:pt x="426" y="103"/>
                      <a:pt x="366" y="79"/>
                      <a:pt x="366" y="79"/>
                    </a:cubicBezTo>
                    <a:cubicBezTo>
                      <a:pt x="293" y="92"/>
                      <a:pt x="215" y="94"/>
                      <a:pt x="152" y="135"/>
                    </a:cubicBezTo>
                    <a:cubicBezTo>
                      <a:pt x="88" y="230"/>
                      <a:pt x="172" y="120"/>
                      <a:pt x="95" y="180"/>
                    </a:cubicBezTo>
                    <a:cubicBezTo>
                      <a:pt x="70" y="200"/>
                      <a:pt x="27" y="248"/>
                      <a:pt x="27" y="248"/>
                    </a:cubicBezTo>
                    <a:cubicBezTo>
                      <a:pt x="23" y="237"/>
                      <a:pt x="12" y="225"/>
                      <a:pt x="16" y="214"/>
                    </a:cubicBezTo>
                    <a:cubicBezTo>
                      <a:pt x="33" y="164"/>
                      <a:pt x="129" y="136"/>
                      <a:pt x="174" y="124"/>
                    </a:cubicBezTo>
                    <a:cubicBezTo>
                      <a:pt x="204" y="116"/>
                      <a:pt x="265" y="101"/>
                      <a:pt x="265" y="101"/>
                    </a:cubicBezTo>
                    <a:cubicBezTo>
                      <a:pt x="344" y="106"/>
                      <a:pt x="441" y="74"/>
                      <a:pt x="502" y="124"/>
                    </a:cubicBezTo>
                    <a:cubicBezTo>
                      <a:pt x="688" y="277"/>
                      <a:pt x="416" y="88"/>
                      <a:pt x="570" y="192"/>
                    </a:cubicBezTo>
                    <a:cubicBezTo>
                      <a:pt x="585" y="237"/>
                      <a:pt x="603" y="259"/>
                      <a:pt x="637" y="293"/>
                    </a:cubicBezTo>
                    <a:cubicBezTo>
                      <a:pt x="651" y="346"/>
                      <a:pt x="664" y="400"/>
                      <a:pt x="683" y="451"/>
                    </a:cubicBezTo>
                    <a:cubicBezTo>
                      <a:pt x="698" y="429"/>
                      <a:pt x="713" y="406"/>
                      <a:pt x="728" y="384"/>
                    </a:cubicBezTo>
                    <a:cubicBezTo>
                      <a:pt x="743" y="362"/>
                      <a:pt x="721" y="331"/>
                      <a:pt x="716" y="305"/>
                    </a:cubicBezTo>
                    <a:cubicBezTo>
                      <a:pt x="703" y="242"/>
                      <a:pt x="640" y="156"/>
                      <a:pt x="581" y="135"/>
                    </a:cubicBezTo>
                    <a:cubicBezTo>
                      <a:pt x="577" y="150"/>
                      <a:pt x="568" y="165"/>
                      <a:pt x="570" y="180"/>
                    </a:cubicBezTo>
                    <a:cubicBezTo>
                      <a:pt x="572" y="197"/>
                      <a:pt x="586" y="210"/>
                      <a:pt x="592" y="226"/>
                    </a:cubicBezTo>
                    <a:cubicBezTo>
                      <a:pt x="631" y="323"/>
                      <a:pt x="596" y="263"/>
                      <a:pt x="637" y="327"/>
                    </a:cubicBezTo>
                    <a:cubicBezTo>
                      <a:pt x="649" y="293"/>
                      <a:pt x="644" y="224"/>
                      <a:pt x="626" y="192"/>
                    </a:cubicBezTo>
                    <a:cubicBezTo>
                      <a:pt x="619" y="180"/>
                      <a:pt x="603" y="177"/>
                      <a:pt x="592" y="169"/>
                    </a:cubicBezTo>
                    <a:cubicBezTo>
                      <a:pt x="544" y="95"/>
                      <a:pt x="428" y="72"/>
                      <a:pt x="344" y="56"/>
                    </a:cubicBezTo>
                    <a:cubicBezTo>
                      <a:pt x="322" y="59"/>
                      <a:pt x="228" y="67"/>
                      <a:pt x="197" y="79"/>
                    </a:cubicBezTo>
                    <a:cubicBezTo>
                      <a:pt x="184" y="84"/>
                      <a:pt x="175" y="96"/>
                      <a:pt x="163" y="101"/>
                    </a:cubicBezTo>
                    <a:cubicBezTo>
                      <a:pt x="149" y="107"/>
                      <a:pt x="133" y="109"/>
                      <a:pt x="118" y="113"/>
                    </a:cubicBezTo>
                    <a:cubicBezTo>
                      <a:pt x="81" y="137"/>
                      <a:pt x="64" y="167"/>
                      <a:pt x="27" y="192"/>
                    </a:cubicBezTo>
                    <a:cubicBezTo>
                      <a:pt x="23" y="203"/>
                      <a:pt x="26" y="232"/>
                      <a:pt x="16" y="226"/>
                    </a:cubicBezTo>
                    <a:cubicBezTo>
                      <a:pt x="2" y="218"/>
                      <a:pt x="0" y="195"/>
                      <a:pt x="5" y="180"/>
                    </a:cubicBezTo>
                    <a:cubicBezTo>
                      <a:pt x="16" y="150"/>
                      <a:pt x="38" y="124"/>
                      <a:pt x="61" y="101"/>
                    </a:cubicBezTo>
                    <a:cubicBezTo>
                      <a:pt x="123" y="39"/>
                      <a:pt x="200" y="37"/>
                      <a:pt x="276" y="0"/>
                    </a:cubicBezTo>
                    <a:cubicBezTo>
                      <a:pt x="329" y="7"/>
                      <a:pt x="382" y="13"/>
                      <a:pt x="434" y="22"/>
                    </a:cubicBezTo>
                    <a:cubicBezTo>
                      <a:pt x="449" y="25"/>
                      <a:pt x="464" y="31"/>
                      <a:pt x="479" y="34"/>
                    </a:cubicBezTo>
                    <a:cubicBezTo>
                      <a:pt x="501" y="39"/>
                      <a:pt x="525" y="40"/>
                      <a:pt x="547" y="45"/>
                    </a:cubicBezTo>
                    <a:cubicBezTo>
                      <a:pt x="570" y="51"/>
                      <a:pt x="615" y="67"/>
                      <a:pt x="615" y="67"/>
                    </a:cubicBezTo>
                    <a:cubicBezTo>
                      <a:pt x="626" y="78"/>
                      <a:pt x="637" y="91"/>
                      <a:pt x="649" y="101"/>
                    </a:cubicBezTo>
                    <a:cubicBezTo>
                      <a:pt x="659" y="110"/>
                      <a:pt x="675" y="113"/>
                      <a:pt x="683" y="124"/>
                    </a:cubicBezTo>
                    <a:cubicBezTo>
                      <a:pt x="695" y="140"/>
                      <a:pt x="695" y="162"/>
                      <a:pt x="705" y="180"/>
                    </a:cubicBezTo>
                    <a:cubicBezTo>
                      <a:pt x="718" y="204"/>
                      <a:pt x="750" y="248"/>
                      <a:pt x="750" y="248"/>
                    </a:cubicBezTo>
                    <a:cubicBezTo>
                      <a:pt x="791" y="133"/>
                      <a:pt x="720" y="94"/>
                      <a:pt x="626" y="67"/>
                    </a:cubicBezTo>
                    <a:cubicBezTo>
                      <a:pt x="615" y="64"/>
                      <a:pt x="603" y="61"/>
                      <a:pt x="592" y="56"/>
                    </a:cubicBezTo>
                    <a:cubicBezTo>
                      <a:pt x="580" y="50"/>
                      <a:pt x="558" y="21"/>
                      <a:pt x="558" y="34"/>
                    </a:cubicBezTo>
                    <a:cubicBezTo>
                      <a:pt x="558" y="50"/>
                      <a:pt x="580" y="57"/>
                      <a:pt x="592" y="67"/>
                    </a:cubicBezTo>
                    <a:cubicBezTo>
                      <a:pt x="635" y="103"/>
                      <a:pt x="663" y="111"/>
                      <a:pt x="716" y="124"/>
                    </a:cubicBezTo>
                    <a:cubicBezTo>
                      <a:pt x="781" y="168"/>
                      <a:pt x="782" y="223"/>
                      <a:pt x="807" y="293"/>
                    </a:cubicBezTo>
                    <a:cubicBezTo>
                      <a:pt x="832" y="474"/>
                      <a:pt x="810" y="572"/>
                      <a:pt x="705" y="711"/>
                    </a:cubicBezTo>
                    <a:cubicBezTo>
                      <a:pt x="727" y="622"/>
                      <a:pt x="729" y="541"/>
                      <a:pt x="716" y="451"/>
                    </a:cubicBezTo>
                    <a:cubicBezTo>
                      <a:pt x="676" y="576"/>
                      <a:pt x="705" y="784"/>
                      <a:pt x="547" y="835"/>
                    </a:cubicBezTo>
                    <a:cubicBezTo>
                      <a:pt x="469" y="888"/>
                      <a:pt x="525" y="861"/>
                      <a:pt x="355" y="835"/>
                    </a:cubicBezTo>
                    <a:cubicBezTo>
                      <a:pt x="310" y="828"/>
                      <a:pt x="219" y="813"/>
                      <a:pt x="219" y="813"/>
                    </a:cubicBezTo>
                    <a:cubicBezTo>
                      <a:pt x="164" y="795"/>
                      <a:pt x="50" y="779"/>
                      <a:pt x="50" y="779"/>
                    </a:cubicBezTo>
                    <a:cubicBezTo>
                      <a:pt x="39" y="768"/>
                      <a:pt x="32" y="745"/>
                      <a:pt x="16" y="745"/>
                    </a:cubicBezTo>
                    <a:cubicBezTo>
                      <a:pt x="4" y="745"/>
                      <a:pt x="20" y="770"/>
                      <a:pt x="27" y="779"/>
                    </a:cubicBezTo>
                    <a:cubicBezTo>
                      <a:pt x="35" y="790"/>
                      <a:pt x="50" y="794"/>
                      <a:pt x="61" y="802"/>
                    </a:cubicBezTo>
                    <a:cubicBezTo>
                      <a:pt x="93" y="848"/>
                      <a:pt x="189" y="920"/>
                      <a:pt x="242" y="937"/>
                    </a:cubicBezTo>
                    <a:cubicBezTo>
                      <a:pt x="300" y="956"/>
                      <a:pt x="374" y="961"/>
                      <a:pt x="434" y="971"/>
                    </a:cubicBezTo>
                    <a:cubicBezTo>
                      <a:pt x="540" y="964"/>
                      <a:pt x="594" y="966"/>
                      <a:pt x="683" y="937"/>
                    </a:cubicBezTo>
                    <a:cubicBezTo>
                      <a:pt x="735" y="858"/>
                      <a:pt x="713" y="892"/>
                      <a:pt x="750" y="835"/>
                    </a:cubicBezTo>
                    <a:cubicBezTo>
                      <a:pt x="765" y="812"/>
                      <a:pt x="731" y="894"/>
                      <a:pt x="705" y="903"/>
                    </a:cubicBezTo>
                    <a:cubicBezTo>
                      <a:pt x="671" y="914"/>
                      <a:pt x="603" y="937"/>
                      <a:pt x="603" y="937"/>
                    </a:cubicBezTo>
                    <a:cubicBezTo>
                      <a:pt x="518" y="922"/>
                      <a:pt x="429" y="909"/>
                      <a:pt x="344" y="892"/>
                    </a:cubicBezTo>
                    <a:cubicBezTo>
                      <a:pt x="313" y="886"/>
                      <a:pt x="283" y="877"/>
                      <a:pt x="253" y="869"/>
                    </a:cubicBezTo>
                    <a:cubicBezTo>
                      <a:pt x="238" y="865"/>
                      <a:pt x="208" y="858"/>
                      <a:pt x="208" y="858"/>
                    </a:cubicBezTo>
                    <a:cubicBezTo>
                      <a:pt x="193" y="850"/>
                      <a:pt x="177" y="844"/>
                      <a:pt x="163" y="835"/>
                    </a:cubicBezTo>
                    <a:cubicBezTo>
                      <a:pt x="140" y="821"/>
                      <a:pt x="95" y="790"/>
                      <a:pt x="95" y="790"/>
                    </a:cubicBezTo>
                    <a:cubicBezTo>
                      <a:pt x="129" y="885"/>
                      <a:pt x="237" y="893"/>
                      <a:pt x="321" y="915"/>
                    </a:cubicBezTo>
                    <a:cubicBezTo>
                      <a:pt x="381" y="911"/>
                      <a:pt x="442" y="911"/>
                      <a:pt x="502" y="903"/>
                    </a:cubicBezTo>
                    <a:cubicBezTo>
                      <a:pt x="526" y="900"/>
                      <a:pt x="570" y="881"/>
                      <a:pt x="570" y="881"/>
                    </a:cubicBezTo>
                    <a:cubicBezTo>
                      <a:pt x="631" y="837"/>
                      <a:pt x="691" y="791"/>
                      <a:pt x="728" y="723"/>
                    </a:cubicBezTo>
                    <a:cubicBezTo>
                      <a:pt x="744" y="693"/>
                      <a:pt x="773" y="632"/>
                      <a:pt x="773" y="632"/>
                    </a:cubicBezTo>
                    <a:cubicBezTo>
                      <a:pt x="777" y="617"/>
                      <a:pt x="780" y="602"/>
                      <a:pt x="784" y="587"/>
                    </a:cubicBezTo>
                    <a:cubicBezTo>
                      <a:pt x="787" y="576"/>
                      <a:pt x="799" y="542"/>
                      <a:pt x="795" y="553"/>
                    </a:cubicBezTo>
                    <a:cubicBezTo>
                      <a:pt x="791" y="564"/>
                      <a:pt x="787" y="576"/>
                      <a:pt x="784" y="587"/>
                    </a:cubicBezTo>
                    <a:cubicBezTo>
                      <a:pt x="780" y="602"/>
                      <a:pt x="773" y="632"/>
                      <a:pt x="773" y="632"/>
                    </a:cubicBezTo>
                  </a:path>
                </a:pathLst>
              </a:custGeom>
              <a:solidFill>
                <a:srgbClr val="CC0000"/>
              </a:solidFill>
              <a:ln w="9525">
                <a:noFill/>
                <a:round/>
                <a:headEnd/>
                <a:tailEnd/>
              </a:ln>
            </p:spPr>
            <p:txBody>
              <a:bodyPr>
                <a:prstTxWarp prst="textNoShape">
                  <a:avLst/>
                </a:prstTxWarp>
              </a:bodyPr>
              <a:lstStyle/>
              <a:p>
                <a:endParaRPr lang="en-US"/>
              </a:p>
            </p:txBody>
          </p:sp>
          <p:sp>
            <p:nvSpPr>
              <p:cNvPr id="20502" name="Oval 26"/>
              <p:cNvSpPr>
                <a:spLocks noChangeAspect="1" noChangeArrowheads="1"/>
              </p:cNvSpPr>
              <p:nvPr/>
            </p:nvSpPr>
            <p:spPr bwMode="auto">
              <a:xfrm>
                <a:off x="1066" y="2403"/>
                <a:ext cx="906" cy="856"/>
              </a:xfrm>
              <a:prstGeom prst="ellipse">
                <a:avLst/>
              </a:prstGeom>
              <a:solidFill>
                <a:schemeClr val="bg1"/>
              </a:solidFill>
              <a:ln w="9525">
                <a:noFill/>
                <a:round/>
                <a:headEnd/>
                <a:tailEnd/>
              </a:ln>
            </p:spPr>
            <p:txBody>
              <a:bodyPr anchor="ctr">
                <a:prstTxWarp prst="textNoShape">
                  <a:avLst/>
                </a:prstTxWarp>
                <a:spAutoFit/>
              </a:bodyPr>
              <a:lstStyle/>
              <a:p>
                <a:endParaRPr lang="en-US"/>
              </a:p>
            </p:txBody>
          </p:sp>
          <p:sp>
            <p:nvSpPr>
              <p:cNvPr id="20503" name="Freeform 28"/>
              <p:cNvSpPr>
                <a:spLocks noChangeAspect="1"/>
              </p:cNvSpPr>
              <p:nvPr/>
            </p:nvSpPr>
            <p:spPr bwMode="auto">
              <a:xfrm>
                <a:off x="1117" y="3081"/>
                <a:ext cx="44" cy="70"/>
              </a:xfrm>
              <a:custGeom>
                <a:avLst/>
                <a:gdLst>
                  <a:gd name="T0" fmla="*/ 44 w 44"/>
                  <a:gd name="T1" fmla="*/ 70 h 70"/>
                  <a:gd name="T2" fmla="*/ 9 w 44"/>
                  <a:gd name="T3" fmla="*/ 26 h 70"/>
                  <a:gd name="T4" fmla="*/ 0 w 44"/>
                  <a:gd name="T5" fmla="*/ 0 h 70"/>
                  <a:gd name="T6" fmla="*/ 0 60000 65536"/>
                  <a:gd name="T7" fmla="*/ 0 60000 65536"/>
                  <a:gd name="T8" fmla="*/ 0 60000 65536"/>
                  <a:gd name="T9" fmla="*/ 0 w 44"/>
                  <a:gd name="T10" fmla="*/ 0 h 70"/>
                  <a:gd name="T11" fmla="*/ 44 w 44"/>
                  <a:gd name="T12" fmla="*/ 70 h 70"/>
                </a:gdLst>
                <a:ahLst/>
                <a:cxnLst>
                  <a:cxn ang="T6">
                    <a:pos x="T0" y="T1"/>
                  </a:cxn>
                  <a:cxn ang="T7">
                    <a:pos x="T2" y="T3"/>
                  </a:cxn>
                  <a:cxn ang="T8">
                    <a:pos x="T4" y="T5"/>
                  </a:cxn>
                </a:cxnLst>
                <a:rect l="T9" t="T10" r="T11" b="T12"/>
                <a:pathLst>
                  <a:path w="44" h="70">
                    <a:moveTo>
                      <a:pt x="44" y="70"/>
                    </a:moveTo>
                    <a:cubicBezTo>
                      <a:pt x="27" y="53"/>
                      <a:pt x="20" y="49"/>
                      <a:pt x="9" y="26"/>
                    </a:cubicBezTo>
                    <a:cubicBezTo>
                      <a:pt x="5" y="18"/>
                      <a:pt x="0" y="0"/>
                      <a:pt x="0" y="0"/>
                    </a:cubicBezTo>
                  </a:path>
                </a:pathLst>
              </a:custGeom>
              <a:noFill/>
              <a:ln w="9525">
                <a:noFill/>
                <a:round/>
                <a:headEnd/>
                <a:tailEnd/>
              </a:ln>
            </p:spPr>
            <p:txBody>
              <a:bodyPr wrap="none">
                <a:prstTxWarp prst="textNoShape">
                  <a:avLst/>
                </a:prstTxWarp>
                <a:spAutoFit/>
              </a:bodyPr>
              <a:lstStyle/>
              <a:p>
                <a:endParaRPr lang="en-US"/>
              </a:p>
            </p:txBody>
          </p:sp>
          <p:sp>
            <p:nvSpPr>
              <p:cNvPr id="20504" name="Freeform 29"/>
              <p:cNvSpPr>
                <a:spLocks noChangeAspect="1"/>
              </p:cNvSpPr>
              <p:nvPr/>
            </p:nvSpPr>
            <p:spPr bwMode="auto">
              <a:xfrm>
                <a:off x="1077" y="3012"/>
                <a:ext cx="66" cy="139"/>
              </a:xfrm>
              <a:custGeom>
                <a:avLst/>
                <a:gdLst>
                  <a:gd name="T0" fmla="*/ 66 w 66"/>
                  <a:gd name="T1" fmla="*/ 139 h 139"/>
                  <a:gd name="T2" fmla="*/ 31 w 66"/>
                  <a:gd name="T3" fmla="*/ 60 h 139"/>
                  <a:gd name="T4" fmla="*/ 58 w 66"/>
                  <a:gd name="T5" fmla="*/ 69 h 139"/>
                  <a:gd name="T6" fmla="*/ 40 w 66"/>
                  <a:gd name="T7" fmla="*/ 51 h 139"/>
                  <a:gd name="T8" fmla="*/ 5 w 66"/>
                  <a:gd name="T9" fmla="*/ 8 h 139"/>
                  <a:gd name="T10" fmla="*/ 58 w 66"/>
                  <a:gd name="T11" fmla="*/ 121 h 139"/>
                  <a:gd name="T12" fmla="*/ 49 w 66"/>
                  <a:gd name="T13" fmla="*/ 77 h 139"/>
                  <a:gd name="T14" fmla="*/ 40 w 66"/>
                  <a:gd name="T15" fmla="*/ 51 h 139"/>
                  <a:gd name="T16" fmla="*/ 49 w 66"/>
                  <a:gd name="T17" fmla="*/ 77 h 1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39"/>
                  <a:gd name="T29" fmla="*/ 66 w 66"/>
                  <a:gd name="T30" fmla="*/ 139 h 1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39">
                    <a:moveTo>
                      <a:pt x="66" y="139"/>
                    </a:moveTo>
                    <a:cubicBezTo>
                      <a:pt x="58" y="105"/>
                      <a:pt x="56" y="84"/>
                      <a:pt x="31" y="60"/>
                    </a:cubicBezTo>
                    <a:cubicBezTo>
                      <a:pt x="31" y="60"/>
                      <a:pt x="49" y="66"/>
                      <a:pt x="58" y="69"/>
                    </a:cubicBezTo>
                    <a:cubicBezTo>
                      <a:pt x="58" y="69"/>
                      <a:pt x="45" y="58"/>
                      <a:pt x="40" y="51"/>
                    </a:cubicBezTo>
                    <a:cubicBezTo>
                      <a:pt x="0" y="0"/>
                      <a:pt x="45" y="46"/>
                      <a:pt x="5" y="8"/>
                    </a:cubicBezTo>
                    <a:cubicBezTo>
                      <a:pt x="15" y="64"/>
                      <a:pt x="19" y="84"/>
                      <a:pt x="58" y="121"/>
                    </a:cubicBezTo>
                    <a:cubicBezTo>
                      <a:pt x="55" y="106"/>
                      <a:pt x="53" y="91"/>
                      <a:pt x="49" y="77"/>
                    </a:cubicBezTo>
                    <a:cubicBezTo>
                      <a:pt x="47" y="68"/>
                      <a:pt x="40" y="51"/>
                      <a:pt x="40" y="51"/>
                    </a:cubicBezTo>
                    <a:cubicBezTo>
                      <a:pt x="43" y="60"/>
                      <a:pt x="49" y="77"/>
                      <a:pt x="49" y="77"/>
                    </a:cubicBezTo>
                  </a:path>
                </a:pathLst>
              </a:custGeom>
              <a:solidFill>
                <a:srgbClr val="CC0000"/>
              </a:solidFill>
              <a:ln w="9525">
                <a:noFill/>
                <a:round/>
                <a:headEnd/>
                <a:tailEnd/>
              </a:ln>
            </p:spPr>
            <p:txBody>
              <a:bodyPr wrap="none">
                <a:prstTxWarp prst="textNoShape">
                  <a:avLst/>
                </a:prstTxWarp>
                <a:spAutoFit/>
              </a:bodyPr>
              <a:lstStyle/>
              <a:p>
                <a:endParaRPr lang="en-US"/>
              </a:p>
            </p:txBody>
          </p:sp>
        </p:grpSp>
        <p:pic>
          <p:nvPicPr>
            <p:cNvPr id="20488" name="Picture 6" descr="uvcs_full_spec"/>
            <p:cNvPicPr>
              <a:picLocks noChangeAspect="1" noChangeArrowheads="1"/>
            </p:cNvPicPr>
            <p:nvPr/>
          </p:nvPicPr>
          <p:blipFill>
            <a:blip r:embed="rId2"/>
            <a:srcRect/>
            <a:stretch>
              <a:fillRect/>
            </a:stretch>
          </p:blipFill>
          <p:spPr bwMode="auto">
            <a:xfrm>
              <a:off x="2245" y="554"/>
              <a:ext cx="3058" cy="835"/>
            </a:xfrm>
            <a:prstGeom prst="rect">
              <a:avLst/>
            </a:prstGeom>
            <a:noFill/>
            <a:ln w="9525">
              <a:noFill/>
              <a:miter lim="800000"/>
              <a:headEnd/>
              <a:tailEnd/>
            </a:ln>
          </p:spPr>
        </p:pic>
        <p:sp>
          <p:nvSpPr>
            <p:cNvPr id="20489" name="Oval 7"/>
            <p:cNvSpPr>
              <a:spLocks noChangeAspect="1" noChangeArrowheads="1"/>
            </p:cNvSpPr>
            <p:nvPr/>
          </p:nvSpPr>
          <p:spPr bwMode="auto">
            <a:xfrm>
              <a:off x="204" y="527"/>
              <a:ext cx="762" cy="762"/>
            </a:xfrm>
            <a:prstGeom prst="ellipse">
              <a:avLst/>
            </a:prstGeom>
            <a:solidFill>
              <a:srgbClr val="FFCC00"/>
            </a:solidFill>
            <a:ln w="9525">
              <a:solidFill>
                <a:schemeClr val="tx1"/>
              </a:solidFill>
              <a:round/>
              <a:headEnd/>
              <a:tailEnd/>
            </a:ln>
          </p:spPr>
          <p:txBody>
            <a:bodyPr wrap="none" anchor="ctr">
              <a:prstTxWarp prst="textNoShape">
                <a:avLst/>
              </a:prstTxWarp>
            </a:bodyPr>
            <a:lstStyle/>
            <a:p>
              <a:endParaRPr lang="en-US"/>
            </a:p>
          </p:txBody>
        </p:sp>
        <p:sp>
          <p:nvSpPr>
            <p:cNvPr id="20490" name="Rectangle 8"/>
            <p:cNvSpPr>
              <a:spLocks noChangeAspect="1" noChangeArrowheads="1"/>
            </p:cNvSpPr>
            <p:nvPr/>
          </p:nvSpPr>
          <p:spPr bwMode="auto">
            <a:xfrm>
              <a:off x="1248" y="424"/>
              <a:ext cx="68" cy="997"/>
            </a:xfrm>
            <a:prstGeom prst="rect">
              <a:avLst/>
            </a:prstGeom>
            <a:solidFill>
              <a:schemeClr val="bg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0491" name="Line 9"/>
            <p:cNvSpPr>
              <a:spLocks noChangeAspect="1" noChangeShapeType="1"/>
            </p:cNvSpPr>
            <p:nvPr/>
          </p:nvSpPr>
          <p:spPr bwMode="auto">
            <a:xfrm flipH="1">
              <a:off x="4848" y="1488"/>
              <a:ext cx="336" cy="0"/>
            </a:xfrm>
            <a:prstGeom prst="line">
              <a:avLst/>
            </a:prstGeom>
            <a:noFill/>
            <a:ln w="9525">
              <a:solidFill>
                <a:schemeClr val="tx1"/>
              </a:solidFill>
              <a:round/>
              <a:headEnd/>
              <a:tailEnd type="stealth" w="lg" len="lg"/>
            </a:ln>
          </p:spPr>
          <p:txBody>
            <a:bodyPr>
              <a:prstTxWarp prst="textNoShape">
                <a:avLst/>
              </a:prstTxWarp>
            </a:bodyPr>
            <a:lstStyle/>
            <a:p>
              <a:endParaRPr lang="en-US"/>
            </a:p>
          </p:txBody>
        </p:sp>
        <p:sp>
          <p:nvSpPr>
            <p:cNvPr id="20492" name="Line 10"/>
            <p:cNvSpPr>
              <a:spLocks noChangeAspect="1" noChangeShapeType="1"/>
            </p:cNvSpPr>
            <p:nvPr/>
          </p:nvSpPr>
          <p:spPr bwMode="auto">
            <a:xfrm>
              <a:off x="1296" y="413"/>
              <a:ext cx="960" cy="144"/>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0493" name="Line 11"/>
            <p:cNvSpPr>
              <a:spLocks noChangeAspect="1" noChangeShapeType="1"/>
            </p:cNvSpPr>
            <p:nvPr/>
          </p:nvSpPr>
          <p:spPr bwMode="auto">
            <a:xfrm flipV="1">
              <a:off x="1296" y="1373"/>
              <a:ext cx="960" cy="48"/>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0494" name="Text Box 12"/>
            <p:cNvSpPr txBox="1">
              <a:spLocks noChangeAspect="1" noChangeArrowheads="1"/>
            </p:cNvSpPr>
            <p:nvPr/>
          </p:nvSpPr>
          <p:spPr bwMode="auto">
            <a:xfrm>
              <a:off x="5172" y="1344"/>
              <a:ext cx="227" cy="278"/>
            </a:xfrm>
            <a:prstGeom prst="rect">
              <a:avLst/>
            </a:prstGeom>
            <a:noFill/>
            <a:ln w="9525">
              <a:noFill/>
              <a:miter lim="800000"/>
              <a:headEnd/>
              <a:tailEnd/>
            </a:ln>
          </p:spPr>
          <p:txBody>
            <a:bodyPr wrap="none">
              <a:prstTxWarp prst="textNoShape">
                <a:avLst/>
              </a:prstTxWarp>
              <a:spAutoFit/>
            </a:bodyPr>
            <a:lstStyle/>
            <a:p>
              <a:pPr>
                <a:spcBef>
                  <a:spcPct val="0"/>
                </a:spcBef>
              </a:pPr>
              <a:r>
                <a:rPr lang="it-IT" b="1">
                  <a:solidFill>
                    <a:schemeClr val="tx1"/>
                  </a:solidFill>
                  <a:sym typeface="Symbol" charset="2"/>
                </a:rPr>
                <a:t></a:t>
              </a:r>
              <a:endParaRPr lang="it-IT" b="1">
                <a:solidFill>
                  <a:schemeClr val="tx1"/>
                </a:solidFill>
              </a:endParaRPr>
            </a:p>
          </p:txBody>
        </p:sp>
        <p:sp>
          <p:nvSpPr>
            <p:cNvPr id="20495" name="Text Box 16"/>
            <p:cNvSpPr txBox="1">
              <a:spLocks noChangeAspect="1" noChangeArrowheads="1"/>
            </p:cNvSpPr>
            <p:nvPr/>
          </p:nvSpPr>
          <p:spPr bwMode="auto">
            <a:xfrm rot="5400000">
              <a:off x="5226" y="608"/>
              <a:ext cx="486" cy="236"/>
            </a:xfrm>
            <a:prstGeom prst="rect">
              <a:avLst/>
            </a:prstGeom>
            <a:noFill/>
            <a:ln w="9525">
              <a:noFill/>
              <a:miter lim="800000"/>
              <a:headEnd/>
              <a:tailEnd/>
            </a:ln>
          </p:spPr>
          <p:txBody>
            <a:bodyPr wrap="none">
              <a:prstTxWarp prst="textNoShape">
                <a:avLst/>
              </a:prstTxWarp>
              <a:spAutoFit/>
            </a:bodyPr>
            <a:lstStyle/>
            <a:p>
              <a:pPr>
                <a:spcBef>
                  <a:spcPct val="0"/>
                </a:spcBef>
              </a:pPr>
              <a:r>
                <a:rPr lang="it-IT" sz="1600">
                  <a:solidFill>
                    <a:schemeClr val="tx1"/>
                  </a:solidFill>
                </a:rPr>
                <a:t>arcsec</a:t>
              </a:r>
            </a:p>
          </p:txBody>
        </p:sp>
        <p:sp>
          <p:nvSpPr>
            <p:cNvPr id="20496" name="Line 17"/>
            <p:cNvSpPr>
              <a:spLocks noChangeAspect="1" noChangeShapeType="1"/>
            </p:cNvSpPr>
            <p:nvPr/>
          </p:nvSpPr>
          <p:spPr bwMode="auto">
            <a:xfrm>
              <a:off x="5375" y="572"/>
              <a:ext cx="0" cy="226"/>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0497" name="Freeform 19"/>
            <p:cNvSpPr>
              <a:spLocks noChangeAspect="1"/>
            </p:cNvSpPr>
            <p:nvPr/>
          </p:nvSpPr>
          <p:spPr bwMode="auto">
            <a:xfrm>
              <a:off x="959" y="694"/>
              <a:ext cx="629" cy="269"/>
            </a:xfrm>
            <a:custGeom>
              <a:avLst/>
              <a:gdLst>
                <a:gd name="T0" fmla="*/ 19 w 629"/>
                <a:gd name="T1" fmla="*/ 237 h 269"/>
                <a:gd name="T2" fmla="*/ 146 w 629"/>
                <a:gd name="T3" fmla="*/ 198 h 269"/>
                <a:gd name="T4" fmla="*/ 232 w 629"/>
                <a:gd name="T5" fmla="*/ 158 h 269"/>
                <a:gd name="T6" fmla="*/ 343 w 629"/>
                <a:gd name="T7" fmla="*/ 103 h 269"/>
                <a:gd name="T8" fmla="*/ 540 w 629"/>
                <a:gd name="T9" fmla="*/ 56 h 269"/>
                <a:gd name="T10" fmla="*/ 588 w 629"/>
                <a:gd name="T11" fmla="*/ 32 h 269"/>
                <a:gd name="T12" fmla="*/ 619 w 629"/>
                <a:gd name="T13" fmla="*/ 24 h 269"/>
                <a:gd name="T14" fmla="*/ 588 w 629"/>
                <a:gd name="T15" fmla="*/ 32 h 269"/>
                <a:gd name="T16" fmla="*/ 564 w 629"/>
                <a:gd name="T17" fmla="*/ 48 h 269"/>
                <a:gd name="T18" fmla="*/ 603 w 629"/>
                <a:gd name="T19" fmla="*/ 56 h 269"/>
                <a:gd name="T20" fmla="*/ 564 w 629"/>
                <a:gd name="T21" fmla="*/ 87 h 269"/>
                <a:gd name="T22" fmla="*/ 548 w 629"/>
                <a:gd name="T23" fmla="*/ 87 h 269"/>
                <a:gd name="T24" fmla="*/ 524 w 629"/>
                <a:gd name="T25" fmla="*/ 95 h 269"/>
                <a:gd name="T26" fmla="*/ 477 w 629"/>
                <a:gd name="T27" fmla="*/ 87 h 269"/>
                <a:gd name="T28" fmla="*/ 564 w 629"/>
                <a:gd name="T29" fmla="*/ 40 h 269"/>
                <a:gd name="T30" fmla="*/ 501 w 629"/>
                <a:gd name="T31" fmla="*/ 95 h 269"/>
                <a:gd name="T32" fmla="*/ 477 w 629"/>
                <a:gd name="T33" fmla="*/ 119 h 269"/>
                <a:gd name="T34" fmla="*/ 501 w 629"/>
                <a:gd name="T35" fmla="*/ 103 h 269"/>
                <a:gd name="T36" fmla="*/ 288 w 629"/>
                <a:gd name="T37" fmla="*/ 166 h 269"/>
                <a:gd name="T38" fmla="*/ 240 w 629"/>
                <a:gd name="T39" fmla="*/ 198 h 269"/>
                <a:gd name="T40" fmla="*/ 193 w 629"/>
                <a:gd name="T41" fmla="*/ 221 h 269"/>
                <a:gd name="T42" fmla="*/ 288 w 629"/>
                <a:gd name="T43" fmla="*/ 213 h 269"/>
                <a:gd name="T44" fmla="*/ 493 w 629"/>
                <a:gd name="T45" fmla="*/ 174 h 269"/>
                <a:gd name="T46" fmla="*/ 461 w 629"/>
                <a:gd name="T47" fmla="*/ 182 h 269"/>
                <a:gd name="T48" fmla="*/ 564 w 629"/>
                <a:gd name="T49" fmla="*/ 213 h 269"/>
                <a:gd name="T50" fmla="*/ 540 w 629"/>
                <a:gd name="T51" fmla="*/ 221 h 269"/>
                <a:gd name="T52" fmla="*/ 509 w 629"/>
                <a:gd name="T53" fmla="*/ 253 h 269"/>
                <a:gd name="T54" fmla="*/ 367 w 629"/>
                <a:gd name="T55" fmla="*/ 221 h 269"/>
                <a:gd name="T56" fmla="*/ 390 w 629"/>
                <a:gd name="T57" fmla="*/ 245 h 269"/>
                <a:gd name="T58" fmla="*/ 343 w 629"/>
                <a:gd name="T59" fmla="*/ 237 h 269"/>
                <a:gd name="T60" fmla="*/ 264 w 629"/>
                <a:gd name="T61" fmla="*/ 245 h 269"/>
                <a:gd name="T62" fmla="*/ 303 w 629"/>
                <a:gd name="T63" fmla="*/ 237 h 269"/>
                <a:gd name="T64" fmla="*/ 248 w 629"/>
                <a:gd name="T65" fmla="*/ 229 h 269"/>
                <a:gd name="T66" fmla="*/ 154 w 629"/>
                <a:gd name="T67" fmla="*/ 245 h 269"/>
                <a:gd name="T68" fmla="*/ 217 w 629"/>
                <a:gd name="T69" fmla="*/ 237 h 269"/>
                <a:gd name="T70" fmla="*/ 240 w 629"/>
                <a:gd name="T71" fmla="*/ 229 h 269"/>
                <a:gd name="T72" fmla="*/ 138 w 629"/>
                <a:gd name="T73" fmla="*/ 253 h 269"/>
                <a:gd name="T74" fmla="*/ 114 w 629"/>
                <a:gd name="T75" fmla="*/ 261 h 269"/>
                <a:gd name="T76" fmla="*/ 185 w 629"/>
                <a:gd name="T77" fmla="*/ 221 h 269"/>
                <a:gd name="T78" fmla="*/ 122 w 629"/>
                <a:gd name="T79" fmla="*/ 221 h 269"/>
                <a:gd name="T80" fmla="*/ 75 w 629"/>
                <a:gd name="T81" fmla="*/ 237 h 269"/>
                <a:gd name="T82" fmla="*/ 59 w 629"/>
                <a:gd name="T83" fmla="*/ 213 h 269"/>
                <a:gd name="T84" fmla="*/ 75 w 629"/>
                <a:gd name="T85" fmla="*/ 229 h 269"/>
                <a:gd name="T86" fmla="*/ 19 w 629"/>
                <a:gd name="T87" fmla="*/ 237 h 26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9"/>
                <a:gd name="T133" fmla="*/ 0 h 269"/>
                <a:gd name="T134" fmla="*/ 629 w 629"/>
                <a:gd name="T135" fmla="*/ 269 h 26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9" h="269">
                  <a:moveTo>
                    <a:pt x="19" y="237"/>
                  </a:moveTo>
                  <a:cubicBezTo>
                    <a:pt x="62" y="222"/>
                    <a:pt x="102" y="209"/>
                    <a:pt x="146" y="198"/>
                  </a:cubicBezTo>
                  <a:cubicBezTo>
                    <a:pt x="175" y="178"/>
                    <a:pt x="201" y="171"/>
                    <a:pt x="232" y="158"/>
                  </a:cubicBezTo>
                  <a:cubicBezTo>
                    <a:pt x="271" y="142"/>
                    <a:pt x="306" y="119"/>
                    <a:pt x="343" y="103"/>
                  </a:cubicBezTo>
                  <a:cubicBezTo>
                    <a:pt x="405" y="76"/>
                    <a:pt x="473" y="63"/>
                    <a:pt x="540" y="56"/>
                  </a:cubicBezTo>
                  <a:cubicBezTo>
                    <a:pt x="567" y="38"/>
                    <a:pt x="559" y="41"/>
                    <a:pt x="588" y="32"/>
                  </a:cubicBezTo>
                  <a:cubicBezTo>
                    <a:pt x="598" y="29"/>
                    <a:pt x="629" y="21"/>
                    <a:pt x="619" y="24"/>
                  </a:cubicBezTo>
                  <a:cubicBezTo>
                    <a:pt x="609" y="27"/>
                    <a:pt x="598" y="29"/>
                    <a:pt x="588" y="32"/>
                  </a:cubicBezTo>
                  <a:cubicBezTo>
                    <a:pt x="580" y="37"/>
                    <a:pt x="564" y="48"/>
                    <a:pt x="564" y="48"/>
                  </a:cubicBezTo>
                  <a:cubicBezTo>
                    <a:pt x="577" y="51"/>
                    <a:pt x="595" y="46"/>
                    <a:pt x="603" y="56"/>
                  </a:cubicBezTo>
                  <a:cubicBezTo>
                    <a:pt x="617" y="75"/>
                    <a:pt x="565" y="87"/>
                    <a:pt x="564" y="87"/>
                  </a:cubicBezTo>
                  <a:cubicBezTo>
                    <a:pt x="579" y="43"/>
                    <a:pt x="574" y="70"/>
                    <a:pt x="548" y="87"/>
                  </a:cubicBezTo>
                  <a:cubicBezTo>
                    <a:pt x="541" y="92"/>
                    <a:pt x="532" y="92"/>
                    <a:pt x="524" y="95"/>
                  </a:cubicBezTo>
                  <a:cubicBezTo>
                    <a:pt x="508" y="92"/>
                    <a:pt x="471" y="102"/>
                    <a:pt x="477" y="87"/>
                  </a:cubicBezTo>
                  <a:cubicBezTo>
                    <a:pt x="490" y="57"/>
                    <a:pt x="537" y="58"/>
                    <a:pt x="564" y="40"/>
                  </a:cubicBezTo>
                  <a:cubicBezTo>
                    <a:pt x="518" y="107"/>
                    <a:pt x="596" y="0"/>
                    <a:pt x="501" y="95"/>
                  </a:cubicBezTo>
                  <a:cubicBezTo>
                    <a:pt x="493" y="103"/>
                    <a:pt x="477" y="108"/>
                    <a:pt x="477" y="119"/>
                  </a:cubicBezTo>
                  <a:cubicBezTo>
                    <a:pt x="477" y="129"/>
                    <a:pt x="493" y="108"/>
                    <a:pt x="501" y="103"/>
                  </a:cubicBezTo>
                  <a:cubicBezTo>
                    <a:pt x="441" y="88"/>
                    <a:pt x="342" y="136"/>
                    <a:pt x="288" y="166"/>
                  </a:cubicBezTo>
                  <a:cubicBezTo>
                    <a:pt x="271" y="175"/>
                    <a:pt x="257" y="188"/>
                    <a:pt x="240" y="198"/>
                  </a:cubicBezTo>
                  <a:cubicBezTo>
                    <a:pt x="225" y="207"/>
                    <a:pt x="176" y="216"/>
                    <a:pt x="193" y="221"/>
                  </a:cubicBezTo>
                  <a:cubicBezTo>
                    <a:pt x="223" y="230"/>
                    <a:pt x="256" y="216"/>
                    <a:pt x="288" y="213"/>
                  </a:cubicBezTo>
                  <a:cubicBezTo>
                    <a:pt x="353" y="198"/>
                    <a:pt x="426" y="174"/>
                    <a:pt x="493" y="174"/>
                  </a:cubicBezTo>
                  <a:cubicBezTo>
                    <a:pt x="504" y="174"/>
                    <a:pt x="472" y="179"/>
                    <a:pt x="461" y="182"/>
                  </a:cubicBezTo>
                  <a:cubicBezTo>
                    <a:pt x="504" y="225"/>
                    <a:pt x="474" y="205"/>
                    <a:pt x="564" y="213"/>
                  </a:cubicBezTo>
                  <a:cubicBezTo>
                    <a:pt x="556" y="216"/>
                    <a:pt x="547" y="216"/>
                    <a:pt x="540" y="221"/>
                  </a:cubicBezTo>
                  <a:cubicBezTo>
                    <a:pt x="528" y="230"/>
                    <a:pt x="523" y="249"/>
                    <a:pt x="509" y="253"/>
                  </a:cubicBezTo>
                  <a:cubicBezTo>
                    <a:pt x="478" y="261"/>
                    <a:pt x="402" y="233"/>
                    <a:pt x="367" y="221"/>
                  </a:cubicBezTo>
                  <a:cubicBezTo>
                    <a:pt x="375" y="229"/>
                    <a:pt x="399" y="239"/>
                    <a:pt x="390" y="245"/>
                  </a:cubicBezTo>
                  <a:cubicBezTo>
                    <a:pt x="377" y="254"/>
                    <a:pt x="359" y="237"/>
                    <a:pt x="343" y="237"/>
                  </a:cubicBezTo>
                  <a:cubicBezTo>
                    <a:pt x="317" y="237"/>
                    <a:pt x="290" y="242"/>
                    <a:pt x="264" y="245"/>
                  </a:cubicBezTo>
                  <a:cubicBezTo>
                    <a:pt x="277" y="242"/>
                    <a:pt x="312" y="246"/>
                    <a:pt x="303" y="237"/>
                  </a:cubicBezTo>
                  <a:cubicBezTo>
                    <a:pt x="290" y="224"/>
                    <a:pt x="266" y="228"/>
                    <a:pt x="248" y="229"/>
                  </a:cubicBezTo>
                  <a:cubicBezTo>
                    <a:pt x="216" y="231"/>
                    <a:pt x="122" y="249"/>
                    <a:pt x="154" y="245"/>
                  </a:cubicBezTo>
                  <a:cubicBezTo>
                    <a:pt x="175" y="242"/>
                    <a:pt x="196" y="240"/>
                    <a:pt x="217" y="237"/>
                  </a:cubicBezTo>
                  <a:cubicBezTo>
                    <a:pt x="225" y="234"/>
                    <a:pt x="248" y="229"/>
                    <a:pt x="240" y="229"/>
                  </a:cubicBezTo>
                  <a:cubicBezTo>
                    <a:pt x="205" y="229"/>
                    <a:pt x="171" y="242"/>
                    <a:pt x="138" y="253"/>
                  </a:cubicBezTo>
                  <a:cubicBezTo>
                    <a:pt x="130" y="256"/>
                    <a:pt x="114" y="269"/>
                    <a:pt x="114" y="261"/>
                  </a:cubicBezTo>
                  <a:cubicBezTo>
                    <a:pt x="114" y="259"/>
                    <a:pt x="179" y="225"/>
                    <a:pt x="185" y="221"/>
                  </a:cubicBezTo>
                  <a:cubicBezTo>
                    <a:pt x="152" y="210"/>
                    <a:pt x="164" y="209"/>
                    <a:pt x="122" y="221"/>
                  </a:cubicBezTo>
                  <a:cubicBezTo>
                    <a:pt x="106" y="225"/>
                    <a:pt x="75" y="237"/>
                    <a:pt x="75" y="237"/>
                  </a:cubicBezTo>
                  <a:cubicBezTo>
                    <a:pt x="60" y="232"/>
                    <a:pt x="0" y="196"/>
                    <a:pt x="59" y="213"/>
                  </a:cubicBezTo>
                  <a:cubicBezTo>
                    <a:pt x="68" y="211"/>
                    <a:pt x="123" y="191"/>
                    <a:pt x="75" y="229"/>
                  </a:cubicBezTo>
                  <a:cubicBezTo>
                    <a:pt x="61" y="240"/>
                    <a:pt x="34" y="237"/>
                    <a:pt x="19" y="237"/>
                  </a:cubicBezTo>
                  <a:close/>
                </a:path>
              </a:pathLst>
            </a:custGeom>
            <a:solidFill>
              <a:srgbClr val="FF6600"/>
            </a:solidFill>
            <a:ln w="9525">
              <a:solidFill>
                <a:schemeClr val="tx1"/>
              </a:solidFill>
              <a:round/>
              <a:headEnd/>
              <a:tailEnd/>
            </a:ln>
          </p:spPr>
          <p:txBody>
            <a:bodyPr>
              <a:prstTxWarp prst="textNoShape">
                <a:avLst/>
              </a:prstTxWarp>
            </a:bodyPr>
            <a:lstStyle/>
            <a:p>
              <a:endParaRPr lang="en-US"/>
            </a:p>
          </p:txBody>
        </p:sp>
        <p:sp>
          <p:nvSpPr>
            <p:cNvPr id="20498" name="Freeform 20"/>
            <p:cNvSpPr>
              <a:spLocks noChangeAspect="1"/>
            </p:cNvSpPr>
            <p:nvPr/>
          </p:nvSpPr>
          <p:spPr bwMode="auto">
            <a:xfrm>
              <a:off x="930" y="981"/>
              <a:ext cx="781" cy="196"/>
            </a:xfrm>
            <a:custGeom>
              <a:avLst/>
              <a:gdLst>
                <a:gd name="T0" fmla="*/ 1 w 781"/>
                <a:gd name="T1" fmla="*/ 18 h 196"/>
                <a:gd name="T2" fmla="*/ 292 w 781"/>
                <a:gd name="T3" fmla="*/ 65 h 196"/>
                <a:gd name="T4" fmla="*/ 371 w 781"/>
                <a:gd name="T5" fmla="*/ 97 h 196"/>
                <a:gd name="T6" fmla="*/ 395 w 781"/>
                <a:gd name="T7" fmla="*/ 105 h 196"/>
                <a:gd name="T8" fmla="*/ 253 w 781"/>
                <a:gd name="T9" fmla="*/ 97 h 196"/>
                <a:gd name="T10" fmla="*/ 158 w 781"/>
                <a:gd name="T11" fmla="*/ 58 h 196"/>
                <a:gd name="T12" fmla="*/ 245 w 781"/>
                <a:gd name="T13" fmla="*/ 26 h 196"/>
                <a:gd name="T14" fmla="*/ 363 w 781"/>
                <a:gd name="T15" fmla="*/ 89 h 196"/>
                <a:gd name="T16" fmla="*/ 395 w 781"/>
                <a:gd name="T17" fmla="*/ 105 h 196"/>
                <a:gd name="T18" fmla="*/ 442 w 781"/>
                <a:gd name="T19" fmla="*/ 121 h 196"/>
                <a:gd name="T20" fmla="*/ 490 w 781"/>
                <a:gd name="T21" fmla="*/ 129 h 196"/>
                <a:gd name="T22" fmla="*/ 640 w 781"/>
                <a:gd name="T23" fmla="*/ 113 h 196"/>
                <a:gd name="T24" fmla="*/ 711 w 781"/>
                <a:gd name="T25" fmla="*/ 73 h 196"/>
                <a:gd name="T26" fmla="*/ 663 w 781"/>
                <a:gd name="T27" fmla="*/ 97 h 196"/>
                <a:gd name="T28" fmla="*/ 608 w 781"/>
                <a:gd name="T29" fmla="*/ 58 h 196"/>
                <a:gd name="T30" fmla="*/ 561 w 781"/>
                <a:gd name="T31" fmla="*/ 42 h 196"/>
                <a:gd name="T32" fmla="*/ 521 w 781"/>
                <a:gd name="T33" fmla="*/ 50 h 196"/>
                <a:gd name="T34" fmla="*/ 506 w 781"/>
                <a:gd name="T35" fmla="*/ 113 h 196"/>
                <a:gd name="T36" fmla="*/ 482 w 781"/>
                <a:gd name="T37" fmla="*/ 121 h 196"/>
                <a:gd name="T38" fmla="*/ 506 w 781"/>
                <a:gd name="T39" fmla="*/ 152 h 196"/>
                <a:gd name="T40" fmla="*/ 379 w 781"/>
                <a:gd name="T41" fmla="*/ 121 h 196"/>
                <a:gd name="T42" fmla="*/ 245 w 781"/>
                <a:gd name="T43" fmla="*/ 136 h 196"/>
                <a:gd name="T44" fmla="*/ 198 w 781"/>
                <a:gd name="T45" fmla="*/ 129 h 196"/>
                <a:gd name="T46" fmla="*/ 174 w 781"/>
                <a:gd name="T47" fmla="*/ 121 h 196"/>
                <a:gd name="T48" fmla="*/ 300 w 781"/>
                <a:gd name="T49" fmla="*/ 97 h 196"/>
                <a:gd name="T50" fmla="*/ 119 w 781"/>
                <a:gd name="T51" fmla="*/ 73 h 196"/>
                <a:gd name="T52" fmla="*/ 103 w 781"/>
                <a:gd name="T53" fmla="*/ 50 h 196"/>
                <a:gd name="T54" fmla="*/ 32 w 781"/>
                <a:gd name="T55" fmla="*/ 34 h 196"/>
                <a:gd name="T56" fmla="*/ 1 w 781"/>
                <a:gd name="T57" fmla="*/ 18 h 1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81"/>
                <a:gd name="T88" fmla="*/ 0 h 196"/>
                <a:gd name="T89" fmla="*/ 781 w 781"/>
                <a:gd name="T90" fmla="*/ 196 h 1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81" h="196">
                  <a:moveTo>
                    <a:pt x="1" y="18"/>
                  </a:moveTo>
                  <a:cubicBezTo>
                    <a:pt x="101" y="27"/>
                    <a:pt x="192" y="57"/>
                    <a:pt x="292" y="65"/>
                  </a:cubicBezTo>
                  <a:cubicBezTo>
                    <a:pt x="403" y="102"/>
                    <a:pt x="289" y="61"/>
                    <a:pt x="371" y="97"/>
                  </a:cubicBezTo>
                  <a:cubicBezTo>
                    <a:pt x="379" y="100"/>
                    <a:pt x="403" y="105"/>
                    <a:pt x="395" y="105"/>
                  </a:cubicBezTo>
                  <a:cubicBezTo>
                    <a:pt x="348" y="105"/>
                    <a:pt x="300" y="100"/>
                    <a:pt x="253" y="97"/>
                  </a:cubicBezTo>
                  <a:cubicBezTo>
                    <a:pt x="218" y="88"/>
                    <a:pt x="189" y="77"/>
                    <a:pt x="158" y="58"/>
                  </a:cubicBezTo>
                  <a:cubicBezTo>
                    <a:pt x="172" y="0"/>
                    <a:pt x="195" y="16"/>
                    <a:pt x="245" y="26"/>
                  </a:cubicBezTo>
                  <a:cubicBezTo>
                    <a:pt x="266" y="88"/>
                    <a:pt x="301" y="81"/>
                    <a:pt x="363" y="89"/>
                  </a:cubicBezTo>
                  <a:cubicBezTo>
                    <a:pt x="374" y="94"/>
                    <a:pt x="384" y="101"/>
                    <a:pt x="395" y="105"/>
                  </a:cubicBezTo>
                  <a:cubicBezTo>
                    <a:pt x="410" y="111"/>
                    <a:pt x="442" y="121"/>
                    <a:pt x="442" y="121"/>
                  </a:cubicBezTo>
                  <a:cubicBezTo>
                    <a:pt x="453" y="131"/>
                    <a:pt x="513" y="196"/>
                    <a:pt x="490" y="129"/>
                  </a:cubicBezTo>
                  <a:cubicBezTo>
                    <a:pt x="536" y="81"/>
                    <a:pt x="577" y="106"/>
                    <a:pt x="640" y="113"/>
                  </a:cubicBezTo>
                  <a:cubicBezTo>
                    <a:pt x="666" y="43"/>
                    <a:pt x="643" y="90"/>
                    <a:pt x="711" y="73"/>
                  </a:cubicBezTo>
                  <a:cubicBezTo>
                    <a:pt x="781" y="122"/>
                    <a:pt x="677" y="100"/>
                    <a:pt x="663" y="97"/>
                  </a:cubicBezTo>
                  <a:cubicBezTo>
                    <a:pt x="645" y="84"/>
                    <a:pt x="629" y="65"/>
                    <a:pt x="608" y="58"/>
                  </a:cubicBezTo>
                  <a:cubicBezTo>
                    <a:pt x="592" y="53"/>
                    <a:pt x="561" y="42"/>
                    <a:pt x="561" y="42"/>
                  </a:cubicBezTo>
                  <a:cubicBezTo>
                    <a:pt x="548" y="45"/>
                    <a:pt x="532" y="43"/>
                    <a:pt x="521" y="50"/>
                  </a:cubicBezTo>
                  <a:cubicBezTo>
                    <a:pt x="503" y="62"/>
                    <a:pt x="518" y="95"/>
                    <a:pt x="506" y="113"/>
                  </a:cubicBezTo>
                  <a:cubicBezTo>
                    <a:pt x="501" y="120"/>
                    <a:pt x="490" y="118"/>
                    <a:pt x="482" y="121"/>
                  </a:cubicBezTo>
                  <a:cubicBezTo>
                    <a:pt x="523" y="132"/>
                    <a:pt x="583" y="120"/>
                    <a:pt x="506" y="152"/>
                  </a:cubicBezTo>
                  <a:cubicBezTo>
                    <a:pt x="418" y="143"/>
                    <a:pt x="441" y="142"/>
                    <a:pt x="379" y="121"/>
                  </a:cubicBezTo>
                  <a:cubicBezTo>
                    <a:pt x="330" y="127"/>
                    <a:pt x="288" y="116"/>
                    <a:pt x="245" y="136"/>
                  </a:cubicBezTo>
                  <a:cubicBezTo>
                    <a:pt x="229" y="134"/>
                    <a:pt x="213" y="132"/>
                    <a:pt x="198" y="129"/>
                  </a:cubicBezTo>
                  <a:cubicBezTo>
                    <a:pt x="190" y="127"/>
                    <a:pt x="166" y="124"/>
                    <a:pt x="174" y="121"/>
                  </a:cubicBezTo>
                  <a:cubicBezTo>
                    <a:pt x="185" y="116"/>
                    <a:pt x="276" y="101"/>
                    <a:pt x="300" y="97"/>
                  </a:cubicBezTo>
                  <a:cubicBezTo>
                    <a:pt x="226" y="46"/>
                    <a:pt x="328" y="110"/>
                    <a:pt x="119" y="73"/>
                  </a:cubicBezTo>
                  <a:cubicBezTo>
                    <a:pt x="110" y="71"/>
                    <a:pt x="110" y="56"/>
                    <a:pt x="103" y="50"/>
                  </a:cubicBezTo>
                  <a:cubicBezTo>
                    <a:pt x="92" y="42"/>
                    <a:pt x="34" y="34"/>
                    <a:pt x="32" y="34"/>
                  </a:cubicBezTo>
                  <a:cubicBezTo>
                    <a:pt x="0" y="45"/>
                    <a:pt x="10" y="50"/>
                    <a:pt x="1" y="18"/>
                  </a:cubicBez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grpSp>
      <p:sp>
        <p:nvSpPr>
          <p:cNvPr id="20483" name="Text Box 32"/>
          <p:cNvSpPr txBox="1">
            <a:spLocks noChangeArrowheads="1"/>
          </p:cNvSpPr>
          <p:nvPr/>
        </p:nvSpPr>
        <p:spPr bwMode="auto">
          <a:xfrm>
            <a:off x="2184400" y="0"/>
            <a:ext cx="4835525" cy="519113"/>
          </a:xfrm>
          <a:prstGeom prst="rect">
            <a:avLst/>
          </a:prstGeom>
          <a:noFill/>
          <a:ln w="9525">
            <a:noFill/>
            <a:miter lim="800000"/>
            <a:headEnd/>
            <a:tailEnd/>
          </a:ln>
        </p:spPr>
        <p:txBody>
          <a:bodyPr>
            <a:prstTxWarp prst="textNoShape">
              <a:avLst/>
            </a:prstTxWarp>
            <a:spAutoFit/>
          </a:bodyPr>
          <a:lstStyle/>
          <a:p>
            <a:pPr algn="just"/>
            <a:r>
              <a:rPr lang="it-IT" sz="2400" b="1">
                <a:solidFill>
                  <a:schemeClr val="tx1"/>
                </a:solidFill>
              </a:rPr>
              <a:t>2.  Observing CMEs with UVCS</a:t>
            </a:r>
            <a:r>
              <a:rPr lang="it-IT" sz="2800" b="1"/>
              <a:t> </a:t>
            </a:r>
          </a:p>
        </p:txBody>
      </p:sp>
      <p:sp>
        <p:nvSpPr>
          <p:cNvPr id="20484" name="Rectangle 33"/>
          <p:cNvSpPr>
            <a:spLocks noChangeArrowheads="1"/>
          </p:cNvSpPr>
          <p:nvPr/>
        </p:nvSpPr>
        <p:spPr bwMode="auto">
          <a:xfrm>
            <a:off x="152400" y="2295525"/>
            <a:ext cx="8610600" cy="2524125"/>
          </a:xfrm>
          <a:prstGeom prst="rect">
            <a:avLst/>
          </a:prstGeom>
          <a:noFill/>
          <a:ln w="9525">
            <a:noFill/>
            <a:miter lim="800000"/>
            <a:headEnd/>
            <a:tailEnd/>
          </a:ln>
        </p:spPr>
        <p:txBody>
          <a:bodyPr anchor="ctr">
            <a:prstTxWarp prst="textNoShape">
              <a:avLst/>
            </a:prstTxWarp>
            <a:spAutoFit/>
          </a:bodyPr>
          <a:lstStyle/>
          <a:p>
            <a:pPr algn="just">
              <a:lnSpc>
                <a:spcPct val="120000"/>
              </a:lnSpc>
              <a:spcBef>
                <a:spcPct val="0"/>
              </a:spcBef>
            </a:pPr>
            <a:r>
              <a:rPr lang="it-IT" sz="1600">
                <a:solidFill>
                  <a:schemeClr val="tx1"/>
                </a:solidFill>
              </a:rPr>
              <a:t>Observation of a CME requires placing the entrance slit at the right time and location in the corona to get spectra of the event as it crosses the FOV of the slit. The spectra are two-dimensional images where the vertical axis is the coordinate along the entrance slit (arcsec or PA)  and the horizontal axis is the wavelength dispersion direction.</a:t>
            </a:r>
          </a:p>
          <a:p>
            <a:pPr algn="just">
              <a:lnSpc>
                <a:spcPct val="120000"/>
              </a:lnSpc>
              <a:spcBef>
                <a:spcPct val="0"/>
              </a:spcBef>
            </a:pPr>
            <a:r>
              <a:rPr lang="it-IT" sz="1600">
                <a:solidFill>
                  <a:schemeClr val="tx1"/>
                </a:solidFill>
              </a:rPr>
              <a:t>Spectral  resolution ranges from 0.18 to 0.6 Å. The highest resolution is used in the CME watch observations, while the lowest are often obtained during synoptic scans.  </a:t>
            </a:r>
          </a:p>
          <a:p>
            <a:pPr>
              <a:lnSpc>
                <a:spcPct val="120000"/>
              </a:lnSpc>
              <a:spcBef>
                <a:spcPct val="0"/>
              </a:spcBef>
              <a:spcAft>
                <a:spcPts val="600"/>
              </a:spcAft>
            </a:pPr>
            <a:r>
              <a:rPr lang="it-IT" sz="1600">
                <a:solidFill>
                  <a:schemeClr val="tx1"/>
                </a:solidFill>
              </a:rPr>
              <a:t>A CME can, in principle, be detected at more the one heliocentric distance. </a:t>
            </a:r>
          </a:p>
          <a:p>
            <a:pPr>
              <a:lnSpc>
                <a:spcPct val="120000"/>
              </a:lnSpc>
              <a:spcBef>
                <a:spcPct val="0"/>
              </a:spcBef>
            </a:pPr>
            <a:r>
              <a:rPr lang="it-IT" sz="1600">
                <a:solidFill>
                  <a:schemeClr val="tx1"/>
                </a:solidFill>
              </a:rPr>
              <a:t>	               A summary of the characteristics of most CME observations is:</a:t>
            </a:r>
          </a:p>
        </p:txBody>
      </p:sp>
      <p:sp>
        <p:nvSpPr>
          <p:cNvPr id="20485" name="Text Box 34"/>
          <p:cNvSpPr txBox="1">
            <a:spLocks noChangeArrowheads="1"/>
          </p:cNvSpPr>
          <p:nvPr/>
        </p:nvSpPr>
        <p:spPr bwMode="auto">
          <a:xfrm>
            <a:off x="1476375" y="4941888"/>
            <a:ext cx="6119813" cy="1717675"/>
          </a:xfrm>
          <a:prstGeom prst="rect">
            <a:avLst/>
          </a:prstGeom>
          <a:noFill/>
          <a:ln w="25400">
            <a:solidFill>
              <a:srgbClr val="CC0000"/>
            </a:solidFill>
            <a:miter lim="800000"/>
            <a:headEnd/>
            <a:tailEnd/>
          </a:ln>
        </p:spPr>
        <p:txBody>
          <a:bodyPr>
            <a:prstTxWarp prst="textNoShape">
              <a:avLst/>
            </a:prstTxWarp>
            <a:spAutoFit/>
          </a:bodyPr>
          <a:lstStyle/>
          <a:p>
            <a:r>
              <a:rPr lang="it-IT" sz="1500" b="1">
                <a:solidFill>
                  <a:schemeClr val="tx1"/>
                </a:solidFill>
              </a:rPr>
              <a:t>Exp. Time:</a:t>
            </a:r>
            <a:r>
              <a:rPr lang="it-IT" sz="1500">
                <a:solidFill>
                  <a:schemeClr val="tx1"/>
                </a:solidFill>
              </a:rPr>
              <a:t>           CME watch   100 – 200 sec;     Synoptic  100 –  600 sec</a:t>
            </a:r>
          </a:p>
          <a:p>
            <a:r>
              <a:rPr lang="it-IT" sz="1500" b="1">
                <a:solidFill>
                  <a:schemeClr val="tx1"/>
                </a:solidFill>
              </a:rPr>
              <a:t>Heights :               </a:t>
            </a:r>
            <a:r>
              <a:rPr lang="it-IT" sz="1500">
                <a:solidFill>
                  <a:schemeClr val="tx1"/>
                </a:solidFill>
              </a:rPr>
              <a:t>1.5  up to 6 R</a:t>
            </a:r>
            <a:r>
              <a:rPr lang="it-IT" sz="1500" baseline="-25000">
                <a:solidFill>
                  <a:schemeClr val="tx1"/>
                </a:solidFill>
                <a:latin typeface="Wingdings" charset="2"/>
                <a:ea typeface="Wingdings" charset="2"/>
                <a:cs typeface="Wingdings" charset="2"/>
              </a:rPr>
              <a:t></a:t>
            </a:r>
            <a:r>
              <a:rPr lang="it-IT" sz="1500">
                <a:solidFill>
                  <a:schemeClr val="tx1"/>
                </a:solidFill>
              </a:rPr>
              <a:t> </a:t>
            </a:r>
            <a:r>
              <a:rPr lang="it-IT" sz="1500" b="1">
                <a:solidFill>
                  <a:schemeClr val="tx1"/>
                </a:solidFill>
              </a:rPr>
              <a:t>       </a:t>
            </a:r>
          </a:p>
          <a:p>
            <a:r>
              <a:rPr lang="it-IT" sz="1500" b="1">
                <a:solidFill>
                  <a:schemeClr val="tx1"/>
                </a:solidFill>
              </a:rPr>
              <a:t>Spatial Binning :  </a:t>
            </a:r>
            <a:r>
              <a:rPr lang="it-IT" sz="1500">
                <a:solidFill>
                  <a:schemeClr val="tx1"/>
                </a:solidFill>
              </a:rPr>
              <a:t>21” up to 70” (full detector)</a:t>
            </a:r>
            <a:endParaRPr lang="it-IT" sz="1500" b="1">
              <a:solidFill>
                <a:schemeClr val="tx1"/>
              </a:solidFill>
            </a:endParaRPr>
          </a:p>
          <a:p>
            <a:r>
              <a:rPr lang="it-IT" sz="1500" b="1">
                <a:solidFill>
                  <a:schemeClr val="tx1"/>
                </a:solidFill>
              </a:rPr>
              <a:t>Spectral Lines</a:t>
            </a:r>
            <a:r>
              <a:rPr lang="it-IT" sz="1500">
                <a:solidFill>
                  <a:schemeClr val="tx1"/>
                </a:solidFill>
              </a:rPr>
              <a:t> :    H I Lyman lines ( Ly</a:t>
            </a:r>
            <a:r>
              <a:rPr lang="it-IT" sz="1500">
                <a:solidFill>
                  <a:schemeClr val="tx1"/>
                </a:solidFill>
                <a:sym typeface="Symbol" charset="2"/>
              </a:rPr>
              <a:t>, Ly, Ly, Ly</a:t>
            </a:r>
            <a:r>
              <a:rPr lang="it-IT" sz="1500">
                <a:solidFill>
                  <a:schemeClr val="tx1"/>
                </a:solidFill>
              </a:rPr>
              <a:t>  ),  C III 977 </a:t>
            </a:r>
          </a:p>
          <a:p>
            <a:r>
              <a:rPr lang="it-IT" sz="1500">
                <a:solidFill>
                  <a:schemeClr val="tx1"/>
                </a:solidFill>
              </a:rPr>
              <a:t>                               N III, O V,  OVI(1032,1037 ),  Si XII,  Fe XVIII</a:t>
            </a:r>
          </a:p>
        </p:txBody>
      </p:sp>
      <p:sp>
        <p:nvSpPr>
          <p:cNvPr id="20486" name="Slide Number Placeholder 24"/>
          <p:cNvSpPr>
            <a:spLocks noGrp="1"/>
          </p:cNvSpPr>
          <p:nvPr>
            <p:ph type="sldNum" sz="quarter" idx="12"/>
          </p:nvPr>
        </p:nvSpPr>
        <p:spPr>
          <a:noFill/>
        </p:spPr>
        <p:txBody>
          <a:bodyPr/>
          <a:lstStyle/>
          <a:p>
            <a:fld id="{6767B06F-2590-864D-9A80-60417070DDEF}" type="slidenum">
              <a:rPr lang="it-IT" smtClean="0">
                <a:latin typeface="Times New Roman" charset="0"/>
                <a:ea typeface="Times New Roman" charset="0"/>
                <a:cs typeface="Times New Roman" charset="0"/>
              </a:rPr>
              <a:pPr/>
              <a:t>4</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07950" y="660400"/>
            <a:ext cx="8578850" cy="5572125"/>
          </a:xfrm>
          <a:prstGeom prst="rect">
            <a:avLst/>
          </a:prstGeom>
          <a:noFill/>
          <a:ln w="9525">
            <a:noFill/>
            <a:miter lim="800000"/>
            <a:headEnd/>
            <a:tailEnd/>
          </a:ln>
        </p:spPr>
        <p:txBody>
          <a:bodyPr>
            <a:prstTxWarp prst="textNoShape">
              <a:avLst/>
            </a:prstTxWarp>
            <a:spAutoFit/>
          </a:bodyPr>
          <a:lstStyle/>
          <a:p>
            <a:pPr>
              <a:lnSpc>
                <a:spcPct val="60000"/>
              </a:lnSpc>
            </a:pPr>
            <a:r>
              <a:rPr lang="it-IT" sz="1600">
                <a:solidFill>
                  <a:schemeClr val="tx1"/>
                </a:solidFill>
              </a:rPr>
              <a:t>As a CME enters the slit, line intensity changes are detected in the spatial and spectral directions. </a:t>
            </a:r>
          </a:p>
          <a:p>
            <a:pPr>
              <a:lnSpc>
                <a:spcPct val="60000"/>
              </a:lnSpc>
            </a:pPr>
            <a:r>
              <a:rPr lang="it-IT" sz="1600">
                <a:solidFill>
                  <a:schemeClr val="tx1"/>
                </a:solidFill>
              </a:rPr>
              <a:t>In general, the spectra emitted by different parts of the CME are different. </a:t>
            </a:r>
          </a:p>
          <a:p>
            <a:pPr>
              <a:lnSpc>
                <a:spcPct val="60000"/>
              </a:lnSpc>
            </a:pPr>
            <a:r>
              <a:rPr lang="it-IT" sz="1600">
                <a:solidFill>
                  <a:schemeClr val="tx1"/>
                </a:solidFill>
              </a:rPr>
              <a:t>In the context of a three part CME with a front, a void and a bright cavity,   </a:t>
            </a:r>
          </a:p>
          <a:p>
            <a:pPr>
              <a:lnSpc>
                <a:spcPct val="60000"/>
              </a:lnSpc>
            </a:pPr>
            <a:r>
              <a:rPr lang="it-IT" sz="1600">
                <a:solidFill>
                  <a:schemeClr val="tx1"/>
                </a:solidFill>
              </a:rPr>
              <a:t>UVCS more often observes the core material and void than the front. </a:t>
            </a:r>
          </a:p>
          <a:p>
            <a:pPr>
              <a:lnSpc>
                <a:spcPct val="60000"/>
              </a:lnSpc>
            </a:pPr>
            <a:endParaRPr lang="it-IT">
              <a:solidFill>
                <a:schemeClr val="tx1"/>
              </a:solidFill>
            </a:endParaRPr>
          </a:p>
          <a:p>
            <a:pPr>
              <a:lnSpc>
                <a:spcPct val="60000"/>
              </a:lnSpc>
            </a:pPr>
            <a:endParaRPr lang="it-IT">
              <a:solidFill>
                <a:schemeClr val="tx1"/>
              </a:solidFill>
            </a:endParaRPr>
          </a:p>
          <a:p>
            <a:pPr>
              <a:lnSpc>
                <a:spcPct val="60000"/>
              </a:lnSpc>
              <a:buClr>
                <a:srgbClr val="CC0000"/>
              </a:buClr>
              <a:buFont typeface="Wingdings" charset="2"/>
              <a:buChar char="§"/>
            </a:pPr>
            <a:r>
              <a:rPr lang="it-IT" sz="1800">
                <a:solidFill>
                  <a:schemeClr val="tx1"/>
                </a:solidFill>
              </a:rPr>
              <a:t> </a:t>
            </a:r>
            <a:r>
              <a:rPr lang="it-IT" sz="1600">
                <a:solidFill>
                  <a:schemeClr val="tx1"/>
                </a:solidFill>
              </a:rPr>
              <a:t>The core (see </a:t>
            </a:r>
            <a:r>
              <a:rPr lang="it-IT" sz="1600" b="1">
                <a:solidFill>
                  <a:schemeClr val="tx1"/>
                </a:solidFill>
              </a:rPr>
              <a:t>Fig 1</a:t>
            </a:r>
            <a:r>
              <a:rPr lang="it-IT" sz="1600">
                <a:solidFill>
                  <a:schemeClr val="tx1"/>
                </a:solidFill>
              </a:rPr>
              <a:t>) is highly structured material in terms </a:t>
            </a:r>
          </a:p>
          <a:p>
            <a:pPr>
              <a:lnSpc>
                <a:spcPct val="60000"/>
              </a:lnSpc>
              <a:buClr>
                <a:srgbClr val="CC0000"/>
              </a:buClr>
              <a:buFont typeface="Wingdings" charset="2"/>
              <a:buNone/>
            </a:pPr>
            <a:r>
              <a:rPr lang="it-IT" sz="1600">
                <a:solidFill>
                  <a:schemeClr val="tx1"/>
                </a:solidFill>
              </a:rPr>
              <a:t>   of knots/threads and Doppler shifts, and it is typically seen in</a:t>
            </a:r>
          </a:p>
          <a:p>
            <a:pPr>
              <a:lnSpc>
                <a:spcPct val="60000"/>
              </a:lnSpc>
              <a:buClr>
                <a:srgbClr val="CC0000"/>
              </a:buClr>
              <a:buFont typeface="Wingdings" charset="2"/>
              <a:buNone/>
            </a:pPr>
            <a:r>
              <a:rPr lang="it-IT" sz="1600">
                <a:solidFill>
                  <a:schemeClr val="tx1"/>
                </a:solidFill>
              </a:rPr>
              <a:t>   cold lines such as C III 977</a:t>
            </a:r>
            <a:r>
              <a:rPr lang="en-US" sz="1600">
                <a:solidFill>
                  <a:schemeClr val="tx1"/>
                </a:solidFill>
              </a:rPr>
              <a:t>Å, Si III 1206 Å</a:t>
            </a:r>
            <a:r>
              <a:rPr lang="it-IT" sz="1600">
                <a:solidFill>
                  <a:schemeClr val="tx1"/>
                </a:solidFill>
              </a:rPr>
              <a:t>, Lyman lines etc.</a:t>
            </a:r>
          </a:p>
          <a:p>
            <a:pPr>
              <a:lnSpc>
                <a:spcPct val="60000"/>
              </a:lnSpc>
            </a:pPr>
            <a:r>
              <a:rPr lang="it-IT" sz="1600">
                <a:solidFill>
                  <a:schemeClr val="tx1"/>
                </a:solidFill>
              </a:rPr>
              <a:t>   However the are a few events in which the core material has</a:t>
            </a:r>
          </a:p>
          <a:p>
            <a:pPr>
              <a:lnSpc>
                <a:spcPct val="60000"/>
              </a:lnSpc>
            </a:pPr>
            <a:r>
              <a:rPr lang="it-IT" sz="1600">
                <a:solidFill>
                  <a:schemeClr val="tx1"/>
                </a:solidFill>
              </a:rPr>
              <a:t>   been detected in hotter lines.</a:t>
            </a:r>
          </a:p>
          <a:p>
            <a:pPr>
              <a:lnSpc>
                <a:spcPct val="60000"/>
              </a:lnSpc>
            </a:pPr>
            <a:endParaRPr lang="it-IT" sz="1600">
              <a:solidFill>
                <a:schemeClr val="tx1"/>
              </a:solidFill>
            </a:endParaRPr>
          </a:p>
          <a:p>
            <a:pPr>
              <a:lnSpc>
                <a:spcPct val="60000"/>
              </a:lnSpc>
            </a:pPr>
            <a:endParaRPr lang="it-IT" sz="1600">
              <a:solidFill>
                <a:schemeClr val="tx1"/>
              </a:solidFill>
            </a:endParaRPr>
          </a:p>
          <a:p>
            <a:pPr>
              <a:lnSpc>
                <a:spcPct val="60000"/>
              </a:lnSpc>
            </a:pPr>
            <a:endParaRPr lang="it-IT" sz="1600">
              <a:solidFill>
                <a:schemeClr val="tx1"/>
              </a:solidFill>
            </a:endParaRPr>
          </a:p>
          <a:p>
            <a:pPr>
              <a:lnSpc>
                <a:spcPct val="60000"/>
              </a:lnSpc>
              <a:buClr>
                <a:srgbClr val="CC0000"/>
              </a:buClr>
              <a:buFont typeface="Wingdings" charset="2"/>
              <a:buChar char="§"/>
            </a:pPr>
            <a:r>
              <a:rPr lang="it-IT" sz="1600">
                <a:solidFill>
                  <a:schemeClr val="tx1"/>
                </a:solidFill>
              </a:rPr>
              <a:t> The void is a dimming in the pre-CME coronal emission.</a:t>
            </a:r>
          </a:p>
          <a:p>
            <a:pPr>
              <a:lnSpc>
                <a:spcPct val="60000"/>
              </a:lnSpc>
              <a:buClr>
                <a:srgbClr val="CC0000"/>
              </a:buClr>
              <a:buFont typeface="Wingdings" charset="2"/>
              <a:buNone/>
            </a:pPr>
            <a:endParaRPr lang="it-IT" sz="1600">
              <a:solidFill>
                <a:schemeClr val="tx1"/>
              </a:solidFill>
            </a:endParaRPr>
          </a:p>
          <a:p>
            <a:pPr>
              <a:lnSpc>
                <a:spcPct val="60000"/>
              </a:lnSpc>
              <a:buClr>
                <a:srgbClr val="CC0000"/>
              </a:buClr>
              <a:buFont typeface="Wingdings" charset="2"/>
              <a:buNone/>
            </a:pPr>
            <a:endParaRPr lang="it-IT" sz="1600">
              <a:solidFill>
                <a:schemeClr val="tx1"/>
              </a:solidFill>
            </a:endParaRPr>
          </a:p>
          <a:p>
            <a:pPr>
              <a:lnSpc>
                <a:spcPct val="60000"/>
              </a:lnSpc>
              <a:buClr>
                <a:srgbClr val="CC0000"/>
              </a:buClr>
              <a:buFont typeface="Wingdings" charset="2"/>
              <a:buNone/>
            </a:pPr>
            <a:endParaRPr lang="it-IT" sz="1600">
              <a:solidFill>
                <a:schemeClr val="tx1"/>
              </a:solidFill>
            </a:endParaRPr>
          </a:p>
          <a:p>
            <a:pPr>
              <a:lnSpc>
                <a:spcPct val="60000"/>
              </a:lnSpc>
              <a:buClr>
                <a:srgbClr val="CC0000"/>
              </a:buClr>
              <a:buFont typeface="Wingdings" charset="2"/>
              <a:buChar char="§"/>
            </a:pPr>
            <a:r>
              <a:rPr lang="it-IT" sz="1600">
                <a:solidFill>
                  <a:schemeClr val="tx1"/>
                </a:solidFill>
              </a:rPr>
              <a:t>  The front (see </a:t>
            </a:r>
            <a:r>
              <a:rPr lang="it-IT" sz="1600" b="1">
                <a:solidFill>
                  <a:schemeClr val="tx1"/>
                </a:solidFill>
              </a:rPr>
              <a:t>Fig. 2</a:t>
            </a:r>
            <a:r>
              <a:rPr lang="it-IT" sz="1600">
                <a:solidFill>
                  <a:schemeClr val="tx1"/>
                </a:solidFill>
              </a:rPr>
              <a:t>) is detected as faint and broad emission </a:t>
            </a:r>
          </a:p>
          <a:p>
            <a:pPr>
              <a:lnSpc>
                <a:spcPct val="60000"/>
              </a:lnSpc>
              <a:buClr>
                <a:srgbClr val="CC0000"/>
              </a:buClr>
              <a:buFont typeface="Wingdings" charset="2"/>
              <a:buNone/>
            </a:pPr>
            <a:r>
              <a:rPr lang="it-IT" sz="1600">
                <a:solidFill>
                  <a:schemeClr val="tx1"/>
                </a:solidFill>
              </a:rPr>
              <a:t>     often in O VI and Si XII lines.</a:t>
            </a:r>
          </a:p>
        </p:txBody>
      </p:sp>
      <p:grpSp>
        <p:nvGrpSpPr>
          <p:cNvPr id="21507" name="Group 8"/>
          <p:cNvGrpSpPr>
            <a:grpSpLocks/>
          </p:cNvGrpSpPr>
          <p:nvPr/>
        </p:nvGrpSpPr>
        <p:grpSpPr bwMode="auto">
          <a:xfrm>
            <a:off x="6096000" y="1752600"/>
            <a:ext cx="2514600" cy="2185988"/>
            <a:chOff x="2748" y="2586"/>
            <a:chExt cx="1584" cy="1377"/>
          </a:xfrm>
        </p:grpSpPr>
        <p:pic>
          <p:nvPicPr>
            <p:cNvPr id="21514" name="Picture 5" descr="D9903~DP"/>
            <p:cNvPicPr>
              <a:picLocks noChangeAspect="1" noChangeArrowheads="1"/>
            </p:cNvPicPr>
            <p:nvPr/>
          </p:nvPicPr>
          <p:blipFill>
            <a:blip r:embed="rId2"/>
            <a:srcRect t="62993" r="41025"/>
            <a:stretch>
              <a:fillRect/>
            </a:stretch>
          </p:blipFill>
          <p:spPr bwMode="auto">
            <a:xfrm>
              <a:off x="2789" y="3022"/>
              <a:ext cx="1406" cy="835"/>
            </a:xfrm>
            <a:prstGeom prst="rect">
              <a:avLst/>
            </a:prstGeom>
            <a:noFill/>
            <a:ln w="9525">
              <a:noFill/>
              <a:miter lim="800000"/>
              <a:headEnd/>
              <a:tailEnd/>
            </a:ln>
          </p:spPr>
        </p:pic>
        <p:sp>
          <p:nvSpPr>
            <p:cNvPr id="21515" name="Text Box 6"/>
            <p:cNvSpPr txBox="1">
              <a:spLocks noChangeArrowheads="1"/>
            </p:cNvSpPr>
            <p:nvPr/>
          </p:nvSpPr>
          <p:spPr bwMode="auto">
            <a:xfrm>
              <a:off x="2748" y="3838"/>
              <a:ext cx="1584" cy="125"/>
            </a:xfrm>
            <a:prstGeom prst="rect">
              <a:avLst/>
            </a:prstGeom>
            <a:noFill/>
            <a:ln w="9525">
              <a:noFill/>
              <a:miter lim="800000"/>
              <a:headEnd/>
              <a:tailEnd/>
            </a:ln>
          </p:spPr>
          <p:txBody>
            <a:bodyPr wrap="none">
              <a:prstTxWarp prst="textNoShape">
                <a:avLst/>
              </a:prstTxWarp>
              <a:spAutoFit/>
            </a:bodyPr>
            <a:lstStyle/>
            <a:p>
              <a:pPr>
                <a:lnSpc>
                  <a:spcPct val="50000"/>
                </a:lnSpc>
              </a:pPr>
              <a:r>
                <a:rPr lang="it-IT" sz="1400" b="1">
                  <a:solidFill>
                    <a:schemeClr val="tx1"/>
                  </a:solidFill>
                </a:rPr>
                <a:t>Fig. 1</a:t>
              </a:r>
              <a:r>
                <a:rPr lang="it-IT" sz="1400">
                  <a:solidFill>
                    <a:schemeClr val="tx1"/>
                  </a:solidFill>
                </a:rPr>
                <a:t> – The CME core material </a:t>
              </a:r>
              <a:endParaRPr lang="el-GR" sz="1400">
                <a:solidFill>
                  <a:schemeClr val="tx1"/>
                </a:solidFill>
              </a:endParaRPr>
            </a:p>
          </p:txBody>
        </p:sp>
        <p:sp>
          <p:nvSpPr>
            <p:cNvPr id="21516" name="Text Box 7"/>
            <p:cNvSpPr txBox="1">
              <a:spLocks noChangeArrowheads="1"/>
            </p:cNvSpPr>
            <p:nvPr/>
          </p:nvSpPr>
          <p:spPr bwMode="auto">
            <a:xfrm rot="-5400000">
              <a:off x="3195" y="2338"/>
              <a:ext cx="479" cy="975"/>
            </a:xfrm>
            <a:prstGeom prst="rect">
              <a:avLst/>
            </a:prstGeom>
            <a:noFill/>
            <a:ln w="9525">
              <a:noFill/>
              <a:miter lim="800000"/>
              <a:headEnd/>
              <a:tailEnd/>
            </a:ln>
          </p:spPr>
          <p:txBody>
            <a:bodyPr wrap="none">
              <a:prstTxWarp prst="textNoShape">
                <a:avLst/>
              </a:prstTxWarp>
              <a:spAutoFit/>
            </a:bodyPr>
            <a:lstStyle/>
            <a:p>
              <a:r>
                <a:rPr lang="it-IT" sz="1000">
                  <a:solidFill>
                    <a:schemeClr val="tx1"/>
                  </a:solidFill>
                </a:rPr>
                <a:t>O VI 1037</a:t>
              </a:r>
            </a:p>
            <a:p>
              <a:r>
                <a:rPr lang="it-IT" sz="1000">
                  <a:solidFill>
                    <a:schemeClr val="tx1"/>
                  </a:solidFill>
                </a:rPr>
                <a:t>O VI 1032 </a:t>
              </a:r>
            </a:p>
            <a:p>
              <a:pPr>
                <a:lnSpc>
                  <a:spcPct val="55000"/>
                </a:lnSpc>
              </a:pPr>
              <a:endParaRPr lang="it-IT" sz="1000">
                <a:solidFill>
                  <a:schemeClr val="tx1"/>
                </a:solidFill>
              </a:endParaRPr>
            </a:p>
            <a:p>
              <a:r>
                <a:rPr lang="it-IT" sz="1000">
                  <a:solidFill>
                    <a:schemeClr val="tx1"/>
                  </a:solidFill>
                </a:rPr>
                <a:t>H I  Ly</a:t>
              </a:r>
              <a:r>
                <a:rPr lang="el-GR" sz="1000">
                  <a:solidFill>
                    <a:schemeClr val="tx1"/>
                  </a:solidFill>
                </a:rPr>
                <a:t>β</a:t>
              </a:r>
              <a:endParaRPr lang="it-IT" sz="1000">
                <a:solidFill>
                  <a:schemeClr val="tx1"/>
                </a:solidFill>
              </a:endParaRPr>
            </a:p>
            <a:p>
              <a:endParaRPr lang="it-IT" sz="1000">
                <a:solidFill>
                  <a:schemeClr val="tx1"/>
                </a:solidFill>
              </a:endParaRPr>
            </a:p>
            <a:p>
              <a:endParaRPr lang="it-IT" sz="1000">
                <a:solidFill>
                  <a:schemeClr val="tx1"/>
                </a:solidFill>
              </a:endParaRPr>
            </a:p>
            <a:p>
              <a:r>
                <a:rPr lang="it-IT" sz="1000">
                  <a:solidFill>
                    <a:schemeClr val="tx1"/>
                  </a:solidFill>
                </a:rPr>
                <a:t>H I  Ly</a:t>
              </a:r>
              <a:r>
                <a:rPr lang="el-GR" sz="1000">
                  <a:solidFill>
                    <a:schemeClr val="tx1"/>
                  </a:solidFill>
                </a:rPr>
                <a:t>α</a:t>
              </a:r>
            </a:p>
          </p:txBody>
        </p:sp>
      </p:grpSp>
      <p:sp>
        <p:nvSpPr>
          <p:cNvPr id="21508" name="Text Box 9"/>
          <p:cNvSpPr txBox="1">
            <a:spLocks noChangeArrowheads="1"/>
          </p:cNvSpPr>
          <p:nvPr/>
        </p:nvSpPr>
        <p:spPr bwMode="auto">
          <a:xfrm>
            <a:off x="2743200" y="71438"/>
            <a:ext cx="3581400" cy="461962"/>
          </a:xfrm>
          <a:prstGeom prst="rect">
            <a:avLst/>
          </a:prstGeom>
          <a:noFill/>
          <a:ln w="9525">
            <a:noFill/>
            <a:miter lim="800000"/>
            <a:headEnd/>
            <a:tailEnd/>
          </a:ln>
        </p:spPr>
        <p:txBody>
          <a:bodyPr>
            <a:prstTxWarp prst="textNoShape">
              <a:avLst/>
            </a:prstTxWarp>
            <a:spAutoFit/>
          </a:bodyPr>
          <a:lstStyle/>
          <a:p>
            <a:pPr algn="just"/>
            <a:r>
              <a:rPr lang="it-IT" sz="2400" b="1">
                <a:solidFill>
                  <a:schemeClr val="tx1"/>
                </a:solidFill>
              </a:rPr>
              <a:t> 3.  UV Spectra of CMEs</a:t>
            </a:r>
            <a:endParaRPr lang="it-IT" sz="2800" b="1"/>
          </a:p>
        </p:txBody>
      </p:sp>
      <p:grpSp>
        <p:nvGrpSpPr>
          <p:cNvPr id="21509" name="Group 20"/>
          <p:cNvGrpSpPr>
            <a:grpSpLocks/>
          </p:cNvGrpSpPr>
          <p:nvPr/>
        </p:nvGrpSpPr>
        <p:grpSpPr bwMode="auto">
          <a:xfrm>
            <a:off x="6096000" y="4037013"/>
            <a:ext cx="2239963" cy="2516187"/>
            <a:chOff x="3976" y="2923"/>
            <a:chExt cx="945" cy="1419"/>
          </a:xfrm>
        </p:grpSpPr>
        <p:pic>
          <p:nvPicPr>
            <p:cNvPr id="21511" name="Picture 12" descr="Img03"/>
            <p:cNvPicPr>
              <a:picLocks noChangeAspect="1" noChangeArrowheads="1"/>
            </p:cNvPicPr>
            <p:nvPr/>
          </p:nvPicPr>
          <p:blipFill>
            <a:blip r:embed="rId3"/>
            <a:srcRect t="5367" b="13181"/>
            <a:stretch>
              <a:fillRect/>
            </a:stretch>
          </p:blipFill>
          <p:spPr bwMode="auto">
            <a:xfrm>
              <a:off x="3976" y="3268"/>
              <a:ext cx="945" cy="817"/>
            </a:xfrm>
            <a:prstGeom prst="rect">
              <a:avLst/>
            </a:prstGeom>
            <a:noFill/>
            <a:ln w="9525">
              <a:noFill/>
              <a:miter lim="800000"/>
              <a:headEnd/>
              <a:tailEnd/>
            </a:ln>
          </p:spPr>
        </p:pic>
        <p:sp>
          <p:nvSpPr>
            <p:cNvPr id="21512" name="Text Box 18"/>
            <p:cNvSpPr txBox="1">
              <a:spLocks noChangeArrowheads="1"/>
            </p:cNvSpPr>
            <p:nvPr/>
          </p:nvSpPr>
          <p:spPr bwMode="auto">
            <a:xfrm rot="-5400000">
              <a:off x="4320" y="2927"/>
              <a:ext cx="367" cy="360"/>
            </a:xfrm>
            <a:prstGeom prst="rect">
              <a:avLst/>
            </a:prstGeom>
            <a:solidFill>
              <a:schemeClr val="bg1"/>
            </a:solidFill>
            <a:ln w="9525">
              <a:noFill/>
              <a:miter lim="800000"/>
              <a:headEnd/>
              <a:tailEnd/>
            </a:ln>
          </p:spPr>
          <p:txBody>
            <a:bodyPr lIns="18000" rIns="36000">
              <a:prstTxWarp prst="textNoShape">
                <a:avLst/>
              </a:prstTxWarp>
              <a:spAutoFit/>
            </a:bodyPr>
            <a:lstStyle/>
            <a:p>
              <a:r>
                <a:rPr lang="it-IT" sz="1000">
                  <a:solidFill>
                    <a:schemeClr val="tx1"/>
                  </a:solidFill>
                </a:rPr>
                <a:t>O VI 1037</a:t>
              </a:r>
            </a:p>
            <a:p>
              <a:endParaRPr lang="it-IT" sz="1000">
                <a:solidFill>
                  <a:schemeClr val="tx1"/>
                </a:solidFill>
              </a:endParaRPr>
            </a:p>
            <a:p>
              <a:pPr>
                <a:lnSpc>
                  <a:spcPct val="45000"/>
                </a:lnSpc>
              </a:pPr>
              <a:endParaRPr lang="it-IT" sz="1000">
                <a:solidFill>
                  <a:schemeClr val="tx1"/>
                </a:solidFill>
              </a:endParaRPr>
            </a:p>
            <a:p>
              <a:r>
                <a:rPr lang="it-IT" sz="1000">
                  <a:solidFill>
                    <a:schemeClr val="tx1"/>
                  </a:solidFill>
                </a:rPr>
                <a:t>O VI 1032 </a:t>
              </a:r>
              <a:endParaRPr lang="el-GR" sz="1000">
                <a:solidFill>
                  <a:schemeClr val="tx1"/>
                </a:solidFill>
              </a:endParaRPr>
            </a:p>
          </p:txBody>
        </p:sp>
        <p:sp>
          <p:nvSpPr>
            <p:cNvPr id="21513" name="Rectangle 19"/>
            <p:cNvSpPr>
              <a:spLocks noChangeArrowheads="1"/>
            </p:cNvSpPr>
            <p:nvPr/>
          </p:nvSpPr>
          <p:spPr bwMode="auto">
            <a:xfrm>
              <a:off x="4073" y="4082"/>
              <a:ext cx="771" cy="260"/>
            </a:xfrm>
            <a:prstGeom prst="rect">
              <a:avLst/>
            </a:prstGeom>
            <a:solidFill>
              <a:schemeClr val="bg1"/>
            </a:solidFill>
            <a:ln w="9525">
              <a:noFill/>
              <a:miter lim="800000"/>
              <a:headEnd/>
              <a:tailEnd/>
            </a:ln>
          </p:spPr>
          <p:txBody>
            <a:bodyPr>
              <a:prstTxWarp prst="textNoShape">
                <a:avLst/>
              </a:prstTxWarp>
              <a:spAutoFit/>
            </a:bodyPr>
            <a:lstStyle/>
            <a:p>
              <a:r>
                <a:rPr lang="it-IT" sz="1400" b="1">
                  <a:solidFill>
                    <a:schemeClr val="tx1"/>
                  </a:solidFill>
                </a:rPr>
                <a:t>Fig. 2</a:t>
              </a:r>
              <a:r>
                <a:rPr lang="it-IT" sz="1200">
                  <a:solidFill>
                    <a:schemeClr val="tx1"/>
                  </a:solidFill>
                </a:rPr>
                <a:t> – The CME front.</a:t>
              </a:r>
            </a:p>
            <a:p>
              <a:pPr>
                <a:lnSpc>
                  <a:spcPct val="40000"/>
                </a:lnSpc>
              </a:pPr>
              <a:r>
                <a:rPr lang="it-IT" sz="1000">
                  <a:solidFill>
                    <a:schemeClr val="tx1"/>
                  </a:solidFill>
                </a:rPr>
                <a:t>(Ciaravella et al 2005,ApJ,621)</a:t>
              </a:r>
            </a:p>
          </p:txBody>
        </p:sp>
      </p:grpSp>
      <p:sp>
        <p:nvSpPr>
          <p:cNvPr id="21510" name="Slide Number Placeholder 12"/>
          <p:cNvSpPr>
            <a:spLocks noGrp="1"/>
          </p:cNvSpPr>
          <p:nvPr>
            <p:ph type="sldNum" sz="quarter" idx="12"/>
          </p:nvPr>
        </p:nvSpPr>
        <p:spPr>
          <a:xfrm>
            <a:off x="6629400" y="6248400"/>
            <a:ext cx="1905000" cy="457200"/>
          </a:xfrm>
          <a:noFill/>
        </p:spPr>
        <p:txBody>
          <a:bodyPr/>
          <a:lstStyle/>
          <a:p>
            <a:fld id="{C22C5D69-5B9C-C341-B6F7-1CF3261840FE}" type="slidenum">
              <a:rPr lang="it-IT" smtClean="0">
                <a:latin typeface="Times New Roman" charset="0"/>
                <a:ea typeface="Times New Roman" charset="0"/>
                <a:cs typeface="Times New Roman" charset="0"/>
              </a:rPr>
              <a:pPr/>
              <a:t>5</a:t>
            </a:fld>
            <a:endParaRPr lang="it-IT" smtClean="0">
              <a:latin typeface="Times New Roman" charset="0"/>
              <a:ea typeface="Times New Roman" charset="0"/>
              <a:cs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57"/>
          <p:cNvSpPr txBox="1">
            <a:spLocks noChangeArrowheads="1"/>
          </p:cNvSpPr>
          <p:nvPr/>
        </p:nvSpPr>
        <p:spPr bwMode="auto">
          <a:xfrm>
            <a:off x="2655888" y="9525"/>
            <a:ext cx="4065587" cy="523875"/>
          </a:xfrm>
          <a:prstGeom prst="rect">
            <a:avLst/>
          </a:prstGeom>
          <a:noFill/>
          <a:ln w="9525">
            <a:noFill/>
            <a:miter lim="800000"/>
            <a:headEnd/>
            <a:tailEnd/>
          </a:ln>
        </p:spPr>
        <p:txBody>
          <a:bodyPr wrap="none">
            <a:prstTxWarp prst="textNoShape">
              <a:avLst/>
            </a:prstTxWarp>
            <a:spAutoFit/>
          </a:bodyPr>
          <a:lstStyle/>
          <a:p>
            <a:pPr>
              <a:spcBef>
                <a:spcPct val="0"/>
              </a:spcBef>
            </a:pPr>
            <a:r>
              <a:rPr lang="it-IT" sz="2400" b="1">
                <a:solidFill>
                  <a:schemeClr val="tx1"/>
                </a:solidFill>
              </a:rPr>
              <a:t>4.  Examples of CME Spectra</a:t>
            </a:r>
            <a:r>
              <a:rPr lang="it-IT" sz="2800" b="1">
                <a:solidFill>
                  <a:srgbClr val="FF9900"/>
                </a:solidFill>
              </a:rPr>
              <a:t> </a:t>
            </a:r>
            <a:endParaRPr lang="it-IT" sz="2400">
              <a:solidFill>
                <a:schemeClr val="tx1"/>
              </a:solidFill>
            </a:endParaRPr>
          </a:p>
        </p:txBody>
      </p:sp>
      <p:grpSp>
        <p:nvGrpSpPr>
          <p:cNvPr id="22531" name="Group 65"/>
          <p:cNvGrpSpPr>
            <a:grpSpLocks/>
          </p:cNvGrpSpPr>
          <p:nvPr/>
        </p:nvGrpSpPr>
        <p:grpSpPr bwMode="auto">
          <a:xfrm>
            <a:off x="257175" y="1844675"/>
            <a:ext cx="3656013" cy="4897438"/>
            <a:chOff x="72" y="1216"/>
            <a:chExt cx="2303" cy="3085"/>
          </a:xfrm>
        </p:grpSpPr>
        <p:sp>
          <p:nvSpPr>
            <p:cNvPr id="22537" name="Rectangle 35"/>
            <p:cNvSpPr>
              <a:spLocks noChangeArrowheads="1"/>
            </p:cNvSpPr>
            <p:nvPr/>
          </p:nvSpPr>
          <p:spPr bwMode="auto">
            <a:xfrm>
              <a:off x="159" y="4146"/>
              <a:ext cx="1116" cy="155"/>
            </a:xfrm>
            <a:prstGeom prst="rect">
              <a:avLst/>
            </a:prstGeom>
            <a:noFill/>
            <a:ln w="9525">
              <a:noFill/>
              <a:miter lim="800000"/>
              <a:headEnd/>
              <a:tailEnd/>
            </a:ln>
          </p:spPr>
          <p:txBody>
            <a:bodyPr wrap="none">
              <a:prstTxWarp prst="textNoShape">
                <a:avLst/>
              </a:prstTxWarp>
              <a:spAutoFit/>
            </a:bodyPr>
            <a:lstStyle/>
            <a:p>
              <a:r>
                <a:rPr lang="it-IT" sz="1000">
                  <a:solidFill>
                    <a:schemeClr val="tx1"/>
                  </a:solidFill>
                </a:rPr>
                <a:t>(Raymond et al 2003,ApJ,597)</a:t>
              </a:r>
            </a:p>
          </p:txBody>
        </p:sp>
        <p:pic>
          <p:nvPicPr>
            <p:cNvPr id="22538" name="Picture 61" descr="Apr_Aug_spec_1"/>
            <p:cNvPicPr>
              <a:picLocks noChangeAspect="1" noChangeArrowheads="1"/>
            </p:cNvPicPr>
            <p:nvPr/>
          </p:nvPicPr>
          <p:blipFill>
            <a:blip r:embed="rId2"/>
            <a:srcRect l="3455" r="50584" b="1422"/>
            <a:stretch>
              <a:fillRect/>
            </a:stretch>
          </p:blipFill>
          <p:spPr bwMode="auto">
            <a:xfrm>
              <a:off x="72" y="1216"/>
              <a:ext cx="1085" cy="2917"/>
            </a:xfrm>
            <a:prstGeom prst="rect">
              <a:avLst/>
            </a:prstGeom>
            <a:noFill/>
            <a:ln w="9525">
              <a:noFill/>
              <a:miter lim="800000"/>
              <a:headEnd/>
              <a:tailEnd/>
            </a:ln>
          </p:spPr>
        </p:pic>
        <p:sp>
          <p:nvSpPr>
            <p:cNvPr id="22539" name="Text Box 62"/>
            <p:cNvSpPr txBox="1">
              <a:spLocks noChangeArrowheads="1"/>
            </p:cNvSpPr>
            <p:nvPr/>
          </p:nvSpPr>
          <p:spPr bwMode="auto">
            <a:xfrm>
              <a:off x="1073" y="1626"/>
              <a:ext cx="1302" cy="996"/>
            </a:xfrm>
            <a:prstGeom prst="rect">
              <a:avLst/>
            </a:prstGeom>
            <a:noFill/>
            <a:ln w="9525">
              <a:noFill/>
              <a:miter lim="800000"/>
              <a:headEnd/>
              <a:tailEnd/>
            </a:ln>
          </p:spPr>
          <p:txBody>
            <a:bodyPr wrap="none">
              <a:prstTxWarp prst="textNoShape">
                <a:avLst/>
              </a:prstTxWarp>
              <a:spAutoFit/>
            </a:bodyPr>
            <a:lstStyle/>
            <a:p>
              <a:pPr algn="ctr"/>
              <a:r>
                <a:rPr lang="it-IT" sz="1400">
                  <a:solidFill>
                    <a:schemeClr val="tx1"/>
                  </a:solidFill>
                </a:rPr>
                <a:t>Pre-CME corona</a:t>
              </a:r>
            </a:p>
            <a:p>
              <a:pPr algn="ctr"/>
              <a:endParaRPr lang="it-IT" sz="1400">
                <a:solidFill>
                  <a:schemeClr val="tx1"/>
                </a:solidFill>
              </a:endParaRPr>
            </a:p>
            <a:p>
              <a:pPr algn="ctr"/>
              <a:r>
                <a:rPr lang="it-IT" sz="1400">
                  <a:solidFill>
                    <a:schemeClr val="tx1"/>
                  </a:solidFill>
                </a:rPr>
                <a:t>Initial streamer blowout</a:t>
              </a:r>
            </a:p>
            <a:p>
              <a:pPr algn="ctr"/>
              <a:endParaRPr lang="it-IT" sz="1400">
                <a:solidFill>
                  <a:schemeClr val="tx1"/>
                </a:solidFill>
              </a:endParaRPr>
            </a:p>
            <a:p>
              <a:pPr algn="ctr"/>
              <a:r>
                <a:rPr lang="it-IT" sz="1400">
                  <a:solidFill>
                    <a:schemeClr val="tx1"/>
                  </a:solidFill>
                </a:rPr>
                <a:t> Red &amp; Blue Doppler shift</a:t>
              </a:r>
              <a:endParaRPr lang="it-IT" sz="1800">
                <a:solidFill>
                  <a:schemeClr val="tx1"/>
                </a:solidFill>
              </a:endParaRPr>
            </a:p>
          </p:txBody>
        </p:sp>
      </p:grpSp>
      <p:sp>
        <p:nvSpPr>
          <p:cNvPr id="22532" name="Text Box 63"/>
          <p:cNvSpPr txBox="1">
            <a:spLocks noChangeArrowheads="1"/>
          </p:cNvSpPr>
          <p:nvPr/>
        </p:nvSpPr>
        <p:spPr bwMode="auto">
          <a:xfrm>
            <a:off x="5257800" y="2133600"/>
            <a:ext cx="2924175" cy="800100"/>
          </a:xfrm>
          <a:prstGeom prst="rect">
            <a:avLst/>
          </a:prstGeom>
          <a:solidFill>
            <a:schemeClr val="bg1"/>
          </a:solidFill>
          <a:ln w="9525">
            <a:noFill/>
            <a:miter lim="800000"/>
            <a:headEnd/>
            <a:tailEnd/>
          </a:ln>
        </p:spPr>
        <p:txBody>
          <a:bodyPr wrap="none">
            <a:prstTxWarp prst="textNoShape">
              <a:avLst/>
            </a:prstTxWarp>
            <a:spAutoFit/>
          </a:bodyPr>
          <a:lstStyle/>
          <a:p>
            <a:pPr algn="ctr"/>
            <a:r>
              <a:rPr lang="it-IT" sz="1600">
                <a:solidFill>
                  <a:schemeClr val="tx1"/>
                </a:solidFill>
              </a:rPr>
              <a:t>Click on the image to see the </a:t>
            </a:r>
          </a:p>
          <a:p>
            <a:pPr algn="ctr">
              <a:lnSpc>
                <a:spcPct val="45000"/>
              </a:lnSpc>
            </a:pPr>
            <a:r>
              <a:rPr lang="it-IT" sz="1600">
                <a:solidFill>
                  <a:schemeClr val="tx1"/>
                </a:solidFill>
              </a:rPr>
              <a:t>evolution of the O VI lines as a</a:t>
            </a:r>
          </a:p>
          <a:p>
            <a:pPr algn="ctr">
              <a:lnSpc>
                <a:spcPct val="45000"/>
              </a:lnSpc>
            </a:pPr>
            <a:r>
              <a:rPr lang="it-IT" sz="1600">
                <a:solidFill>
                  <a:schemeClr val="tx1"/>
                </a:solidFill>
              </a:rPr>
              <a:t>CME goes through the UVCS slit</a:t>
            </a:r>
          </a:p>
        </p:txBody>
      </p:sp>
      <p:sp>
        <p:nvSpPr>
          <p:cNvPr id="22533" name="Text Box 64"/>
          <p:cNvSpPr txBox="1">
            <a:spLocks noChangeArrowheads="1"/>
          </p:cNvSpPr>
          <p:nvPr/>
        </p:nvSpPr>
        <p:spPr bwMode="auto">
          <a:xfrm>
            <a:off x="533400" y="628650"/>
            <a:ext cx="7996238" cy="1200150"/>
          </a:xfrm>
          <a:prstGeom prst="rect">
            <a:avLst/>
          </a:prstGeom>
          <a:noFill/>
          <a:ln w="9525">
            <a:noFill/>
            <a:miter lim="800000"/>
            <a:headEnd/>
            <a:tailEnd/>
          </a:ln>
        </p:spPr>
        <p:txBody>
          <a:bodyPr>
            <a:prstTxWarp prst="textNoShape">
              <a:avLst/>
            </a:prstTxWarp>
            <a:spAutoFit/>
          </a:bodyPr>
          <a:lstStyle/>
          <a:p>
            <a:r>
              <a:rPr lang="it-IT" sz="1600">
                <a:solidFill>
                  <a:schemeClr val="tx1"/>
                </a:solidFill>
              </a:rPr>
              <a:t>As with white light images, CME spectra can look very different one from another dependingon the morphological and physical characteristics of the CME.</a:t>
            </a:r>
          </a:p>
          <a:p>
            <a:r>
              <a:rPr lang="it-IT" sz="1600">
                <a:solidFill>
                  <a:schemeClr val="tx1"/>
                </a:solidFill>
              </a:rPr>
              <a:t>Thus fast, halo CMEs have different spectra from slow ones. Here a streamer blowout spectral sequence is shown on the left and a movie of a halo CME on the right. </a:t>
            </a:r>
          </a:p>
        </p:txBody>
      </p:sp>
      <p:sp>
        <p:nvSpPr>
          <p:cNvPr id="22534" name="Rectangle 66"/>
          <p:cNvSpPr>
            <a:spLocks noChangeArrowheads="1"/>
          </p:cNvSpPr>
          <p:nvPr/>
        </p:nvSpPr>
        <p:spPr bwMode="auto">
          <a:xfrm>
            <a:off x="5334000" y="6172200"/>
            <a:ext cx="2649538" cy="244475"/>
          </a:xfrm>
          <a:prstGeom prst="rect">
            <a:avLst/>
          </a:prstGeom>
          <a:solidFill>
            <a:schemeClr val="bg1"/>
          </a:solidFill>
          <a:ln w="9525">
            <a:noFill/>
            <a:miter lim="800000"/>
            <a:headEnd/>
            <a:tailEnd/>
          </a:ln>
        </p:spPr>
        <p:txBody>
          <a:bodyPr>
            <a:prstTxWarp prst="textNoShape">
              <a:avLst/>
            </a:prstTxWarp>
            <a:spAutoFit/>
          </a:bodyPr>
          <a:lstStyle/>
          <a:p>
            <a:pPr algn="ctr">
              <a:spcBef>
                <a:spcPct val="0"/>
              </a:spcBef>
            </a:pPr>
            <a:r>
              <a:rPr lang="it-IT" sz="1000">
                <a:solidFill>
                  <a:schemeClr val="tx1"/>
                </a:solidFill>
              </a:rPr>
              <a:t>(Ciaravella et al 2005,ApJ,621)</a:t>
            </a:r>
          </a:p>
        </p:txBody>
      </p:sp>
      <p:sp>
        <p:nvSpPr>
          <p:cNvPr id="22535" name="Slide Number Placeholder 11"/>
          <p:cNvSpPr>
            <a:spLocks noGrp="1"/>
          </p:cNvSpPr>
          <p:nvPr>
            <p:ph type="sldNum" sz="quarter" idx="12"/>
          </p:nvPr>
        </p:nvSpPr>
        <p:spPr>
          <a:noFill/>
        </p:spPr>
        <p:txBody>
          <a:bodyPr/>
          <a:lstStyle/>
          <a:p>
            <a:fld id="{692A1CAA-F815-A047-882D-8554EA4C656D}" type="slidenum">
              <a:rPr lang="it-IT" smtClean="0">
                <a:latin typeface="Times New Roman" charset="0"/>
                <a:ea typeface="Times New Roman" charset="0"/>
                <a:cs typeface="Times New Roman" charset="0"/>
              </a:rPr>
              <a:pPr/>
              <a:t>6</a:t>
            </a:fld>
            <a:endParaRPr lang="it-IT" smtClean="0">
              <a:latin typeface="Times New Roman" charset="0"/>
              <a:ea typeface="Times New Roman" charset="0"/>
              <a:cs typeface="Times New Roman" charset="0"/>
            </a:endParaRPr>
          </a:p>
        </p:txBody>
      </p:sp>
      <p:pic>
        <p:nvPicPr>
          <p:cNvPr id="22536" name="Picture 12" descr="uv_spe.tutorial20000628_011.png">
            <a:hlinkClick r:id="rId3" action="ppaction://hlinkfile"/>
          </p:cNvPr>
          <p:cNvPicPr>
            <a:picLocks noChangeAspect="1"/>
          </p:cNvPicPr>
          <p:nvPr/>
        </p:nvPicPr>
        <p:blipFill>
          <a:blip r:embed="rId4"/>
          <a:srcRect/>
          <a:stretch>
            <a:fillRect/>
          </a:stretch>
        </p:blipFill>
        <p:spPr bwMode="auto">
          <a:xfrm>
            <a:off x="4800600" y="2971800"/>
            <a:ext cx="3648075"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295400" y="55563"/>
            <a:ext cx="6400800" cy="554037"/>
          </a:xfrm>
          <a:prstGeom prst="rect">
            <a:avLst/>
          </a:prstGeom>
          <a:noFill/>
          <a:ln w="9525">
            <a:noFill/>
            <a:miter lim="800000"/>
            <a:headEnd/>
            <a:tailEnd/>
          </a:ln>
        </p:spPr>
        <p:txBody>
          <a:bodyPr>
            <a:prstTxWarp prst="textNoShape">
              <a:avLst/>
            </a:prstTxWarp>
            <a:spAutoFit/>
          </a:bodyPr>
          <a:lstStyle/>
          <a:p>
            <a:pPr algn="just"/>
            <a:r>
              <a:rPr lang="it-IT" sz="3000">
                <a:solidFill>
                  <a:schemeClr val="tx1"/>
                </a:solidFill>
              </a:rPr>
              <a:t> </a:t>
            </a:r>
            <a:r>
              <a:rPr lang="it-IT" sz="2400" b="1">
                <a:solidFill>
                  <a:schemeClr val="tx1"/>
                </a:solidFill>
              </a:rPr>
              <a:t>5.  Making CME Images using UVCS Spectra</a:t>
            </a:r>
          </a:p>
        </p:txBody>
      </p:sp>
      <p:grpSp>
        <p:nvGrpSpPr>
          <p:cNvPr id="23555" name="Group 113"/>
          <p:cNvGrpSpPr>
            <a:grpSpLocks/>
          </p:cNvGrpSpPr>
          <p:nvPr/>
        </p:nvGrpSpPr>
        <p:grpSpPr bwMode="auto">
          <a:xfrm>
            <a:off x="103188" y="762000"/>
            <a:ext cx="5189537" cy="5327650"/>
            <a:chOff x="204" y="346"/>
            <a:chExt cx="3269" cy="3356"/>
          </a:xfrm>
        </p:grpSpPr>
        <p:pic>
          <p:nvPicPr>
            <p:cNvPr id="23562" name="Picture 14" descr="uvcs_full_spec"/>
            <p:cNvPicPr preferRelativeResize="0">
              <a:picLocks noChangeArrowheads="1"/>
            </p:cNvPicPr>
            <p:nvPr/>
          </p:nvPicPr>
          <p:blipFill>
            <a:blip r:embed="rId2"/>
            <a:srcRect l="60510" r="34630"/>
            <a:stretch>
              <a:fillRect/>
            </a:stretch>
          </p:blipFill>
          <p:spPr bwMode="auto">
            <a:xfrm>
              <a:off x="385" y="1900"/>
              <a:ext cx="272" cy="499"/>
            </a:xfrm>
            <a:prstGeom prst="rect">
              <a:avLst/>
            </a:prstGeom>
            <a:noFill/>
            <a:ln w="9525">
              <a:noFill/>
              <a:miter lim="800000"/>
              <a:headEnd/>
              <a:tailEnd/>
            </a:ln>
          </p:spPr>
        </p:pic>
        <p:sp>
          <p:nvSpPr>
            <p:cNvPr id="23563" name="Text Box 15"/>
            <p:cNvSpPr txBox="1">
              <a:spLocks noChangeArrowheads="1"/>
            </p:cNvSpPr>
            <p:nvPr/>
          </p:nvSpPr>
          <p:spPr bwMode="auto">
            <a:xfrm>
              <a:off x="2454" y="927"/>
              <a:ext cx="289" cy="127"/>
            </a:xfrm>
            <a:prstGeom prst="rect">
              <a:avLst/>
            </a:prstGeom>
            <a:noFill/>
            <a:ln w="9525">
              <a:noFill/>
              <a:miter lim="800000"/>
              <a:headEnd/>
              <a:tailEnd/>
            </a:ln>
          </p:spPr>
          <p:txBody>
            <a:bodyPr vert="eaVert" wrap="none">
              <a:prstTxWarp prst="textNoShape">
                <a:avLst/>
              </a:prstTxWarp>
              <a:spAutoFit/>
            </a:bodyPr>
            <a:lstStyle/>
            <a:p>
              <a:pPr>
                <a:spcBef>
                  <a:spcPct val="0"/>
                </a:spcBef>
              </a:pPr>
              <a:r>
                <a:rPr lang="it-IT" sz="1800"/>
                <a:t>}</a:t>
              </a:r>
            </a:p>
          </p:txBody>
        </p:sp>
        <p:sp>
          <p:nvSpPr>
            <p:cNvPr id="23564" name="Line 16"/>
            <p:cNvSpPr>
              <a:spLocks noChangeShapeType="1"/>
            </p:cNvSpPr>
            <p:nvPr/>
          </p:nvSpPr>
          <p:spPr bwMode="auto">
            <a:xfrm rot="353884" flipH="1">
              <a:off x="611" y="921"/>
              <a:ext cx="1923" cy="1013"/>
            </a:xfrm>
            <a:prstGeom prst="line">
              <a:avLst/>
            </a:prstGeom>
            <a:noFill/>
            <a:ln w="25400">
              <a:solidFill>
                <a:srgbClr val="FF0000"/>
              </a:solidFill>
              <a:round/>
              <a:headEnd/>
              <a:tailEnd type="stealth" w="lg" len="lg"/>
            </a:ln>
          </p:spPr>
          <p:txBody>
            <a:bodyPr>
              <a:prstTxWarp prst="textNoShape">
                <a:avLst/>
              </a:prstTxWarp>
            </a:bodyPr>
            <a:lstStyle/>
            <a:p>
              <a:endParaRPr lang="en-US"/>
            </a:p>
          </p:txBody>
        </p:sp>
        <p:sp>
          <p:nvSpPr>
            <p:cNvPr id="23565" name="Line 20"/>
            <p:cNvSpPr>
              <a:spLocks noChangeShapeType="1"/>
            </p:cNvSpPr>
            <p:nvPr/>
          </p:nvSpPr>
          <p:spPr bwMode="auto">
            <a:xfrm>
              <a:off x="739" y="1946"/>
              <a:ext cx="90" cy="0"/>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566" name="Freeform 22"/>
            <p:cNvSpPr>
              <a:spLocks/>
            </p:cNvSpPr>
            <p:nvPr/>
          </p:nvSpPr>
          <p:spPr bwMode="auto">
            <a:xfrm>
              <a:off x="1272" y="1991"/>
              <a:ext cx="356" cy="193"/>
            </a:xfrm>
            <a:custGeom>
              <a:avLst/>
              <a:gdLst>
                <a:gd name="T0" fmla="*/ 0 w 460"/>
                <a:gd name="T1" fmla="*/ 1 h 276"/>
                <a:gd name="T2" fmla="*/ 2 w 460"/>
                <a:gd name="T3" fmla="*/ 1 h 276"/>
                <a:gd name="T4" fmla="*/ 2 w 460"/>
                <a:gd name="T5" fmla="*/ 1 h 276"/>
                <a:gd name="T6" fmla="*/ 2 w 460"/>
                <a:gd name="T7" fmla="*/ 1 h 276"/>
                <a:gd name="T8" fmla="*/ 2 w 460"/>
                <a:gd name="T9" fmla="*/ 0 h 276"/>
                <a:gd name="T10" fmla="*/ 3 w 460"/>
                <a:gd name="T11" fmla="*/ 1 h 276"/>
                <a:gd name="T12" fmla="*/ 3 w 460"/>
                <a:gd name="T13" fmla="*/ 1 h 276"/>
                <a:gd name="T14" fmla="*/ 4 w 460"/>
                <a:gd name="T15" fmla="*/ 1 h 276"/>
                <a:gd name="T16" fmla="*/ 5 w 460"/>
                <a:gd name="T17" fmla="*/ 1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0"/>
                <a:gd name="T28" fmla="*/ 0 h 276"/>
                <a:gd name="T29" fmla="*/ 460 w 460"/>
                <a:gd name="T30" fmla="*/ 276 h 2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0" h="276">
                  <a:moveTo>
                    <a:pt x="0" y="276"/>
                  </a:moveTo>
                  <a:cubicBezTo>
                    <a:pt x="26" y="268"/>
                    <a:pt x="43" y="254"/>
                    <a:pt x="69" y="246"/>
                  </a:cubicBezTo>
                  <a:cubicBezTo>
                    <a:pt x="89" y="215"/>
                    <a:pt x="115" y="190"/>
                    <a:pt x="138" y="161"/>
                  </a:cubicBezTo>
                  <a:cubicBezTo>
                    <a:pt x="149" y="146"/>
                    <a:pt x="169" y="115"/>
                    <a:pt x="169" y="115"/>
                  </a:cubicBezTo>
                  <a:cubicBezTo>
                    <a:pt x="182" y="72"/>
                    <a:pt x="198" y="32"/>
                    <a:pt x="230" y="0"/>
                  </a:cubicBezTo>
                  <a:cubicBezTo>
                    <a:pt x="265" y="23"/>
                    <a:pt x="279" y="67"/>
                    <a:pt x="291" y="107"/>
                  </a:cubicBezTo>
                  <a:cubicBezTo>
                    <a:pt x="297" y="148"/>
                    <a:pt x="303" y="221"/>
                    <a:pt x="345" y="246"/>
                  </a:cubicBezTo>
                  <a:cubicBezTo>
                    <a:pt x="366" y="259"/>
                    <a:pt x="390" y="265"/>
                    <a:pt x="414" y="269"/>
                  </a:cubicBezTo>
                  <a:cubicBezTo>
                    <a:pt x="429" y="271"/>
                    <a:pt x="460" y="276"/>
                    <a:pt x="460" y="276"/>
                  </a:cubicBezTo>
                </a:path>
              </a:pathLst>
            </a:custGeom>
            <a:noFill/>
            <a:ln w="9525">
              <a:solidFill>
                <a:schemeClr val="tx1"/>
              </a:solidFill>
              <a:round/>
              <a:headEnd/>
              <a:tailEnd/>
            </a:ln>
          </p:spPr>
          <p:txBody>
            <a:bodyPr>
              <a:prstTxWarp prst="textNoShape">
                <a:avLst/>
              </a:prstTxWarp>
            </a:bodyPr>
            <a:lstStyle/>
            <a:p>
              <a:endParaRPr lang="en-US"/>
            </a:p>
          </p:txBody>
        </p:sp>
        <p:sp>
          <p:nvSpPr>
            <p:cNvPr id="23567" name="Freeform 23"/>
            <p:cNvSpPr>
              <a:spLocks/>
            </p:cNvSpPr>
            <p:nvPr/>
          </p:nvSpPr>
          <p:spPr bwMode="auto">
            <a:xfrm>
              <a:off x="1274" y="2200"/>
              <a:ext cx="334" cy="134"/>
            </a:xfrm>
            <a:custGeom>
              <a:avLst/>
              <a:gdLst>
                <a:gd name="T0" fmla="*/ 0 w 438"/>
                <a:gd name="T1" fmla="*/ 8 h 156"/>
                <a:gd name="T2" fmla="*/ 2 w 438"/>
                <a:gd name="T3" fmla="*/ 8 h 156"/>
                <a:gd name="T4" fmla="*/ 2 w 438"/>
                <a:gd name="T5" fmla="*/ 5 h 156"/>
                <a:gd name="T6" fmla="*/ 2 w 438"/>
                <a:gd name="T7" fmla="*/ 0 h 156"/>
                <a:gd name="T8" fmla="*/ 2 w 438"/>
                <a:gd name="T9" fmla="*/ 5 h 156"/>
                <a:gd name="T10" fmla="*/ 4 w 438"/>
                <a:gd name="T11" fmla="*/ 9 h 156"/>
                <a:gd name="T12" fmla="*/ 0 60000 65536"/>
                <a:gd name="T13" fmla="*/ 0 60000 65536"/>
                <a:gd name="T14" fmla="*/ 0 60000 65536"/>
                <a:gd name="T15" fmla="*/ 0 60000 65536"/>
                <a:gd name="T16" fmla="*/ 0 60000 65536"/>
                <a:gd name="T17" fmla="*/ 0 60000 65536"/>
                <a:gd name="T18" fmla="*/ 0 w 438"/>
                <a:gd name="T19" fmla="*/ 0 h 156"/>
                <a:gd name="T20" fmla="*/ 438 w 438"/>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438" h="156">
                  <a:moveTo>
                    <a:pt x="0" y="131"/>
                  </a:moveTo>
                  <a:cubicBezTo>
                    <a:pt x="38" y="156"/>
                    <a:pt x="74" y="145"/>
                    <a:pt x="115" y="131"/>
                  </a:cubicBezTo>
                  <a:cubicBezTo>
                    <a:pt x="135" y="100"/>
                    <a:pt x="144" y="108"/>
                    <a:pt x="169" y="85"/>
                  </a:cubicBezTo>
                  <a:cubicBezTo>
                    <a:pt x="182" y="43"/>
                    <a:pt x="194" y="15"/>
                    <a:pt x="238" y="0"/>
                  </a:cubicBezTo>
                  <a:cubicBezTo>
                    <a:pt x="251" y="38"/>
                    <a:pt x="249" y="62"/>
                    <a:pt x="284" y="85"/>
                  </a:cubicBezTo>
                  <a:cubicBezTo>
                    <a:pt x="307" y="151"/>
                    <a:pt x="375" y="146"/>
                    <a:pt x="438" y="146"/>
                  </a:cubicBezTo>
                </a:path>
              </a:pathLst>
            </a:custGeom>
            <a:noFill/>
            <a:ln w="9525">
              <a:solidFill>
                <a:schemeClr val="tx1"/>
              </a:solidFill>
              <a:round/>
              <a:headEnd/>
              <a:tailEnd/>
            </a:ln>
          </p:spPr>
          <p:txBody>
            <a:bodyPr>
              <a:prstTxWarp prst="textNoShape">
                <a:avLst/>
              </a:prstTxWarp>
            </a:bodyPr>
            <a:lstStyle/>
            <a:p>
              <a:endParaRPr lang="en-US"/>
            </a:p>
          </p:txBody>
        </p:sp>
        <p:sp>
          <p:nvSpPr>
            <p:cNvPr id="23568" name="Freeform 24"/>
            <p:cNvSpPr>
              <a:spLocks/>
            </p:cNvSpPr>
            <p:nvPr/>
          </p:nvSpPr>
          <p:spPr bwMode="auto">
            <a:xfrm>
              <a:off x="1292" y="1810"/>
              <a:ext cx="363" cy="182"/>
            </a:xfrm>
            <a:custGeom>
              <a:avLst/>
              <a:gdLst>
                <a:gd name="T0" fmla="*/ 0 w 476"/>
                <a:gd name="T1" fmla="*/ 2 h 234"/>
                <a:gd name="T2" fmla="*/ 2 w 476"/>
                <a:gd name="T3" fmla="*/ 2 h 234"/>
                <a:gd name="T4" fmla="*/ 2 w 476"/>
                <a:gd name="T5" fmla="*/ 2 h 234"/>
                <a:gd name="T6" fmla="*/ 2 w 476"/>
                <a:gd name="T7" fmla="*/ 0 h 234"/>
                <a:gd name="T8" fmla="*/ 2 w 476"/>
                <a:gd name="T9" fmla="*/ 2 h 234"/>
                <a:gd name="T10" fmla="*/ 3 w 476"/>
                <a:gd name="T11" fmla="*/ 2 h 234"/>
                <a:gd name="T12" fmla="*/ 3 w 476"/>
                <a:gd name="T13" fmla="*/ 2 h 234"/>
                <a:gd name="T14" fmla="*/ 4 w 476"/>
                <a:gd name="T15" fmla="*/ 2 h 234"/>
                <a:gd name="T16" fmla="*/ 0 60000 65536"/>
                <a:gd name="T17" fmla="*/ 0 60000 65536"/>
                <a:gd name="T18" fmla="*/ 0 60000 65536"/>
                <a:gd name="T19" fmla="*/ 0 60000 65536"/>
                <a:gd name="T20" fmla="*/ 0 60000 65536"/>
                <a:gd name="T21" fmla="*/ 0 60000 65536"/>
                <a:gd name="T22" fmla="*/ 0 60000 65536"/>
                <a:gd name="T23" fmla="*/ 0 60000 65536"/>
                <a:gd name="T24" fmla="*/ 0 w 476"/>
                <a:gd name="T25" fmla="*/ 0 h 234"/>
                <a:gd name="T26" fmla="*/ 476 w 476"/>
                <a:gd name="T27" fmla="*/ 234 h 2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6" h="234">
                  <a:moveTo>
                    <a:pt x="0" y="230"/>
                  </a:moveTo>
                  <a:cubicBezTo>
                    <a:pt x="43" y="225"/>
                    <a:pt x="70" y="220"/>
                    <a:pt x="108" y="207"/>
                  </a:cubicBezTo>
                  <a:cubicBezTo>
                    <a:pt x="143" y="172"/>
                    <a:pt x="155" y="138"/>
                    <a:pt x="169" y="92"/>
                  </a:cubicBezTo>
                  <a:cubicBezTo>
                    <a:pt x="180" y="54"/>
                    <a:pt x="181" y="22"/>
                    <a:pt x="215" y="0"/>
                  </a:cubicBezTo>
                  <a:cubicBezTo>
                    <a:pt x="268" y="35"/>
                    <a:pt x="251" y="130"/>
                    <a:pt x="284" y="184"/>
                  </a:cubicBezTo>
                  <a:cubicBezTo>
                    <a:pt x="297" y="205"/>
                    <a:pt x="327" y="208"/>
                    <a:pt x="346" y="215"/>
                  </a:cubicBezTo>
                  <a:cubicBezTo>
                    <a:pt x="355" y="218"/>
                    <a:pt x="360" y="229"/>
                    <a:pt x="369" y="230"/>
                  </a:cubicBezTo>
                  <a:cubicBezTo>
                    <a:pt x="404" y="234"/>
                    <a:pt x="440" y="230"/>
                    <a:pt x="476" y="230"/>
                  </a:cubicBezTo>
                </a:path>
              </a:pathLst>
            </a:custGeom>
            <a:noFill/>
            <a:ln w="9525">
              <a:solidFill>
                <a:schemeClr val="tx1"/>
              </a:solidFill>
              <a:round/>
              <a:headEnd/>
              <a:tailEnd/>
            </a:ln>
          </p:spPr>
          <p:txBody>
            <a:bodyPr>
              <a:prstTxWarp prst="textNoShape">
                <a:avLst/>
              </a:prstTxWarp>
            </a:bodyPr>
            <a:lstStyle/>
            <a:p>
              <a:endParaRPr lang="en-US"/>
            </a:p>
          </p:txBody>
        </p:sp>
        <p:sp>
          <p:nvSpPr>
            <p:cNvPr id="23569" name="Text Box 28"/>
            <p:cNvSpPr txBox="1">
              <a:spLocks noChangeArrowheads="1"/>
            </p:cNvSpPr>
            <p:nvPr/>
          </p:nvSpPr>
          <p:spPr bwMode="auto">
            <a:xfrm>
              <a:off x="1829" y="2040"/>
              <a:ext cx="461" cy="269"/>
            </a:xfrm>
            <a:prstGeom prst="rect">
              <a:avLst/>
            </a:prstGeom>
            <a:noFill/>
            <a:ln w="9525">
              <a:noFill/>
              <a:miter lim="800000"/>
              <a:headEnd/>
              <a:tailEnd/>
            </a:ln>
          </p:spPr>
          <p:txBody>
            <a:bodyPr wrap="none">
              <a:prstTxWarp prst="textNoShape">
                <a:avLst/>
              </a:prstTxWarp>
              <a:spAutoFit/>
            </a:bodyPr>
            <a:lstStyle/>
            <a:p>
              <a:pPr>
                <a:spcBef>
                  <a:spcPct val="0"/>
                </a:spcBef>
              </a:pPr>
              <a:r>
                <a:rPr lang="it-IT" sz="2200">
                  <a:solidFill>
                    <a:schemeClr val="tx1"/>
                  </a:solidFill>
                  <a:sym typeface="Symbol" charset="2"/>
                </a:rPr>
                <a:t></a:t>
              </a:r>
              <a:r>
                <a:rPr lang="it-IT">
                  <a:solidFill>
                    <a:schemeClr val="tx1"/>
                  </a:solidFill>
                  <a:sym typeface="Symbol" charset="2"/>
                </a:rPr>
                <a:t> I</a:t>
              </a:r>
              <a:r>
                <a:rPr lang="it-IT" sz="1800" baseline="-25000">
                  <a:solidFill>
                    <a:schemeClr val="tx1"/>
                  </a:solidFill>
                  <a:sym typeface="Symbol" charset="2"/>
                </a:rPr>
                <a:t></a:t>
              </a:r>
              <a:r>
                <a:rPr lang="it-IT" sz="1800">
                  <a:solidFill>
                    <a:schemeClr val="tx1"/>
                  </a:solidFill>
                  <a:sym typeface="Symbol" charset="2"/>
                </a:rPr>
                <a:t>d</a:t>
              </a:r>
              <a:endParaRPr lang="it-IT" sz="1800">
                <a:solidFill>
                  <a:schemeClr val="tx1"/>
                </a:solidFill>
              </a:endParaRPr>
            </a:p>
          </p:txBody>
        </p:sp>
        <p:sp>
          <p:nvSpPr>
            <p:cNvPr id="23570" name="AutoShape 29"/>
            <p:cNvSpPr>
              <a:spLocks noChangeArrowheads="1"/>
            </p:cNvSpPr>
            <p:nvPr/>
          </p:nvSpPr>
          <p:spPr bwMode="auto">
            <a:xfrm>
              <a:off x="2344" y="2173"/>
              <a:ext cx="227" cy="48"/>
            </a:xfrm>
            <a:prstGeom prst="rightArrow">
              <a:avLst>
                <a:gd name="adj1" fmla="val 50000"/>
                <a:gd name="adj2" fmla="val 118229"/>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nvGrpSpPr>
            <p:cNvPr id="23571" name="Group 30"/>
            <p:cNvGrpSpPr>
              <a:grpSpLocks/>
            </p:cNvGrpSpPr>
            <p:nvPr/>
          </p:nvGrpSpPr>
          <p:grpSpPr bwMode="auto">
            <a:xfrm>
              <a:off x="884" y="1909"/>
              <a:ext cx="227" cy="499"/>
              <a:chOff x="3744" y="2016"/>
              <a:chExt cx="1152" cy="2064"/>
            </a:xfrm>
          </p:grpSpPr>
          <p:grpSp>
            <p:nvGrpSpPr>
              <p:cNvPr id="23617" name="Group 31"/>
              <p:cNvGrpSpPr>
                <a:grpSpLocks/>
              </p:cNvGrpSpPr>
              <p:nvPr/>
            </p:nvGrpSpPr>
            <p:grpSpPr bwMode="auto">
              <a:xfrm>
                <a:off x="3744" y="2016"/>
                <a:ext cx="1152" cy="2064"/>
                <a:chOff x="3744" y="2016"/>
                <a:chExt cx="1152" cy="2064"/>
              </a:xfrm>
            </p:grpSpPr>
            <p:sp>
              <p:nvSpPr>
                <p:cNvPr id="23624" name="Rectangle 32"/>
                <p:cNvSpPr>
                  <a:spLocks noChangeArrowheads="1"/>
                </p:cNvSpPr>
                <p:nvPr/>
              </p:nvSpPr>
              <p:spPr bwMode="auto">
                <a:xfrm>
                  <a:off x="3744" y="2016"/>
                  <a:ext cx="1152" cy="2064"/>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3625" name="Line 33"/>
                <p:cNvSpPr>
                  <a:spLocks noChangeShapeType="1"/>
                </p:cNvSpPr>
                <p:nvPr/>
              </p:nvSpPr>
              <p:spPr bwMode="auto">
                <a:xfrm>
                  <a:off x="3840"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6" name="Line 34"/>
                <p:cNvSpPr>
                  <a:spLocks noChangeShapeType="1"/>
                </p:cNvSpPr>
                <p:nvPr/>
              </p:nvSpPr>
              <p:spPr bwMode="auto">
                <a:xfrm>
                  <a:off x="4032"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7" name="Line 35"/>
                <p:cNvSpPr>
                  <a:spLocks noChangeShapeType="1"/>
                </p:cNvSpPr>
                <p:nvPr/>
              </p:nvSpPr>
              <p:spPr bwMode="auto">
                <a:xfrm>
                  <a:off x="3936"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8" name="Line 36"/>
                <p:cNvSpPr>
                  <a:spLocks noChangeShapeType="1"/>
                </p:cNvSpPr>
                <p:nvPr/>
              </p:nvSpPr>
              <p:spPr bwMode="auto">
                <a:xfrm>
                  <a:off x="4128"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9" name="Line 37"/>
                <p:cNvSpPr>
                  <a:spLocks noChangeShapeType="1"/>
                </p:cNvSpPr>
                <p:nvPr/>
              </p:nvSpPr>
              <p:spPr bwMode="auto">
                <a:xfrm>
                  <a:off x="4224"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30" name="Line 38"/>
                <p:cNvSpPr>
                  <a:spLocks noChangeShapeType="1"/>
                </p:cNvSpPr>
                <p:nvPr/>
              </p:nvSpPr>
              <p:spPr bwMode="auto">
                <a:xfrm>
                  <a:off x="4416"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31" name="Line 39"/>
                <p:cNvSpPr>
                  <a:spLocks noChangeShapeType="1"/>
                </p:cNvSpPr>
                <p:nvPr/>
              </p:nvSpPr>
              <p:spPr bwMode="auto">
                <a:xfrm>
                  <a:off x="4320"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32" name="Line 40"/>
                <p:cNvSpPr>
                  <a:spLocks noChangeShapeType="1"/>
                </p:cNvSpPr>
                <p:nvPr/>
              </p:nvSpPr>
              <p:spPr bwMode="auto">
                <a:xfrm>
                  <a:off x="4608"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33" name="Line 41"/>
                <p:cNvSpPr>
                  <a:spLocks noChangeShapeType="1"/>
                </p:cNvSpPr>
                <p:nvPr/>
              </p:nvSpPr>
              <p:spPr bwMode="auto">
                <a:xfrm>
                  <a:off x="4512"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34" name="Line 42"/>
                <p:cNvSpPr>
                  <a:spLocks noChangeShapeType="1"/>
                </p:cNvSpPr>
                <p:nvPr/>
              </p:nvSpPr>
              <p:spPr bwMode="auto">
                <a:xfrm>
                  <a:off x="4800" y="2016"/>
                  <a:ext cx="0" cy="2064"/>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35" name="Line 43"/>
                <p:cNvSpPr>
                  <a:spLocks noChangeShapeType="1"/>
                </p:cNvSpPr>
                <p:nvPr/>
              </p:nvSpPr>
              <p:spPr bwMode="auto">
                <a:xfrm>
                  <a:off x="4704" y="2016"/>
                  <a:ext cx="0" cy="2064"/>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3618" name="Line 44"/>
              <p:cNvSpPr>
                <a:spLocks noChangeShapeType="1"/>
              </p:cNvSpPr>
              <p:nvPr/>
            </p:nvSpPr>
            <p:spPr bwMode="auto">
              <a:xfrm>
                <a:off x="3744" y="3936"/>
                <a:ext cx="1152"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19" name="Line 45"/>
              <p:cNvSpPr>
                <a:spLocks noChangeShapeType="1"/>
              </p:cNvSpPr>
              <p:nvPr/>
            </p:nvSpPr>
            <p:spPr bwMode="auto">
              <a:xfrm>
                <a:off x="3744" y="3504"/>
                <a:ext cx="1152"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0" name="Line 46"/>
              <p:cNvSpPr>
                <a:spLocks noChangeShapeType="1"/>
              </p:cNvSpPr>
              <p:nvPr/>
            </p:nvSpPr>
            <p:spPr bwMode="auto">
              <a:xfrm>
                <a:off x="3744" y="3648"/>
                <a:ext cx="1152"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1" name="Line 47"/>
              <p:cNvSpPr>
                <a:spLocks noChangeShapeType="1"/>
              </p:cNvSpPr>
              <p:nvPr/>
            </p:nvSpPr>
            <p:spPr bwMode="auto">
              <a:xfrm>
                <a:off x="3744" y="3792"/>
                <a:ext cx="1152"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2" name="Line 48"/>
              <p:cNvSpPr>
                <a:spLocks noChangeShapeType="1"/>
              </p:cNvSpPr>
              <p:nvPr/>
            </p:nvSpPr>
            <p:spPr bwMode="auto">
              <a:xfrm>
                <a:off x="3744" y="3360"/>
                <a:ext cx="1152"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3623" name="Line 49"/>
              <p:cNvSpPr>
                <a:spLocks noChangeShapeType="1"/>
              </p:cNvSpPr>
              <p:nvPr/>
            </p:nvSpPr>
            <p:spPr bwMode="auto">
              <a:xfrm>
                <a:off x="3744" y="2160"/>
                <a:ext cx="1152" cy="0"/>
              </a:xfrm>
              <a:prstGeom prst="line">
                <a:avLst/>
              </a:prstGeom>
              <a:noFill/>
              <a:ln w="9525">
                <a:solidFill>
                  <a:schemeClr val="tx1"/>
                </a:solidFill>
                <a:round/>
                <a:headEnd/>
                <a:tailEnd/>
              </a:ln>
            </p:spPr>
            <p:txBody>
              <a:bodyPr>
                <a:prstTxWarp prst="textNoShape">
                  <a:avLst/>
                </a:prstTxWarp>
              </a:bodyPr>
              <a:lstStyle/>
              <a:p>
                <a:endParaRPr lang="en-US"/>
              </a:p>
            </p:txBody>
          </p:sp>
        </p:grpSp>
        <p:pic>
          <p:nvPicPr>
            <p:cNvPr id="23572" name="Picture 50" descr="uvcs_full_spec"/>
            <p:cNvPicPr preferRelativeResize="0">
              <a:picLocks noChangeArrowheads="1"/>
            </p:cNvPicPr>
            <p:nvPr/>
          </p:nvPicPr>
          <p:blipFill>
            <a:blip r:embed="rId2"/>
            <a:srcRect l="62682" r="36491"/>
            <a:stretch>
              <a:fillRect/>
            </a:stretch>
          </p:blipFill>
          <p:spPr bwMode="auto">
            <a:xfrm>
              <a:off x="2674" y="1901"/>
              <a:ext cx="24" cy="499"/>
            </a:xfrm>
            <a:prstGeom prst="rect">
              <a:avLst/>
            </a:prstGeom>
            <a:noFill/>
            <a:ln w="9525">
              <a:noFill/>
              <a:miter lim="800000"/>
              <a:headEnd/>
              <a:tailEnd/>
            </a:ln>
          </p:spPr>
        </p:pic>
        <p:sp>
          <p:nvSpPr>
            <p:cNvPr id="23573" name="Line 51"/>
            <p:cNvSpPr>
              <a:spLocks noChangeShapeType="1"/>
            </p:cNvSpPr>
            <p:nvPr/>
          </p:nvSpPr>
          <p:spPr bwMode="auto">
            <a:xfrm flipH="1">
              <a:off x="873" y="2478"/>
              <a:ext cx="147" cy="0"/>
            </a:xfrm>
            <a:prstGeom prst="line">
              <a:avLst/>
            </a:prstGeom>
            <a:noFill/>
            <a:ln w="3175">
              <a:solidFill>
                <a:schemeClr val="tx1"/>
              </a:solidFill>
              <a:round/>
              <a:headEnd/>
              <a:tailEnd type="stealth" w="sm" len="lg"/>
            </a:ln>
          </p:spPr>
          <p:txBody>
            <a:bodyPr>
              <a:prstTxWarp prst="textNoShape">
                <a:avLst/>
              </a:prstTxWarp>
            </a:bodyPr>
            <a:lstStyle/>
            <a:p>
              <a:endParaRPr lang="en-US"/>
            </a:p>
          </p:txBody>
        </p:sp>
        <p:sp>
          <p:nvSpPr>
            <p:cNvPr id="23574" name="Rectangle 52"/>
            <p:cNvSpPr>
              <a:spLocks noChangeArrowheads="1"/>
            </p:cNvSpPr>
            <p:nvPr/>
          </p:nvSpPr>
          <p:spPr bwMode="auto">
            <a:xfrm>
              <a:off x="993" y="2378"/>
              <a:ext cx="177" cy="192"/>
            </a:xfrm>
            <a:prstGeom prst="rect">
              <a:avLst/>
            </a:prstGeom>
            <a:noFill/>
            <a:ln w="9525">
              <a:noFill/>
              <a:miter lim="800000"/>
              <a:headEnd/>
              <a:tailEnd/>
            </a:ln>
          </p:spPr>
          <p:txBody>
            <a:bodyPr wrap="none">
              <a:prstTxWarp prst="textNoShape">
                <a:avLst/>
              </a:prstTxWarp>
              <a:spAutoFit/>
            </a:bodyPr>
            <a:lstStyle/>
            <a:p>
              <a:pPr>
                <a:spcBef>
                  <a:spcPct val="0"/>
                </a:spcBef>
              </a:pPr>
              <a:r>
                <a:rPr lang="it-IT" sz="1400">
                  <a:solidFill>
                    <a:schemeClr val="tx1"/>
                  </a:solidFill>
                  <a:sym typeface="Symbol" charset="2"/>
                </a:rPr>
                <a:t></a:t>
              </a:r>
            </a:p>
          </p:txBody>
        </p:sp>
        <p:sp>
          <p:nvSpPr>
            <p:cNvPr id="23575" name="Freeform 53"/>
            <p:cNvSpPr>
              <a:spLocks/>
            </p:cNvSpPr>
            <p:nvPr/>
          </p:nvSpPr>
          <p:spPr bwMode="auto">
            <a:xfrm>
              <a:off x="3016" y="1900"/>
              <a:ext cx="331" cy="499"/>
            </a:xfrm>
            <a:custGeom>
              <a:avLst/>
              <a:gdLst>
                <a:gd name="T0" fmla="*/ 19 w 331"/>
                <a:gd name="T1" fmla="*/ 0 h 1003"/>
                <a:gd name="T2" fmla="*/ 3 w 331"/>
                <a:gd name="T3" fmla="*/ 0 h 1003"/>
                <a:gd name="T4" fmla="*/ 11 w 331"/>
                <a:gd name="T5" fmla="*/ 0 h 1003"/>
                <a:gd name="T6" fmla="*/ 19 w 331"/>
                <a:gd name="T7" fmla="*/ 0 h 1003"/>
                <a:gd name="T8" fmla="*/ 161 w 331"/>
                <a:gd name="T9" fmla="*/ 0 h 1003"/>
                <a:gd name="T10" fmla="*/ 208 w 331"/>
                <a:gd name="T11" fmla="*/ 0 h 1003"/>
                <a:gd name="T12" fmla="*/ 224 w 331"/>
                <a:gd name="T13" fmla="*/ 0 h 1003"/>
                <a:gd name="T14" fmla="*/ 279 w 331"/>
                <a:gd name="T15" fmla="*/ 0 h 1003"/>
                <a:gd name="T16" fmla="*/ 279 w 331"/>
                <a:gd name="T17" fmla="*/ 0 h 1003"/>
                <a:gd name="T18" fmla="*/ 192 w 331"/>
                <a:gd name="T19" fmla="*/ 0 h 1003"/>
                <a:gd name="T20" fmla="*/ 129 w 331"/>
                <a:gd name="T21" fmla="*/ 0 h 1003"/>
                <a:gd name="T22" fmla="*/ 184 w 331"/>
                <a:gd name="T23" fmla="*/ 0 h 1003"/>
                <a:gd name="T24" fmla="*/ 192 w 331"/>
                <a:gd name="T25" fmla="*/ 0 h 1003"/>
                <a:gd name="T26" fmla="*/ 129 w 331"/>
                <a:gd name="T27" fmla="*/ 0 h 1003"/>
                <a:gd name="T28" fmla="*/ 74 w 331"/>
                <a:gd name="T29" fmla="*/ 0 h 1003"/>
                <a:gd name="T30" fmla="*/ 66 w 331"/>
                <a:gd name="T31" fmla="*/ 0 h 100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31"/>
                <a:gd name="T49" fmla="*/ 0 h 1003"/>
                <a:gd name="T50" fmla="*/ 331 w 331"/>
                <a:gd name="T51" fmla="*/ 1003 h 100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31" h="1003">
                  <a:moveTo>
                    <a:pt x="19" y="0"/>
                  </a:moveTo>
                  <a:cubicBezTo>
                    <a:pt x="0" y="56"/>
                    <a:pt x="3" y="41"/>
                    <a:pt x="3" y="143"/>
                  </a:cubicBezTo>
                  <a:cubicBezTo>
                    <a:pt x="3" y="209"/>
                    <a:pt x="6" y="274"/>
                    <a:pt x="11" y="340"/>
                  </a:cubicBezTo>
                  <a:cubicBezTo>
                    <a:pt x="12" y="348"/>
                    <a:pt x="13" y="357"/>
                    <a:pt x="19" y="363"/>
                  </a:cubicBezTo>
                  <a:cubicBezTo>
                    <a:pt x="31" y="375"/>
                    <a:pt x="136" y="427"/>
                    <a:pt x="161" y="434"/>
                  </a:cubicBezTo>
                  <a:cubicBezTo>
                    <a:pt x="175" y="444"/>
                    <a:pt x="194" y="447"/>
                    <a:pt x="208" y="458"/>
                  </a:cubicBezTo>
                  <a:cubicBezTo>
                    <a:pt x="216" y="464"/>
                    <a:pt x="217" y="476"/>
                    <a:pt x="224" y="482"/>
                  </a:cubicBezTo>
                  <a:cubicBezTo>
                    <a:pt x="239" y="495"/>
                    <a:pt x="261" y="497"/>
                    <a:pt x="279" y="505"/>
                  </a:cubicBezTo>
                  <a:cubicBezTo>
                    <a:pt x="310" y="553"/>
                    <a:pt x="331" y="557"/>
                    <a:pt x="279" y="592"/>
                  </a:cubicBezTo>
                  <a:cubicBezTo>
                    <a:pt x="255" y="629"/>
                    <a:pt x="237" y="624"/>
                    <a:pt x="192" y="632"/>
                  </a:cubicBezTo>
                  <a:cubicBezTo>
                    <a:pt x="165" y="650"/>
                    <a:pt x="147" y="668"/>
                    <a:pt x="129" y="695"/>
                  </a:cubicBezTo>
                  <a:cubicBezTo>
                    <a:pt x="141" y="732"/>
                    <a:pt x="149" y="722"/>
                    <a:pt x="184" y="734"/>
                  </a:cubicBezTo>
                  <a:cubicBezTo>
                    <a:pt x="191" y="756"/>
                    <a:pt x="212" y="789"/>
                    <a:pt x="192" y="813"/>
                  </a:cubicBezTo>
                  <a:cubicBezTo>
                    <a:pt x="178" y="830"/>
                    <a:pt x="150" y="825"/>
                    <a:pt x="129" y="829"/>
                  </a:cubicBezTo>
                  <a:cubicBezTo>
                    <a:pt x="96" y="851"/>
                    <a:pt x="87" y="886"/>
                    <a:pt x="74" y="924"/>
                  </a:cubicBezTo>
                  <a:cubicBezTo>
                    <a:pt x="66" y="998"/>
                    <a:pt x="66" y="971"/>
                    <a:pt x="66" y="1003"/>
                  </a:cubicBezTo>
                </a:path>
              </a:pathLst>
            </a:custGeom>
            <a:noFill/>
            <a:ln w="9525">
              <a:solidFill>
                <a:schemeClr val="tx1"/>
              </a:solidFill>
              <a:round/>
              <a:headEnd/>
              <a:tailEnd/>
            </a:ln>
          </p:spPr>
          <p:txBody>
            <a:bodyPr>
              <a:prstTxWarp prst="textNoShape">
                <a:avLst/>
              </a:prstTxWarp>
            </a:bodyPr>
            <a:lstStyle/>
            <a:p>
              <a:endParaRPr lang="en-US"/>
            </a:p>
          </p:txBody>
        </p:sp>
        <p:sp>
          <p:nvSpPr>
            <p:cNvPr id="23576" name="Line 54"/>
            <p:cNvSpPr>
              <a:spLocks noChangeShapeType="1"/>
            </p:cNvSpPr>
            <p:nvPr/>
          </p:nvSpPr>
          <p:spPr bwMode="auto">
            <a:xfrm>
              <a:off x="2970" y="1946"/>
              <a:ext cx="0" cy="226"/>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3577" name="Text Box 56"/>
            <p:cNvSpPr txBox="1">
              <a:spLocks noChangeArrowheads="1"/>
            </p:cNvSpPr>
            <p:nvPr/>
          </p:nvSpPr>
          <p:spPr bwMode="auto">
            <a:xfrm rot="5400000">
              <a:off x="2754" y="1992"/>
              <a:ext cx="357" cy="173"/>
            </a:xfrm>
            <a:prstGeom prst="rect">
              <a:avLst/>
            </a:prstGeom>
            <a:noFill/>
            <a:ln w="9525">
              <a:noFill/>
              <a:miter lim="800000"/>
              <a:headEnd/>
              <a:tailEnd/>
            </a:ln>
          </p:spPr>
          <p:txBody>
            <a:bodyPr wrap="none">
              <a:prstTxWarp prst="textNoShape">
                <a:avLst/>
              </a:prstTxWarp>
              <a:spAutoFit/>
            </a:bodyPr>
            <a:lstStyle/>
            <a:p>
              <a:pPr>
                <a:spcBef>
                  <a:spcPct val="0"/>
                </a:spcBef>
              </a:pPr>
              <a:r>
                <a:rPr lang="it-IT" sz="1200">
                  <a:solidFill>
                    <a:schemeClr val="tx1"/>
                  </a:solidFill>
                </a:rPr>
                <a:t>arcsec</a:t>
              </a:r>
            </a:p>
          </p:txBody>
        </p:sp>
        <p:grpSp>
          <p:nvGrpSpPr>
            <p:cNvPr id="23578" name="Group 81"/>
            <p:cNvGrpSpPr>
              <a:grpSpLocks/>
            </p:cNvGrpSpPr>
            <p:nvPr/>
          </p:nvGrpSpPr>
          <p:grpSpPr bwMode="auto">
            <a:xfrm>
              <a:off x="1135" y="3203"/>
              <a:ext cx="69" cy="499"/>
              <a:chOff x="634" y="3203"/>
              <a:chExt cx="69" cy="1018"/>
            </a:xfrm>
          </p:grpSpPr>
          <p:sp>
            <p:nvSpPr>
              <p:cNvPr id="23614" name="Rectangle 59"/>
              <p:cNvSpPr>
                <a:spLocks noChangeArrowheads="1"/>
              </p:cNvSpPr>
              <p:nvPr/>
            </p:nvSpPr>
            <p:spPr bwMode="auto">
              <a:xfrm>
                <a:off x="634" y="3203"/>
                <a:ext cx="23" cy="1018"/>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3615" name="Rectangle 60"/>
              <p:cNvSpPr>
                <a:spLocks noChangeArrowheads="1"/>
              </p:cNvSpPr>
              <p:nvPr/>
            </p:nvSpPr>
            <p:spPr bwMode="auto">
              <a:xfrm>
                <a:off x="657" y="3203"/>
                <a:ext cx="23" cy="1018"/>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3616" name="Rectangle 61"/>
              <p:cNvSpPr>
                <a:spLocks noChangeArrowheads="1"/>
              </p:cNvSpPr>
              <p:nvPr/>
            </p:nvSpPr>
            <p:spPr bwMode="auto">
              <a:xfrm>
                <a:off x="680" y="3203"/>
                <a:ext cx="23" cy="1018"/>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sp>
          <p:nvSpPr>
            <p:cNvPr id="23579" name="Rectangle 62"/>
            <p:cNvSpPr>
              <a:spLocks noChangeArrowheads="1"/>
            </p:cNvSpPr>
            <p:nvPr/>
          </p:nvSpPr>
          <p:spPr bwMode="auto">
            <a:xfrm>
              <a:off x="560" y="3203"/>
              <a:ext cx="23" cy="499"/>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3580" name="Text Box 66"/>
            <p:cNvSpPr txBox="1">
              <a:spLocks noChangeArrowheads="1"/>
            </p:cNvSpPr>
            <p:nvPr/>
          </p:nvSpPr>
          <p:spPr bwMode="auto">
            <a:xfrm>
              <a:off x="2607" y="1706"/>
              <a:ext cx="204" cy="231"/>
            </a:xfrm>
            <a:prstGeom prst="rect">
              <a:avLst/>
            </a:prstGeom>
            <a:noFill/>
            <a:ln w="9525">
              <a:noFill/>
              <a:miter lim="800000"/>
              <a:headEnd/>
              <a:tailEnd/>
            </a:ln>
          </p:spPr>
          <p:txBody>
            <a:bodyPr wrap="none">
              <a:prstTxWarp prst="textNoShape">
                <a:avLst/>
              </a:prstTxWarp>
              <a:spAutoFit/>
            </a:bodyPr>
            <a:lstStyle/>
            <a:p>
              <a:pPr>
                <a:spcBef>
                  <a:spcPct val="0"/>
                </a:spcBef>
              </a:pPr>
              <a:r>
                <a:rPr lang="it-IT" sz="1800">
                  <a:solidFill>
                    <a:schemeClr val="tx1"/>
                  </a:solidFill>
                </a:rPr>
                <a:t>t</a:t>
              </a:r>
              <a:r>
                <a:rPr lang="it-IT" sz="1800" baseline="-25000">
                  <a:solidFill>
                    <a:schemeClr val="tx1"/>
                  </a:solidFill>
                </a:rPr>
                <a:t>0</a:t>
              </a:r>
              <a:endParaRPr lang="it-IT" sz="1800">
                <a:solidFill>
                  <a:schemeClr val="tx1"/>
                </a:solidFill>
              </a:endParaRPr>
            </a:p>
          </p:txBody>
        </p:sp>
        <p:sp>
          <p:nvSpPr>
            <p:cNvPr id="23581" name="Text Box 67"/>
            <p:cNvSpPr txBox="1">
              <a:spLocks noChangeArrowheads="1"/>
            </p:cNvSpPr>
            <p:nvPr/>
          </p:nvSpPr>
          <p:spPr bwMode="auto">
            <a:xfrm>
              <a:off x="1156" y="2991"/>
              <a:ext cx="204" cy="231"/>
            </a:xfrm>
            <a:prstGeom prst="rect">
              <a:avLst/>
            </a:prstGeom>
            <a:noFill/>
            <a:ln w="9525">
              <a:noFill/>
              <a:miter lim="800000"/>
              <a:headEnd/>
              <a:tailEnd/>
            </a:ln>
          </p:spPr>
          <p:txBody>
            <a:bodyPr wrap="none">
              <a:prstTxWarp prst="textNoShape">
                <a:avLst/>
              </a:prstTxWarp>
              <a:spAutoFit/>
            </a:bodyPr>
            <a:lstStyle/>
            <a:p>
              <a:pPr>
                <a:spcBef>
                  <a:spcPct val="0"/>
                </a:spcBef>
              </a:pPr>
              <a:r>
                <a:rPr lang="it-IT" sz="1800">
                  <a:solidFill>
                    <a:schemeClr val="tx1"/>
                  </a:solidFill>
                </a:rPr>
                <a:t>t</a:t>
              </a:r>
              <a:r>
                <a:rPr lang="it-IT" sz="1800" baseline="-25000">
                  <a:solidFill>
                    <a:schemeClr val="tx1"/>
                  </a:solidFill>
                </a:rPr>
                <a:t>0</a:t>
              </a:r>
              <a:endParaRPr lang="it-IT" sz="1800">
                <a:solidFill>
                  <a:schemeClr val="tx1"/>
                </a:solidFill>
              </a:endParaRPr>
            </a:p>
          </p:txBody>
        </p:sp>
        <p:sp>
          <p:nvSpPr>
            <p:cNvPr id="23582" name="Text Box 68"/>
            <p:cNvSpPr txBox="1">
              <a:spLocks noChangeArrowheads="1"/>
            </p:cNvSpPr>
            <p:nvPr/>
          </p:nvSpPr>
          <p:spPr bwMode="auto">
            <a:xfrm>
              <a:off x="1029" y="2994"/>
              <a:ext cx="204" cy="231"/>
            </a:xfrm>
            <a:prstGeom prst="rect">
              <a:avLst/>
            </a:prstGeom>
            <a:noFill/>
            <a:ln w="9525">
              <a:noFill/>
              <a:miter lim="800000"/>
              <a:headEnd/>
              <a:tailEnd/>
            </a:ln>
          </p:spPr>
          <p:txBody>
            <a:bodyPr wrap="none">
              <a:prstTxWarp prst="textNoShape">
                <a:avLst/>
              </a:prstTxWarp>
              <a:spAutoFit/>
            </a:bodyPr>
            <a:lstStyle/>
            <a:p>
              <a:pPr>
                <a:spcBef>
                  <a:spcPct val="0"/>
                </a:spcBef>
              </a:pPr>
              <a:r>
                <a:rPr lang="it-IT" sz="1800">
                  <a:solidFill>
                    <a:schemeClr val="tx1"/>
                  </a:solidFill>
                </a:rPr>
                <a:t>t</a:t>
              </a:r>
              <a:r>
                <a:rPr lang="it-IT" sz="1800" baseline="-25000">
                  <a:solidFill>
                    <a:schemeClr val="tx1"/>
                  </a:solidFill>
                </a:rPr>
                <a:t>2</a:t>
              </a:r>
              <a:endParaRPr lang="it-IT" sz="1800">
                <a:solidFill>
                  <a:schemeClr val="tx1"/>
                </a:solidFill>
              </a:endParaRPr>
            </a:p>
          </p:txBody>
        </p:sp>
        <p:sp>
          <p:nvSpPr>
            <p:cNvPr id="23583" name="Text Box 69"/>
            <p:cNvSpPr txBox="1">
              <a:spLocks noChangeArrowheads="1"/>
            </p:cNvSpPr>
            <p:nvPr/>
          </p:nvSpPr>
          <p:spPr bwMode="auto">
            <a:xfrm>
              <a:off x="340" y="2968"/>
              <a:ext cx="204" cy="231"/>
            </a:xfrm>
            <a:prstGeom prst="rect">
              <a:avLst/>
            </a:prstGeom>
            <a:noFill/>
            <a:ln w="9525">
              <a:noFill/>
              <a:miter lim="800000"/>
              <a:headEnd/>
              <a:tailEnd/>
            </a:ln>
          </p:spPr>
          <p:txBody>
            <a:bodyPr wrap="none">
              <a:prstTxWarp prst="textNoShape">
                <a:avLst/>
              </a:prstTxWarp>
              <a:spAutoFit/>
            </a:bodyPr>
            <a:lstStyle/>
            <a:p>
              <a:pPr>
                <a:spcBef>
                  <a:spcPct val="0"/>
                </a:spcBef>
              </a:pPr>
              <a:r>
                <a:rPr lang="it-IT" sz="1800">
                  <a:solidFill>
                    <a:schemeClr val="tx1"/>
                  </a:solidFill>
                </a:rPr>
                <a:t>t</a:t>
              </a:r>
              <a:r>
                <a:rPr lang="it-IT" sz="1800" baseline="-25000">
                  <a:solidFill>
                    <a:schemeClr val="tx1"/>
                  </a:solidFill>
                </a:rPr>
                <a:t>n</a:t>
              </a:r>
              <a:endParaRPr lang="it-IT" sz="1800">
                <a:solidFill>
                  <a:schemeClr val="tx1"/>
                </a:solidFill>
              </a:endParaRPr>
            </a:p>
          </p:txBody>
        </p:sp>
        <p:pic>
          <p:nvPicPr>
            <p:cNvPr id="23584" name="Picture 71" descr="uvcs_full_spec"/>
            <p:cNvPicPr preferRelativeResize="0">
              <a:picLocks noChangeArrowheads="1"/>
            </p:cNvPicPr>
            <p:nvPr/>
          </p:nvPicPr>
          <p:blipFill>
            <a:blip r:embed="rId2"/>
            <a:srcRect l="62704" r="36491"/>
            <a:stretch>
              <a:fillRect/>
            </a:stretch>
          </p:blipFill>
          <p:spPr bwMode="auto">
            <a:xfrm>
              <a:off x="1199" y="3203"/>
              <a:ext cx="31" cy="499"/>
            </a:xfrm>
            <a:prstGeom prst="rect">
              <a:avLst/>
            </a:prstGeom>
            <a:noFill/>
            <a:ln w="9525">
              <a:noFill/>
              <a:miter lim="800000"/>
              <a:headEnd/>
              <a:tailEnd/>
            </a:ln>
          </p:spPr>
        </p:pic>
        <p:pic>
          <p:nvPicPr>
            <p:cNvPr id="23585" name="Picture 83" descr="de1197_3"/>
            <p:cNvPicPr>
              <a:picLocks noChangeAspect="1" noChangeArrowheads="1"/>
            </p:cNvPicPr>
            <p:nvPr/>
          </p:nvPicPr>
          <p:blipFill>
            <a:blip r:embed="rId3"/>
            <a:srcRect l="1192" t="50455" r="57289" b="32829"/>
            <a:stretch>
              <a:fillRect/>
            </a:stretch>
          </p:blipFill>
          <p:spPr bwMode="auto">
            <a:xfrm>
              <a:off x="1739" y="3203"/>
              <a:ext cx="1106" cy="499"/>
            </a:xfrm>
            <a:prstGeom prst="rect">
              <a:avLst/>
            </a:prstGeom>
            <a:noFill/>
            <a:ln w="9525">
              <a:noFill/>
              <a:miter lim="800000"/>
              <a:headEnd/>
              <a:tailEnd/>
            </a:ln>
          </p:spPr>
        </p:pic>
        <p:sp>
          <p:nvSpPr>
            <p:cNvPr id="23586" name="Text Box 84"/>
            <p:cNvSpPr txBox="1">
              <a:spLocks noChangeArrowheads="1"/>
            </p:cNvSpPr>
            <p:nvPr/>
          </p:nvSpPr>
          <p:spPr bwMode="auto">
            <a:xfrm>
              <a:off x="2715" y="2991"/>
              <a:ext cx="204" cy="231"/>
            </a:xfrm>
            <a:prstGeom prst="rect">
              <a:avLst/>
            </a:prstGeom>
            <a:noFill/>
            <a:ln w="9525">
              <a:noFill/>
              <a:miter lim="800000"/>
              <a:headEnd/>
              <a:tailEnd/>
            </a:ln>
          </p:spPr>
          <p:txBody>
            <a:bodyPr wrap="none">
              <a:prstTxWarp prst="textNoShape">
                <a:avLst/>
              </a:prstTxWarp>
              <a:spAutoFit/>
            </a:bodyPr>
            <a:lstStyle/>
            <a:p>
              <a:pPr>
                <a:spcBef>
                  <a:spcPct val="0"/>
                </a:spcBef>
              </a:pPr>
              <a:r>
                <a:rPr lang="it-IT" sz="1800">
                  <a:solidFill>
                    <a:schemeClr val="tx1"/>
                  </a:solidFill>
                </a:rPr>
                <a:t>t</a:t>
              </a:r>
              <a:r>
                <a:rPr lang="it-IT" sz="1800" baseline="-25000">
                  <a:solidFill>
                    <a:schemeClr val="tx1"/>
                  </a:solidFill>
                </a:rPr>
                <a:t>0</a:t>
              </a:r>
              <a:endParaRPr lang="it-IT" sz="1800">
                <a:solidFill>
                  <a:schemeClr val="tx1"/>
                </a:solidFill>
              </a:endParaRPr>
            </a:p>
          </p:txBody>
        </p:sp>
        <p:sp>
          <p:nvSpPr>
            <p:cNvPr id="23587" name="Text Box 85"/>
            <p:cNvSpPr txBox="1">
              <a:spLocks noChangeArrowheads="1"/>
            </p:cNvSpPr>
            <p:nvPr/>
          </p:nvSpPr>
          <p:spPr bwMode="auto">
            <a:xfrm>
              <a:off x="1626" y="2991"/>
              <a:ext cx="204" cy="231"/>
            </a:xfrm>
            <a:prstGeom prst="rect">
              <a:avLst/>
            </a:prstGeom>
            <a:noFill/>
            <a:ln w="9525">
              <a:noFill/>
              <a:miter lim="800000"/>
              <a:headEnd/>
              <a:tailEnd/>
            </a:ln>
          </p:spPr>
          <p:txBody>
            <a:bodyPr wrap="none">
              <a:prstTxWarp prst="textNoShape">
                <a:avLst/>
              </a:prstTxWarp>
              <a:spAutoFit/>
            </a:bodyPr>
            <a:lstStyle/>
            <a:p>
              <a:pPr>
                <a:spcBef>
                  <a:spcPct val="0"/>
                </a:spcBef>
              </a:pPr>
              <a:r>
                <a:rPr lang="it-IT" sz="1800">
                  <a:solidFill>
                    <a:schemeClr val="tx1"/>
                  </a:solidFill>
                </a:rPr>
                <a:t>t</a:t>
              </a:r>
              <a:r>
                <a:rPr lang="it-IT" sz="1800" baseline="-25000">
                  <a:solidFill>
                    <a:schemeClr val="tx1"/>
                  </a:solidFill>
                </a:rPr>
                <a:t>n</a:t>
              </a:r>
              <a:endParaRPr lang="it-IT" sz="1800">
                <a:solidFill>
                  <a:schemeClr val="tx1"/>
                </a:solidFill>
              </a:endParaRPr>
            </a:p>
          </p:txBody>
        </p:sp>
        <p:grpSp>
          <p:nvGrpSpPr>
            <p:cNvPr id="23588" name="Group 87"/>
            <p:cNvGrpSpPr>
              <a:grpSpLocks noChangeAspect="1"/>
            </p:cNvGrpSpPr>
            <p:nvPr/>
          </p:nvGrpSpPr>
          <p:grpSpPr bwMode="auto">
            <a:xfrm>
              <a:off x="606" y="346"/>
              <a:ext cx="659" cy="666"/>
              <a:chOff x="1066" y="2251"/>
              <a:chExt cx="1099" cy="1111"/>
            </a:xfrm>
          </p:grpSpPr>
          <p:sp>
            <p:nvSpPr>
              <p:cNvPr id="23608" name="Freeform 88"/>
              <p:cNvSpPr>
                <a:spLocks noChangeAspect="1"/>
              </p:cNvSpPr>
              <p:nvPr/>
            </p:nvSpPr>
            <p:spPr bwMode="auto">
              <a:xfrm>
                <a:off x="1116" y="2251"/>
                <a:ext cx="1049" cy="1110"/>
              </a:xfrm>
              <a:custGeom>
                <a:avLst/>
                <a:gdLst>
                  <a:gd name="T0" fmla="*/ 1 w 1750"/>
                  <a:gd name="T1" fmla="*/ 1 h 1932"/>
                  <a:gd name="T2" fmla="*/ 1 w 1750"/>
                  <a:gd name="T3" fmla="*/ 1 h 1932"/>
                  <a:gd name="T4" fmla="*/ 1 w 1750"/>
                  <a:gd name="T5" fmla="*/ 1 h 1932"/>
                  <a:gd name="T6" fmla="*/ 1 w 1750"/>
                  <a:gd name="T7" fmla="*/ 1 h 1932"/>
                  <a:gd name="T8" fmla="*/ 1 w 1750"/>
                  <a:gd name="T9" fmla="*/ 1 h 1932"/>
                  <a:gd name="T10" fmla="*/ 1 w 1750"/>
                  <a:gd name="T11" fmla="*/ 1 h 1932"/>
                  <a:gd name="T12" fmla="*/ 1 w 1750"/>
                  <a:gd name="T13" fmla="*/ 1 h 1932"/>
                  <a:gd name="T14" fmla="*/ 1 w 1750"/>
                  <a:gd name="T15" fmla="*/ 1 h 1932"/>
                  <a:gd name="T16" fmla="*/ 1 w 1750"/>
                  <a:gd name="T17" fmla="*/ 1 h 1932"/>
                  <a:gd name="T18" fmla="*/ 1 w 1750"/>
                  <a:gd name="T19" fmla="*/ 1 h 1932"/>
                  <a:gd name="T20" fmla="*/ 1 w 1750"/>
                  <a:gd name="T21" fmla="*/ 1 h 1932"/>
                  <a:gd name="T22" fmla="*/ 1 w 1750"/>
                  <a:gd name="T23" fmla="*/ 1 h 1932"/>
                  <a:gd name="T24" fmla="*/ 1 w 1750"/>
                  <a:gd name="T25" fmla="*/ 1 h 1932"/>
                  <a:gd name="T26" fmla="*/ 1 w 1750"/>
                  <a:gd name="T27" fmla="*/ 1 h 1932"/>
                  <a:gd name="T28" fmla="*/ 1 w 1750"/>
                  <a:gd name="T29" fmla="*/ 1 h 1932"/>
                  <a:gd name="T30" fmla="*/ 1 w 1750"/>
                  <a:gd name="T31" fmla="*/ 1 h 1932"/>
                  <a:gd name="T32" fmla="*/ 1 w 1750"/>
                  <a:gd name="T33" fmla="*/ 1 h 1932"/>
                  <a:gd name="T34" fmla="*/ 1 w 1750"/>
                  <a:gd name="T35" fmla="*/ 1 h 1932"/>
                  <a:gd name="T36" fmla="*/ 1 w 1750"/>
                  <a:gd name="T37" fmla="*/ 1 h 1932"/>
                  <a:gd name="T38" fmla="*/ 1 w 1750"/>
                  <a:gd name="T39" fmla="*/ 1 h 1932"/>
                  <a:gd name="T40" fmla="*/ 1 w 1750"/>
                  <a:gd name="T41" fmla="*/ 1 h 1932"/>
                  <a:gd name="T42" fmla="*/ 1 w 1750"/>
                  <a:gd name="T43" fmla="*/ 1 h 1932"/>
                  <a:gd name="T44" fmla="*/ 1 w 1750"/>
                  <a:gd name="T45" fmla="*/ 1 h 1932"/>
                  <a:gd name="T46" fmla="*/ 1 w 1750"/>
                  <a:gd name="T47" fmla="*/ 1 h 1932"/>
                  <a:gd name="T48" fmla="*/ 1 w 1750"/>
                  <a:gd name="T49" fmla="*/ 1 h 1932"/>
                  <a:gd name="T50" fmla="*/ 1 w 1750"/>
                  <a:gd name="T51" fmla="*/ 1 h 1932"/>
                  <a:gd name="T52" fmla="*/ 1 w 1750"/>
                  <a:gd name="T53" fmla="*/ 1 h 1932"/>
                  <a:gd name="T54" fmla="*/ 1 w 1750"/>
                  <a:gd name="T55" fmla="*/ 1 h 1932"/>
                  <a:gd name="T56" fmla="*/ 1 w 1750"/>
                  <a:gd name="T57" fmla="*/ 1 h 1932"/>
                  <a:gd name="T58" fmla="*/ 1 w 1750"/>
                  <a:gd name="T59" fmla="*/ 1 h 1932"/>
                  <a:gd name="T60" fmla="*/ 1 w 1750"/>
                  <a:gd name="T61" fmla="*/ 1 h 1932"/>
                  <a:gd name="T62" fmla="*/ 1 w 1750"/>
                  <a:gd name="T63" fmla="*/ 1 h 1932"/>
                  <a:gd name="T64" fmla="*/ 1 w 1750"/>
                  <a:gd name="T65" fmla="*/ 1 h 1932"/>
                  <a:gd name="T66" fmla="*/ 1 w 1750"/>
                  <a:gd name="T67" fmla="*/ 1 h 1932"/>
                  <a:gd name="T68" fmla="*/ 1 w 1750"/>
                  <a:gd name="T69" fmla="*/ 1 h 1932"/>
                  <a:gd name="T70" fmla="*/ 1 w 1750"/>
                  <a:gd name="T71" fmla="*/ 1 h 1932"/>
                  <a:gd name="T72" fmla="*/ 1 w 1750"/>
                  <a:gd name="T73" fmla="*/ 1 h 1932"/>
                  <a:gd name="T74" fmla="*/ 1 w 1750"/>
                  <a:gd name="T75" fmla="*/ 1 h 1932"/>
                  <a:gd name="T76" fmla="*/ 1 w 1750"/>
                  <a:gd name="T77" fmla="*/ 1 h 1932"/>
                  <a:gd name="T78" fmla="*/ 1 w 1750"/>
                  <a:gd name="T79" fmla="*/ 1 h 1932"/>
                  <a:gd name="T80" fmla="*/ 1 w 1750"/>
                  <a:gd name="T81" fmla="*/ 1 h 1932"/>
                  <a:gd name="T82" fmla="*/ 1 w 1750"/>
                  <a:gd name="T83" fmla="*/ 1 h 1932"/>
                  <a:gd name="T84" fmla="*/ 1 w 1750"/>
                  <a:gd name="T85" fmla="*/ 1 h 1932"/>
                  <a:gd name="T86" fmla="*/ 1 w 1750"/>
                  <a:gd name="T87" fmla="*/ 1 h 1932"/>
                  <a:gd name="T88" fmla="*/ 1 w 1750"/>
                  <a:gd name="T89" fmla="*/ 0 h 1932"/>
                  <a:gd name="T90" fmla="*/ 1 w 1750"/>
                  <a:gd name="T91" fmla="*/ 1 h 1932"/>
                  <a:gd name="T92" fmla="*/ 1 w 1750"/>
                  <a:gd name="T93" fmla="*/ 1 h 1932"/>
                  <a:gd name="T94" fmla="*/ 1 w 1750"/>
                  <a:gd name="T95" fmla="*/ 1 h 1932"/>
                  <a:gd name="T96" fmla="*/ 1 w 1750"/>
                  <a:gd name="T97" fmla="*/ 1 h 1932"/>
                  <a:gd name="T98" fmla="*/ 1 w 1750"/>
                  <a:gd name="T99" fmla="*/ 1 h 1932"/>
                  <a:gd name="T100" fmla="*/ 1 w 1750"/>
                  <a:gd name="T101" fmla="*/ 1 h 1932"/>
                  <a:gd name="T102" fmla="*/ 1 w 1750"/>
                  <a:gd name="T103" fmla="*/ 1 h 1932"/>
                  <a:gd name="T104" fmla="*/ 1 w 1750"/>
                  <a:gd name="T105" fmla="*/ 1 h 1932"/>
                  <a:gd name="T106" fmla="*/ 1 w 1750"/>
                  <a:gd name="T107" fmla="*/ 1 h 1932"/>
                  <a:gd name="T108" fmla="*/ 1 w 1750"/>
                  <a:gd name="T109" fmla="*/ 1 h 1932"/>
                  <a:gd name="T110" fmla="*/ 1 w 1750"/>
                  <a:gd name="T111" fmla="*/ 1 h 19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50"/>
                  <a:gd name="T169" fmla="*/ 0 h 1932"/>
                  <a:gd name="T170" fmla="*/ 1750 w 1750"/>
                  <a:gd name="T171" fmla="*/ 1932 h 193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50" h="1932">
                    <a:moveTo>
                      <a:pt x="38" y="678"/>
                    </a:moveTo>
                    <a:cubicBezTo>
                      <a:pt x="47" y="652"/>
                      <a:pt x="49" y="624"/>
                      <a:pt x="61" y="599"/>
                    </a:cubicBezTo>
                    <a:cubicBezTo>
                      <a:pt x="134" y="451"/>
                      <a:pt x="259" y="422"/>
                      <a:pt x="389" y="351"/>
                    </a:cubicBezTo>
                    <a:cubicBezTo>
                      <a:pt x="486" y="298"/>
                      <a:pt x="378" y="329"/>
                      <a:pt x="490" y="305"/>
                    </a:cubicBezTo>
                    <a:cubicBezTo>
                      <a:pt x="620" y="242"/>
                      <a:pt x="771" y="271"/>
                      <a:pt x="908" y="305"/>
                    </a:cubicBezTo>
                    <a:cubicBezTo>
                      <a:pt x="923" y="320"/>
                      <a:pt x="935" y="339"/>
                      <a:pt x="953" y="351"/>
                    </a:cubicBezTo>
                    <a:cubicBezTo>
                      <a:pt x="984" y="372"/>
                      <a:pt x="1024" y="376"/>
                      <a:pt x="1055" y="396"/>
                    </a:cubicBezTo>
                    <a:cubicBezTo>
                      <a:pt x="1082" y="413"/>
                      <a:pt x="1107" y="434"/>
                      <a:pt x="1134" y="452"/>
                    </a:cubicBezTo>
                    <a:cubicBezTo>
                      <a:pt x="1142" y="463"/>
                      <a:pt x="1147" y="476"/>
                      <a:pt x="1157" y="486"/>
                    </a:cubicBezTo>
                    <a:cubicBezTo>
                      <a:pt x="1166" y="496"/>
                      <a:pt x="1182" y="498"/>
                      <a:pt x="1190" y="509"/>
                    </a:cubicBezTo>
                    <a:cubicBezTo>
                      <a:pt x="1292" y="652"/>
                      <a:pt x="1141" y="493"/>
                      <a:pt x="1247" y="599"/>
                    </a:cubicBezTo>
                    <a:cubicBezTo>
                      <a:pt x="1268" y="642"/>
                      <a:pt x="1277" y="683"/>
                      <a:pt x="1303" y="723"/>
                    </a:cubicBezTo>
                    <a:cubicBezTo>
                      <a:pt x="1319" y="785"/>
                      <a:pt x="1329" y="840"/>
                      <a:pt x="1337" y="904"/>
                    </a:cubicBezTo>
                    <a:cubicBezTo>
                      <a:pt x="1327" y="1072"/>
                      <a:pt x="1311" y="1224"/>
                      <a:pt x="1247" y="1378"/>
                    </a:cubicBezTo>
                    <a:cubicBezTo>
                      <a:pt x="1225" y="1430"/>
                      <a:pt x="1224" y="1489"/>
                      <a:pt x="1190" y="1536"/>
                    </a:cubicBezTo>
                    <a:cubicBezTo>
                      <a:pt x="1151" y="1591"/>
                      <a:pt x="1015" y="1647"/>
                      <a:pt x="953" y="1683"/>
                    </a:cubicBezTo>
                    <a:cubicBezTo>
                      <a:pt x="938" y="1691"/>
                      <a:pt x="924" y="1701"/>
                      <a:pt x="908" y="1706"/>
                    </a:cubicBezTo>
                    <a:cubicBezTo>
                      <a:pt x="879" y="1716"/>
                      <a:pt x="818" y="1728"/>
                      <a:pt x="818" y="1728"/>
                    </a:cubicBezTo>
                    <a:cubicBezTo>
                      <a:pt x="750" y="1724"/>
                      <a:pt x="682" y="1723"/>
                      <a:pt x="614" y="1717"/>
                    </a:cubicBezTo>
                    <a:cubicBezTo>
                      <a:pt x="543" y="1711"/>
                      <a:pt x="479" y="1667"/>
                      <a:pt x="411" y="1649"/>
                    </a:cubicBezTo>
                    <a:cubicBezTo>
                      <a:pt x="359" y="1609"/>
                      <a:pt x="335" y="1613"/>
                      <a:pt x="276" y="1593"/>
                    </a:cubicBezTo>
                    <a:cubicBezTo>
                      <a:pt x="265" y="1585"/>
                      <a:pt x="254" y="1576"/>
                      <a:pt x="242" y="1570"/>
                    </a:cubicBezTo>
                    <a:cubicBezTo>
                      <a:pt x="231" y="1565"/>
                      <a:pt x="218" y="1565"/>
                      <a:pt x="208" y="1559"/>
                    </a:cubicBezTo>
                    <a:cubicBezTo>
                      <a:pt x="184" y="1546"/>
                      <a:pt x="163" y="1529"/>
                      <a:pt x="140" y="1514"/>
                    </a:cubicBezTo>
                    <a:cubicBezTo>
                      <a:pt x="126" y="1505"/>
                      <a:pt x="110" y="1499"/>
                      <a:pt x="95" y="1491"/>
                    </a:cubicBezTo>
                    <a:cubicBezTo>
                      <a:pt x="69" y="1453"/>
                      <a:pt x="82" y="1467"/>
                      <a:pt x="61" y="1446"/>
                    </a:cubicBezTo>
                    <a:cubicBezTo>
                      <a:pt x="45" y="1468"/>
                      <a:pt x="15" y="1484"/>
                      <a:pt x="13" y="1511"/>
                    </a:cubicBezTo>
                    <a:cubicBezTo>
                      <a:pt x="11" y="1538"/>
                      <a:pt x="36" y="1559"/>
                      <a:pt x="50" y="1582"/>
                    </a:cubicBezTo>
                    <a:cubicBezTo>
                      <a:pt x="79" y="1632"/>
                      <a:pt x="115" y="1697"/>
                      <a:pt x="163" y="1728"/>
                    </a:cubicBezTo>
                    <a:cubicBezTo>
                      <a:pt x="278" y="1905"/>
                      <a:pt x="479" y="1917"/>
                      <a:pt x="671" y="1932"/>
                    </a:cubicBezTo>
                    <a:cubicBezTo>
                      <a:pt x="814" y="1928"/>
                      <a:pt x="957" y="1927"/>
                      <a:pt x="1100" y="1920"/>
                    </a:cubicBezTo>
                    <a:cubicBezTo>
                      <a:pt x="1143" y="1918"/>
                      <a:pt x="1224" y="1887"/>
                      <a:pt x="1224" y="1887"/>
                    </a:cubicBezTo>
                    <a:cubicBezTo>
                      <a:pt x="1260" y="1862"/>
                      <a:pt x="1295" y="1844"/>
                      <a:pt x="1337" y="1830"/>
                    </a:cubicBezTo>
                    <a:cubicBezTo>
                      <a:pt x="1360" y="1815"/>
                      <a:pt x="1382" y="1800"/>
                      <a:pt x="1405" y="1785"/>
                    </a:cubicBezTo>
                    <a:cubicBezTo>
                      <a:pt x="1432" y="1767"/>
                      <a:pt x="1473" y="1717"/>
                      <a:pt x="1473" y="1717"/>
                    </a:cubicBezTo>
                    <a:cubicBezTo>
                      <a:pt x="1499" y="1636"/>
                      <a:pt x="1462" y="1734"/>
                      <a:pt x="1518" y="1649"/>
                    </a:cubicBezTo>
                    <a:cubicBezTo>
                      <a:pt x="1525" y="1639"/>
                      <a:pt x="1523" y="1625"/>
                      <a:pt x="1529" y="1615"/>
                    </a:cubicBezTo>
                    <a:cubicBezTo>
                      <a:pt x="1545" y="1587"/>
                      <a:pt x="1568" y="1563"/>
                      <a:pt x="1586" y="1536"/>
                    </a:cubicBezTo>
                    <a:cubicBezTo>
                      <a:pt x="1615" y="1450"/>
                      <a:pt x="1643" y="1365"/>
                      <a:pt x="1665" y="1277"/>
                    </a:cubicBezTo>
                    <a:cubicBezTo>
                      <a:pt x="1677" y="1231"/>
                      <a:pt x="1683" y="1186"/>
                      <a:pt x="1699" y="1141"/>
                    </a:cubicBezTo>
                    <a:cubicBezTo>
                      <a:pt x="1707" y="968"/>
                      <a:pt x="1750" y="668"/>
                      <a:pt x="1642" y="509"/>
                    </a:cubicBezTo>
                    <a:cubicBezTo>
                      <a:pt x="1624" y="432"/>
                      <a:pt x="1584" y="372"/>
                      <a:pt x="1529" y="317"/>
                    </a:cubicBezTo>
                    <a:cubicBezTo>
                      <a:pt x="1500" y="257"/>
                      <a:pt x="1459" y="217"/>
                      <a:pt x="1405" y="181"/>
                    </a:cubicBezTo>
                    <a:cubicBezTo>
                      <a:pt x="1368" y="127"/>
                      <a:pt x="1307" y="115"/>
                      <a:pt x="1247" y="91"/>
                    </a:cubicBezTo>
                    <a:cubicBezTo>
                      <a:pt x="1091" y="29"/>
                      <a:pt x="929" y="12"/>
                      <a:pt x="761" y="0"/>
                    </a:cubicBezTo>
                    <a:cubicBezTo>
                      <a:pt x="686" y="4"/>
                      <a:pt x="610" y="2"/>
                      <a:pt x="535" y="12"/>
                    </a:cubicBezTo>
                    <a:cubicBezTo>
                      <a:pt x="522" y="14"/>
                      <a:pt x="513" y="28"/>
                      <a:pt x="501" y="34"/>
                    </a:cubicBezTo>
                    <a:cubicBezTo>
                      <a:pt x="467" y="51"/>
                      <a:pt x="426" y="56"/>
                      <a:pt x="389" y="68"/>
                    </a:cubicBezTo>
                    <a:cubicBezTo>
                      <a:pt x="355" y="91"/>
                      <a:pt x="312" y="103"/>
                      <a:pt x="287" y="136"/>
                    </a:cubicBezTo>
                    <a:cubicBezTo>
                      <a:pt x="276" y="151"/>
                      <a:pt x="266" y="168"/>
                      <a:pt x="253" y="181"/>
                    </a:cubicBezTo>
                    <a:cubicBezTo>
                      <a:pt x="188" y="246"/>
                      <a:pt x="249" y="156"/>
                      <a:pt x="185" y="238"/>
                    </a:cubicBezTo>
                    <a:cubicBezTo>
                      <a:pt x="178" y="247"/>
                      <a:pt x="132" y="318"/>
                      <a:pt x="117" y="339"/>
                    </a:cubicBezTo>
                    <a:cubicBezTo>
                      <a:pt x="106" y="354"/>
                      <a:pt x="84" y="384"/>
                      <a:pt x="84" y="384"/>
                    </a:cubicBezTo>
                    <a:cubicBezTo>
                      <a:pt x="61" y="448"/>
                      <a:pt x="29" y="508"/>
                      <a:pt x="16" y="576"/>
                    </a:cubicBezTo>
                    <a:cubicBezTo>
                      <a:pt x="12" y="599"/>
                      <a:pt x="0" y="622"/>
                      <a:pt x="5" y="644"/>
                    </a:cubicBezTo>
                    <a:cubicBezTo>
                      <a:pt x="8" y="659"/>
                      <a:pt x="27" y="667"/>
                      <a:pt x="38" y="678"/>
                    </a:cubicBezTo>
                    <a:close/>
                  </a:path>
                </a:pathLst>
              </a:custGeom>
              <a:solidFill>
                <a:srgbClr val="CC0000"/>
              </a:solidFill>
              <a:ln w="9525">
                <a:noFill/>
                <a:round/>
                <a:headEnd/>
                <a:tailEnd/>
              </a:ln>
            </p:spPr>
            <p:txBody>
              <a:bodyPr>
                <a:prstTxWarp prst="textNoShape">
                  <a:avLst/>
                </a:prstTxWarp>
              </a:bodyPr>
              <a:lstStyle/>
              <a:p>
                <a:endParaRPr lang="en-US"/>
              </a:p>
            </p:txBody>
          </p:sp>
          <p:sp>
            <p:nvSpPr>
              <p:cNvPr id="23609" name="Freeform 89"/>
              <p:cNvSpPr>
                <a:spLocks noChangeAspect="1"/>
              </p:cNvSpPr>
              <p:nvPr/>
            </p:nvSpPr>
            <p:spPr bwMode="auto">
              <a:xfrm>
                <a:off x="1112" y="2260"/>
                <a:ext cx="1042" cy="1102"/>
              </a:xfrm>
              <a:custGeom>
                <a:avLst/>
                <a:gdLst>
                  <a:gd name="T0" fmla="*/ 259 w 1043"/>
                  <a:gd name="T1" fmla="*/ 144 h 1104"/>
                  <a:gd name="T2" fmla="*/ 738 w 1043"/>
                  <a:gd name="T3" fmla="*/ 257 h 1104"/>
                  <a:gd name="T4" fmla="*/ 840 w 1043"/>
                  <a:gd name="T5" fmla="*/ 385 h 1104"/>
                  <a:gd name="T6" fmla="*/ 795 w 1043"/>
                  <a:gd name="T7" fmla="*/ 803 h 1104"/>
                  <a:gd name="T8" fmla="*/ 259 w 1043"/>
                  <a:gd name="T9" fmla="*/ 932 h 1104"/>
                  <a:gd name="T10" fmla="*/ 0 w 1043"/>
                  <a:gd name="T11" fmla="*/ 812 h 1104"/>
                  <a:gd name="T12" fmla="*/ 259 w 1043"/>
                  <a:gd name="T13" fmla="*/ 977 h 1104"/>
                  <a:gd name="T14" fmla="*/ 795 w 1043"/>
                  <a:gd name="T15" fmla="*/ 864 h 1104"/>
                  <a:gd name="T16" fmla="*/ 738 w 1043"/>
                  <a:gd name="T17" fmla="*/ 211 h 1104"/>
                  <a:gd name="T18" fmla="*/ 463 w 1043"/>
                  <a:gd name="T19" fmla="*/ 76 h 1104"/>
                  <a:gd name="T20" fmla="*/ 158 w 1043"/>
                  <a:gd name="T21" fmla="*/ 155 h 1104"/>
                  <a:gd name="T22" fmla="*/ 180 w 1043"/>
                  <a:gd name="T23" fmla="*/ 144 h 1104"/>
                  <a:gd name="T24" fmla="*/ 372 w 1043"/>
                  <a:gd name="T25" fmla="*/ 144 h 1104"/>
                  <a:gd name="T26" fmla="*/ 463 w 1043"/>
                  <a:gd name="T27" fmla="*/ 87 h 1104"/>
                  <a:gd name="T28" fmla="*/ 158 w 1043"/>
                  <a:gd name="T29" fmla="*/ 110 h 1104"/>
                  <a:gd name="T30" fmla="*/ 508 w 1043"/>
                  <a:gd name="T31" fmla="*/ 65 h 1104"/>
                  <a:gd name="T32" fmla="*/ 682 w 1043"/>
                  <a:gd name="T33" fmla="*/ 98 h 1104"/>
                  <a:gd name="T34" fmla="*/ 863 w 1043"/>
                  <a:gd name="T35" fmla="*/ 276 h 1104"/>
                  <a:gd name="T36" fmla="*/ 897 w 1043"/>
                  <a:gd name="T37" fmla="*/ 724 h 1104"/>
                  <a:gd name="T38" fmla="*/ 693 w 1043"/>
                  <a:gd name="T39" fmla="*/ 909 h 1104"/>
                  <a:gd name="T40" fmla="*/ 705 w 1043"/>
                  <a:gd name="T41" fmla="*/ 966 h 1104"/>
                  <a:gd name="T42" fmla="*/ 942 w 1043"/>
                  <a:gd name="T43" fmla="*/ 668 h 1104"/>
                  <a:gd name="T44" fmla="*/ 750 w 1043"/>
                  <a:gd name="T45" fmla="*/ 132 h 1104"/>
                  <a:gd name="T46" fmla="*/ 429 w 1043"/>
                  <a:gd name="T47" fmla="*/ 8 h 1104"/>
                  <a:gd name="T48" fmla="*/ 795 w 1043"/>
                  <a:gd name="T49" fmla="*/ 110 h 1104"/>
                  <a:gd name="T50" fmla="*/ 919 w 1043"/>
                  <a:gd name="T51" fmla="*/ 223 h 1104"/>
                  <a:gd name="T52" fmla="*/ 829 w 1043"/>
                  <a:gd name="T53" fmla="*/ 887 h 1104"/>
                  <a:gd name="T54" fmla="*/ 237 w 1043"/>
                  <a:gd name="T55" fmla="*/ 989 h 1104"/>
                  <a:gd name="T56" fmla="*/ 34 w 1043"/>
                  <a:gd name="T57" fmla="*/ 853 h 1104"/>
                  <a:gd name="T58" fmla="*/ 147 w 1043"/>
                  <a:gd name="T59" fmla="*/ 864 h 1104"/>
                  <a:gd name="T60" fmla="*/ 237 w 1043"/>
                  <a:gd name="T61" fmla="*/ 887 h 1104"/>
                  <a:gd name="T62" fmla="*/ 524 w 1043"/>
                  <a:gd name="T63" fmla="*/ 1022 h 1104"/>
                  <a:gd name="T64" fmla="*/ 705 w 1043"/>
                  <a:gd name="T65" fmla="*/ 977 h 1104"/>
                  <a:gd name="T66" fmla="*/ 885 w 1043"/>
                  <a:gd name="T67" fmla="*/ 769 h 1104"/>
                  <a:gd name="T68" fmla="*/ 806 w 1043"/>
                  <a:gd name="T69" fmla="*/ 747 h 1104"/>
                  <a:gd name="T70" fmla="*/ 817 w 1043"/>
                  <a:gd name="T71" fmla="*/ 566 h 1104"/>
                  <a:gd name="T72" fmla="*/ 817 w 1043"/>
                  <a:gd name="T73" fmla="*/ 374 h 1104"/>
                  <a:gd name="T74" fmla="*/ 750 w 1043"/>
                  <a:gd name="T75" fmla="*/ 853 h 1104"/>
                  <a:gd name="T76" fmla="*/ 521 w 1043"/>
                  <a:gd name="T77" fmla="*/ 932 h 1104"/>
                  <a:gd name="T78" fmla="*/ 795 w 1043"/>
                  <a:gd name="T79" fmla="*/ 864 h 1104"/>
                  <a:gd name="T80" fmla="*/ 874 w 1043"/>
                  <a:gd name="T81" fmla="*/ 853 h 1104"/>
                  <a:gd name="T82" fmla="*/ 682 w 1043"/>
                  <a:gd name="T83" fmla="*/ 966 h 1104"/>
                  <a:gd name="T84" fmla="*/ 885 w 1043"/>
                  <a:gd name="T85" fmla="*/ 955 h 1104"/>
                  <a:gd name="T86" fmla="*/ 908 w 1043"/>
                  <a:gd name="T87" fmla="*/ 803 h 1104"/>
                  <a:gd name="T88" fmla="*/ 857 w 1043"/>
                  <a:gd name="T89" fmla="*/ 727 h 1104"/>
                  <a:gd name="T90" fmla="*/ 976 w 1043"/>
                  <a:gd name="T91" fmla="*/ 656 h 1104"/>
                  <a:gd name="T92" fmla="*/ 885 w 1043"/>
                  <a:gd name="T93" fmla="*/ 864 h 1104"/>
                  <a:gd name="T94" fmla="*/ 953 w 1043"/>
                  <a:gd name="T95" fmla="*/ 690 h 1104"/>
                  <a:gd name="T96" fmla="*/ 795 w 1043"/>
                  <a:gd name="T97" fmla="*/ 1011 h 1104"/>
                  <a:gd name="T98" fmla="*/ 406 w 1043"/>
                  <a:gd name="T99" fmla="*/ 1056 h 1104"/>
                  <a:gd name="T100" fmla="*/ 908 w 1043"/>
                  <a:gd name="T101" fmla="*/ 887 h 1104"/>
                  <a:gd name="T102" fmla="*/ 784 w 1043"/>
                  <a:gd name="T103" fmla="*/ 909 h 1104"/>
                  <a:gd name="T104" fmla="*/ 863 w 1043"/>
                  <a:gd name="T105" fmla="*/ 600 h 1104"/>
                  <a:gd name="T106" fmla="*/ 905 w 1043"/>
                  <a:gd name="T107" fmla="*/ 583 h 1104"/>
                  <a:gd name="T108" fmla="*/ 857 w 1043"/>
                  <a:gd name="T109" fmla="*/ 295 h 1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3"/>
                  <a:gd name="T166" fmla="*/ 0 h 1104"/>
                  <a:gd name="T167" fmla="*/ 1043 w 1043"/>
                  <a:gd name="T168" fmla="*/ 1104 h 11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3" h="1104">
                    <a:moveTo>
                      <a:pt x="45" y="257"/>
                    </a:moveTo>
                    <a:cubicBezTo>
                      <a:pt x="94" y="208"/>
                      <a:pt x="152" y="192"/>
                      <a:pt x="214" y="166"/>
                    </a:cubicBezTo>
                    <a:cubicBezTo>
                      <a:pt x="229" y="160"/>
                      <a:pt x="243" y="148"/>
                      <a:pt x="259" y="144"/>
                    </a:cubicBezTo>
                    <a:cubicBezTo>
                      <a:pt x="296" y="136"/>
                      <a:pt x="334" y="136"/>
                      <a:pt x="372" y="132"/>
                    </a:cubicBezTo>
                    <a:cubicBezTo>
                      <a:pt x="464" y="138"/>
                      <a:pt x="555" y="137"/>
                      <a:pt x="643" y="166"/>
                    </a:cubicBezTo>
                    <a:cubicBezTo>
                      <a:pt x="684" y="194"/>
                      <a:pt x="716" y="229"/>
                      <a:pt x="756" y="257"/>
                    </a:cubicBezTo>
                    <a:cubicBezTo>
                      <a:pt x="764" y="268"/>
                      <a:pt x="769" y="281"/>
                      <a:pt x="779" y="290"/>
                    </a:cubicBezTo>
                    <a:cubicBezTo>
                      <a:pt x="789" y="300"/>
                      <a:pt x="805" y="302"/>
                      <a:pt x="813" y="313"/>
                    </a:cubicBezTo>
                    <a:cubicBezTo>
                      <a:pt x="832" y="340"/>
                      <a:pt x="839" y="375"/>
                      <a:pt x="858" y="403"/>
                    </a:cubicBezTo>
                    <a:cubicBezTo>
                      <a:pt x="865" y="433"/>
                      <a:pt x="881" y="463"/>
                      <a:pt x="881" y="494"/>
                    </a:cubicBezTo>
                    <a:cubicBezTo>
                      <a:pt x="881" y="584"/>
                      <a:pt x="863" y="659"/>
                      <a:pt x="835" y="742"/>
                    </a:cubicBezTo>
                    <a:cubicBezTo>
                      <a:pt x="826" y="768"/>
                      <a:pt x="827" y="797"/>
                      <a:pt x="813" y="821"/>
                    </a:cubicBezTo>
                    <a:cubicBezTo>
                      <a:pt x="805" y="835"/>
                      <a:pt x="789" y="843"/>
                      <a:pt x="779" y="855"/>
                    </a:cubicBezTo>
                    <a:cubicBezTo>
                      <a:pt x="707" y="941"/>
                      <a:pt x="652" y="970"/>
                      <a:pt x="553" y="1002"/>
                    </a:cubicBezTo>
                    <a:cubicBezTo>
                      <a:pt x="417" y="995"/>
                      <a:pt x="366" y="1001"/>
                      <a:pt x="259" y="968"/>
                    </a:cubicBezTo>
                    <a:cubicBezTo>
                      <a:pt x="225" y="958"/>
                      <a:pt x="192" y="945"/>
                      <a:pt x="158" y="934"/>
                    </a:cubicBezTo>
                    <a:cubicBezTo>
                      <a:pt x="147" y="930"/>
                      <a:pt x="124" y="923"/>
                      <a:pt x="124" y="923"/>
                    </a:cubicBezTo>
                    <a:cubicBezTo>
                      <a:pt x="72" y="888"/>
                      <a:pt x="64" y="854"/>
                      <a:pt x="0" y="833"/>
                    </a:cubicBezTo>
                    <a:cubicBezTo>
                      <a:pt x="21" y="853"/>
                      <a:pt x="34" y="881"/>
                      <a:pt x="56" y="900"/>
                    </a:cubicBezTo>
                    <a:cubicBezTo>
                      <a:pt x="94" y="934"/>
                      <a:pt x="143" y="963"/>
                      <a:pt x="192" y="979"/>
                    </a:cubicBezTo>
                    <a:cubicBezTo>
                      <a:pt x="227" y="1002"/>
                      <a:pt x="221" y="1003"/>
                      <a:pt x="259" y="1013"/>
                    </a:cubicBezTo>
                    <a:cubicBezTo>
                      <a:pt x="304" y="1025"/>
                      <a:pt x="395" y="1047"/>
                      <a:pt x="395" y="1047"/>
                    </a:cubicBezTo>
                    <a:cubicBezTo>
                      <a:pt x="474" y="1037"/>
                      <a:pt x="558" y="1044"/>
                      <a:pt x="632" y="1013"/>
                    </a:cubicBezTo>
                    <a:cubicBezTo>
                      <a:pt x="698" y="985"/>
                      <a:pt x="747" y="923"/>
                      <a:pt x="813" y="900"/>
                    </a:cubicBezTo>
                    <a:cubicBezTo>
                      <a:pt x="838" y="796"/>
                      <a:pt x="801" y="904"/>
                      <a:pt x="858" y="833"/>
                    </a:cubicBezTo>
                    <a:cubicBezTo>
                      <a:pt x="869" y="820"/>
                      <a:pt x="896" y="741"/>
                      <a:pt x="903" y="720"/>
                    </a:cubicBezTo>
                    <a:cubicBezTo>
                      <a:pt x="917" y="578"/>
                      <a:pt x="948" y="261"/>
                      <a:pt x="756" y="211"/>
                    </a:cubicBezTo>
                    <a:cubicBezTo>
                      <a:pt x="695" y="165"/>
                      <a:pt x="634" y="157"/>
                      <a:pt x="564" y="132"/>
                    </a:cubicBezTo>
                    <a:cubicBezTo>
                      <a:pt x="553" y="121"/>
                      <a:pt x="545" y="106"/>
                      <a:pt x="531" y="98"/>
                    </a:cubicBezTo>
                    <a:cubicBezTo>
                      <a:pt x="510" y="86"/>
                      <a:pt x="463" y="76"/>
                      <a:pt x="463" y="76"/>
                    </a:cubicBezTo>
                    <a:cubicBezTo>
                      <a:pt x="402" y="81"/>
                      <a:pt x="319" y="80"/>
                      <a:pt x="259" y="110"/>
                    </a:cubicBezTo>
                    <a:cubicBezTo>
                      <a:pt x="247" y="116"/>
                      <a:pt x="238" y="127"/>
                      <a:pt x="226" y="132"/>
                    </a:cubicBezTo>
                    <a:cubicBezTo>
                      <a:pt x="204" y="142"/>
                      <a:pt x="158" y="155"/>
                      <a:pt x="158" y="155"/>
                    </a:cubicBezTo>
                    <a:cubicBezTo>
                      <a:pt x="99" y="199"/>
                      <a:pt x="117" y="187"/>
                      <a:pt x="45" y="234"/>
                    </a:cubicBezTo>
                    <a:cubicBezTo>
                      <a:pt x="34" y="241"/>
                      <a:pt x="79" y="211"/>
                      <a:pt x="79" y="211"/>
                    </a:cubicBezTo>
                    <a:cubicBezTo>
                      <a:pt x="108" y="166"/>
                      <a:pt x="127" y="157"/>
                      <a:pt x="180" y="144"/>
                    </a:cubicBezTo>
                    <a:cubicBezTo>
                      <a:pt x="232" y="67"/>
                      <a:pt x="321" y="103"/>
                      <a:pt x="406" y="110"/>
                    </a:cubicBezTo>
                    <a:cubicBezTo>
                      <a:pt x="429" y="117"/>
                      <a:pt x="491" y="115"/>
                      <a:pt x="474" y="132"/>
                    </a:cubicBezTo>
                    <a:cubicBezTo>
                      <a:pt x="450" y="156"/>
                      <a:pt x="406" y="144"/>
                      <a:pt x="372" y="144"/>
                    </a:cubicBezTo>
                    <a:cubicBezTo>
                      <a:pt x="341" y="144"/>
                      <a:pt x="433" y="136"/>
                      <a:pt x="463" y="132"/>
                    </a:cubicBezTo>
                    <a:cubicBezTo>
                      <a:pt x="474" y="121"/>
                      <a:pt x="497" y="114"/>
                      <a:pt x="497" y="98"/>
                    </a:cubicBezTo>
                    <a:cubicBezTo>
                      <a:pt x="497" y="86"/>
                      <a:pt x="474" y="92"/>
                      <a:pt x="463" y="87"/>
                    </a:cubicBezTo>
                    <a:cubicBezTo>
                      <a:pt x="451" y="81"/>
                      <a:pt x="440" y="72"/>
                      <a:pt x="429" y="65"/>
                    </a:cubicBezTo>
                    <a:cubicBezTo>
                      <a:pt x="365" y="69"/>
                      <a:pt x="301" y="70"/>
                      <a:pt x="237" y="76"/>
                    </a:cubicBezTo>
                    <a:cubicBezTo>
                      <a:pt x="232" y="77"/>
                      <a:pt x="158" y="91"/>
                      <a:pt x="158" y="110"/>
                    </a:cubicBezTo>
                    <a:cubicBezTo>
                      <a:pt x="158" y="122"/>
                      <a:pt x="180" y="100"/>
                      <a:pt x="192" y="98"/>
                    </a:cubicBezTo>
                    <a:cubicBezTo>
                      <a:pt x="222" y="92"/>
                      <a:pt x="252" y="91"/>
                      <a:pt x="282" y="87"/>
                    </a:cubicBezTo>
                    <a:cubicBezTo>
                      <a:pt x="452" y="62"/>
                      <a:pt x="152" y="88"/>
                      <a:pt x="508" y="65"/>
                    </a:cubicBezTo>
                    <a:cubicBezTo>
                      <a:pt x="429" y="61"/>
                      <a:pt x="349" y="69"/>
                      <a:pt x="271" y="53"/>
                    </a:cubicBezTo>
                    <a:cubicBezTo>
                      <a:pt x="248" y="48"/>
                      <a:pt x="315" y="31"/>
                      <a:pt x="339" y="31"/>
                    </a:cubicBezTo>
                    <a:cubicBezTo>
                      <a:pt x="457" y="31"/>
                      <a:pt x="585" y="70"/>
                      <a:pt x="700" y="98"/>
                    </a:cubicBezTo>
                    <a:cubicBezTo>
                      <a:pt x="734" y="148"/>
                      <a:pt x="747" y="130"/>
                      <a:pt x="790" y="166"/>
                    </a:cubicBezTo>
                    <a:cubicBezTo>
                      <a:pt x="893" y="253"/>
                      <a:pt x="786" y="178"/>
                      <a:pt x="869" y="234"/>
                    </a:cubicBezTo>
                    <a:cubicBezTo>
                      <a:pt x="873" y="249"/>
                      <a:pt x="875" y="265"/>
                      <a:pt x="881" y="279"/>
                    </a:cubicBezTo>
                    <a:cubicBezTo>
                      <a:pt x="886" y="291"/>
                      <a:pt x="898" y="300"/>
                      <a:pt x="903" y="313"/>
                    </a:cubicBezTo>
                    <a:cubicBezTo>
                      <a:pt x="921" y="362"/>
                      <a:pt x="935" y="430"/>
                      <a:pt x="948" y="482"/>
                    </a:cubicBezTo>
                    <a:cubicBezTo>
                      <a:pt x="946" y="509"/>
                      <a:pt x="953" y="685"/>
                      <a:pt x="915" y="742"/>
                    </a:cubicBezTo>
                    <a:cubicBezTo>
                      <a:pt x="888" y="782"/>
                      <a:pt x="846" y="811"/>
                      <a:pt x="813" y="844"/>
                    </a:cubicBezTo>
                    <a:cubicBezTo>
                      <a:pt x="752" y="905"/>
                      <a:pt x="809" y="879"/>
                      <a:pt x="745" y="900"/>
                    </a:cubicBezTo>
                    <a:cubicBezTo>
                      <a:pt x="734" y="915"/>
                      <a:pt x="723" y="931"/>
                      <a:pt x="711" y="945"/>
                    </a:cubicBezTo>
                    <a:cubicBezTo>
                      <a:pt x="701" y="957"/>
                      <a:pt x="687" y="967"/>
                      <a:pt x="677" y="979"/>
                    </a:cubicBezTo>
                    <a:cubicBezTo>
                      <a:pt x="668" y="989"/>
                      <a:pt x="643" y="1007"/>
                      <a:pt x="655" y="1013"/>
                    </a:cubicBezTo>
                    <a:cubicBezTo>
                      <a:pt x="676" y="1023"/>
                      <a:pt x="700" y="1006"/>
                      <a:pt x="723" y="1002"/>
                    </a:cubicBezTo>
                    <a:cubicBezTo>
                      <a:pt x="804" y="941"/>
                      <a:pt x="870" y="870"/>
                      <a:pt x="926" y="787"/>
                    </a:cubicBezTo>
                    <a:cubicBezTo>
                      <a:pt x="933" y="765"/>
                      <a:pt x="941" y="742"/>
                      <a:pt x="948" y="720"/>
                    </a:cubicBezTo>
                    <a:cubicBezTo>
                      <a:pt x="952" y="709"/>
                      <a:pt x="960" y="686"/>
                      <a:pt x="960" y="686"/>
                    </a:cubicBezTo>
                    <a:cubicBezTo>
                      <a:pt x="974" y="602"/>
                      <a:pt x="987" y="522"/>
                      <a:pt x="971" y="437"/>
                    </a:cubicBezTo>
                    <a:cubicBezTo>
                      <a:pt x="964" y="357"/>
                      <a:pt x="961" y="230"/>
                      <a:pt x="881" y="177"/>
                    </a:cubicBezTo>
                    <a:cubicBezTo>
                      <a:pt x="851" y="157"/>
                      <a:pt x="803" y="144"/>
                      <a:pt x="768" y="132"/>
                    </a:cubicBezTo>
                    <a:cubicBezTo>
                      <a:pt x="712" y="76"/>
                      <a:pt x="630" y="67"/>
                      <a:pt x="553" y="53"/>
                    </a:cubicBezTo>
                    <a:cubicBezTo>
                      <a:pt x="538" y="46"/>
                      <a:pt x="524" y="34"/>
                      <a:pt x="508" y="31"/>
                    </a:cubicBezTo>
                    <a:cubicBezTo>
                      <a:pt x="401" y="10"/>
                      <a:pt x="332" y="32"/>
                      <a:pt x="429" y="8"/>
                    </a:cubicBezTo>
                    <a:cubicBezTo>
                      <a:pt x="505" y="13"/>
                      <a:pt x="586" y="0"/>
                      <a:pt x="655" y="31"/>
                    </a:cubicBezTo>
                    <a:cubicBezTo>
                      <a:pt x="672" y="39"/>
                      <a:pt x="683" y="57"/>
                      <a:pt x="700" y="65"/>
                    </a:cubicBezTo>
                    <a:cubicBezTo>
                      <a:pt x="761" y="95"/>
                      <a:pt x="763" y="74"/>
                      <a:pt x="813" y="110"/>
                    </a:cubicBezTo>
                    <a:cubicBezTo>
                      <a:pt x="885" y="162"/>
                      <a:pt x="810" y="132"/>
                      <a:pt x="881" y="155"/>
                    </a:cubicBezTo>
                    <a:cubicBezTo>
                      <a:pt x="888" y="166"/>
                      <a:pt x="894" y="179"/>
                      <a:pt x="903" y="189"/>
                    </a:cubicBezTo>
                    <a:cubicBezTo>
                      <a:pt x="913" y="201"/>
                      <a:pt x="928" y="210"/>
                      <a:pt x="937" y="223"/>
                    </a:cubicBezTo>
                    <a:cubicBezTo>
                      <a:pt x="957" y="253"/>
                      <a:pt x="962" y="293"/>
                      <a:pt x="982" y="324"/>
                    </a:cubicBezTo>
                    <a:cubicBezTo>
                      <a:pt x="984" y="330"/>
                      <a:pt x="1005" y="409"/>
                      <a:pt x="1005" y="415"/>
                    </a:cubicBezTo>
                    <a:cubicBezTo>
                      <a:pt x="1005" y="582"/>
                      <a:pt x="971" y="799"/>
                      <a:pt x="847" y="923"/>
                    </a:cubicBezTo>
                    <a:cubicBezTo>
                      <a:pt x="819" y="1029"/>
                      <a:pt x="768" y="1013"/>
                      <a:pt x="666" y="1025"/>
                    </a:cubicBezTo>
                    <a:cubicBezTo>
                      <a:pt x="628" y="1050"/>
                      <a:pt x="597" y="1058"/>
                      <a:pt x="553" y="1070"/>
                    </a:cubicBezTo>
                    <a:cubicBezTo>
                      <a:pt x="458" y="1036"/>
                      <a:pt x="331" y="1035"/>
                      <a:pt x="237" y="1025"/>
                    </a:cubicBezTo>
                    <a:cubicBezTo>
                      <a:pt x="207" y="1010"/>
                      <a:pt x="177" y="994"/>
                      <a:pt x="147" y="979"/>
                    </a:cubicBezTo>
                    <a:cubicBezTo>
                      <a:pt x="114" y="962"/>
                      <a:pt x="103" y="912"/>
                      <a:pt x="67" y="900"/>
                    </a:cubicBezTo>
                    <a:cubicBezTo>
                      <a:pt x="56" y="896"/>
                      <a:pt x="45" y="893"/>
                      <a:pt x="34" y="889"/>
                    </a:cubicBezTo>
                    <a:cubicBezTo>
                      <a:pt x="30" y="878"/>
                      <a:pt x="14" y="864"/>
                      <a:pt x="22" y="855"/>
                    </a:cubicBezTo>
                    <a:cubicBezTo>
                      <a:pt x="30" y="846"/>
                      <a:pt x="45" y="861"/>
                      <a:pt x="56" y="866"/>
                    </a:cubicBezTo>
                    <a:cubicBezTo>
                      <a:pt x="140" y="902"/>
                      <a:pt x="61" y="880"/>
                      <a:pt x="147" y="900"/>
                    </a:cubicBezTo>
                    <a:cubicBezTo>
                      <a:pt x="169" y="915"/>
                      <a:pt x="192" y="930"/>
                      <a:pt x="214" y="945"/>
                    </a:cubicBezTo>
                    <a:cubicBezTo>
                      <a:pt x="225" y="953"/>
                      <a:pt x="248" y="968"/>
                      <a:pt x="248" y="968"/>
                    </a:cubicBezTo>
                    <a:cubicBezTo>
                      <a:pt x="244" y="953"/>
                      <a:pt x="247" y="935"/>
                      <a:pt x="237" y="923"/>
                    </a:cubicBezTo>
                    <a:cubicBezTo>
                      <a:pt x="230" y="914"/>
                      <a:pt x="203" y="900"/>
                      <a:pt x="203" y="912"/>
                    </a:cubicBezTo>
                    <a:cubicBezTo>
                      <a:pt x="203" y="924"/>
                      <a:pt x="262" y="963"/>
                      <a:pt x="271" y="968"/>
                    </a:cubicBezTo>
                    <a:cubicBezTo>
                      <a:pt x="360" y="1017"/>
                      <a:pt x="442" y="1046"/>
                      <a:pt x="542" y="1058"/>
                    </a:cubicBezTo>
                    <a:cubicBezTo>
                      <a:pt x="531" y="1054"/>
                      <a:pt x="496" y="1047"/>
                      <a:pt x="508" y="1047"/>
                    </a:cubicBezTo>
                    <a:cubicBezTo>
                      <a:pt x="523" y="1047"/>
                      <a:pt x="538" y="1060"/>
                      <a:pt x="553" y="1058"/>
                    </a:cubicBezTo>
                    <a:cubicBezTo>
                      <a:pt x="611" y="1051"/>
                      <a:pt x="672" y="1042"/>
                      <a:pt x="723" y="1013"/>
                    </a:cubicBezTo>
                    <a:cubicBezTo>
                      <a:pt x="746" y="1000"/>
                      <a:pt x="790" y="968"/>
                      <a:pt x="790" y="968"/>
                    </a:cubicBezTo>
                    <a:cubicBezTo>
                      <a:pt x="828" y="861"/>
                      <a:pt x="769" y="1007"/>
                      <a:pt x="835" y="912"/>
                    </a:cubicBezTo>
                    <a:cubicBezTo>
                      <a:pt x="862" y="873"/>
                      <a:pt x="877" y="827"/>
                      <a:pt x="903" y="787"/>
                    </a:cubicBezTo>
                    <a:cubicBezTo>
                      <a:pt x="909" y="766"/>
                      <a:pt x="958" y="628"/>
                      <a:pt x="948" y="607"/>
                    </a:cubicBezTo>
                    <a:cubicBezTo>
                      <a:pt x="942" y="595"/>
                      <a:pt x="926" y="622"/>
                      <a:pt x="915" y="629"/>
                    </a:cubicBezTo>
                    <a:cubicBezTo>
                      <a:pt x="897" y="697"/>
                      <a:pt x="874" y="720"/>
                      <a:pt x="824" y="765"/>
                    </a:cubicBezTo>
                    <a:cubicBezTo>
                      <a:pt x="796" y="790"/>
                      <a:pt x="745" y="844"/>
                      <a:pt x="745" y="844"/>
                    </a:cubicBezTo>
                    <a:cubicBezTo>
                      <a:pt x="691" y="954"/>
                      <a:pt x="765" y="842"/>
                      <a:pt x="779" y="821"/>
                    </a:cubicBezTo>
                    <a:cubicBezTo>
                      <a:pt x="804" y="744"/>
                      <a:pt x="820" y="663"/>
                      <a:pt x="835" y="584"/>
                    </a:cubicBezTo>
                    <a:cubicBezTo>
                      <a:pt x="831" y="520"/>
                      <a:pt x="830" y="456"/>
                      <a:pt x="824" y="392"/>
                    </a:cubicBezTo>
                    <a:cubicBezTo>
                      <a:pt x="823" y="380"/>
                      <a:pt x="801" y="358"/>
                      <a:pt x="813" y="358"/>
                    </a:cubicBezTo>
                    <a:cubicBezTo>
                      <a:pt x="826" y="358"/>
                      <a:pt x="828" y="381"/>
                      <a:pt x="835" y="392"/>
                    </a:cubicBezTo>
                    <a:cubicBezTo>
                      <a:pt x="841" y="423"/>
                      <a:pt x="859" y="501"/>
                      <a:pt x="858" y="528"/>
                    </a:cubicBezTo>
                    <a:cubicBezTo>
                      <a:pt x="853" y="620"/>
                      <a:pt x="834" y="774"/>
                      <a:pt x="779" y="855"/>
                    </a:cubicBezTo>
                    <a:cubicBezTo>
                      <a:pt x="775" y="866"/>
                      <a:pt x="775" y="880"/>
                      <a:pt x="768" y="889"/>
                    </a:cubicBezTo>
                    <a:cubicBezTo>
                      <a:pt x="748" y="914"/>
                      <a:pt x="688" y="927"/>
                      <a:pt x="666" y="934"/>
                    </a:cubicBezTo>
                    <a:cubicBezTo>
                      <a:pt x="655" y="938"/>
                      <a:pt x="644" y="942"/>
                      <a:pt x="632" y="945"/>
                    </a:cubicBezTo>
                    <a:cubicBezTo>
                      <a:pt x="598" y="953"/>
                      <a:pt x="496" y="968"/>
                      <a:pt x="531" y="968"/>
                    </a:cubicBezTo>
                    <a:cubicBezTo>
                      <a:pt x="599" y="968"/>
                      <a:pt x="666" y="953"/>
                      <a:pt x="734" y="945"/>
                    </a:cubicBezTo>
                    <a:cubicBezTo>
                      <a:pt x="749" y="934"/>
                      <a:pt x="763" y="921"/>
                      <a:pt x="779" y="912"/>
                    </a:cubicBezTo>
                    <a:cubicBezTo>
                      <a:pt x="789" y="906"/>
                      <a:pt x="804" y="908"/>
                      <a:pt x="813" y="900"/>
                    </a:cubicBezTo>
                    <a:cubicBezTo>
                      <a:pt x="823" y="891"/>
                      <a:pt x="826" y="876"/>
                      <a:pt x="835" y="866"/>
                    </a:cubicBezTo>
                    <a:cubicBezTo>
                      <a:pt x="914" y="772"/>
                      <a:pt x="830" y="891"/>
                      <a:pt x="892" y="799"/>
                    </a:cubicBezTo>
                    <a:cubicBezTo>
                      <a:pt x="900" y="831"/>
                      <a:pt x="913" y="857"/>
                      <a:pt x="892" y="889"/>
                    </a:cubicBezTo>
                    <a:cubicBezTo>
                      <a:pt x="884" y="900"/>
                      <a:pt x="869" y="903"/>
                      <a:pt x="858" y="912"/>
                    </a:cubicBezTo>
                    <a:cubicBezTo>
                      <a:pt x="815" y="947"/>
                      <a:pt x="801" y="965"/>
                      <a:pt x="745" y="979"/>
                    </a:cubicBezTo>
                    <a:cubicBezTo>
                      <a:pt x="730" y="987"/>
                      <a:pt x="705" y="986"/>
                      <a:pt x="700" y="1002"/>
                    </a:cubicBezTo>
                    <a:cubicBezTo>
                      <a:pt x="696" y="1013"/>
                      <a:pt x="722" y="1013"/>
                      <a:pt x="734" y="1013"/>
                    </a:cubicBezTo>
                    <a:cubicBezTo>
                      <a:pt x="775" y="1013"/>
                      <a:pt x="817" y="1006"/>
                      <a:pt x="858" y="1002"/>
                    </a:cubicBezTo>
                    <a:cubicBezTo>
                      <a:pt x="873" y="998"/>
                      <a:pt x="891" y="1001"/>
                      <a:pt x="903" y="991"/>
                    </a:cubicBezTo>
                    <a:cubicBezTo>
                      <a:pt x="916" y="980"/>
                      <a:pt x="940" y="955"/>
                      <a:pt x="926" y="945"/>
                    </a:cubicBezTo>
                    <a:cubicBezTo>
                      <a:pt x="909" y="934"/>
                      <a:pt x="888" y="960"/>
                      <a:pt x="869" y="968"/>
                    </a:cubicBezTo>
                    <a:cubicBezTo>
                      <a:pt x="925" y="912"/>
                      <a:pt x="908" y="897"/>
                      <a:pt x="926" y="821"/>
                    </a:cubicBezTo>
                    <a:cubicBezTo>
                      <a:pt x="941" y="760"/>
                      <a:pt x="969" y="692"/>
                      <a:pt x="1005" y="641"/>
                    </a:cubicBezTo>
                    <a:cubicBezTo>
                      <a:pt x="1019" y="580"/>
                      <a:pt x="1016" y="611"/>
                      <a:pt x="1016" y="550"/>
                    </a:cubicBezTo>
                    <a:lnTo>
                      <a:pt x="875" y="745"/>
                    </a:lnTo>
                    <a:lnTo>
                      <a:pt x="923" y="649"/>
                    </a:lnTo>
                    <a:cubicBezTo>
                      <a:pt x="955" y="633"/>
                      <a:pt x="985" y="589"/>
                      <a:pt x="1019" y="601"/>
                    </a:cubicBezTo>
                    <a:cubicBezTo>
                      <a:pt x="1043" y="610"/>
                      <a:pt x="1001" y="649"/>
                      <a:pt x="994" y="674"/>
                    </a:cubicBezTo>
                    <a:cubicBezTo>
                      <a:pt x="992" y="680"/>
                      <a:pt x="979" y="772"/>
                      <a:pt x="971" y="787"/>
                    </a:cubicBezTo>
                    <a:cubicBezTo>
                      <a:pt x="959" y="811"/>
                      <a:pt x="938" y="831"/>
                      <a:pt x="926" y="855"/>
                    </a:cubicBezTo>
                    <a:cubicBezTo>
                      <a:pt x="918" y="870"/>
                      <a:pt x="915" y="888"/>
                      <a:pt x="903" y="900"/>
                    </a:cubicBezTo>
                    <a:cubicBezTo>
                      <a:pt x="895" y="908"/>
                      <a:pt x="910" y="877"/>
                      <a:pt x="915" y="866"/>
                    </a:cubicBezTo>
                    <a:cubicBezTo>
                      <a:pt x="934" y="823"/>
                      <a:pt x="947" y="787"/>
                      <a:pt x="960" y="742"/>
                    </a:cubicBezTo>
                    <a:cubicBezTo>
                      <a:pt x="963" y="731"/>
                      <a:pt x="971" y="696"/>
                      <a:pt x="971" y="708"/>
                    </a:cubicBezTo>
                    <a:cubicBezTo>
                      <a:pt x="971" y="791"/>
                      <a:pt x="929" y="881"/>
                      <a:pt x="881" y="945"/>
                    </a:cubicBezTo>
                    <a:cubicBezTo>
                      <a:pt x="859" y="1006"/>
                      <a:pt x="883" y="955"/>
                      <a:pt x="835" y="1013"/>
                    </a:cubicBezTo>
                    <a:cubicBezTo>
                      <a:pt x="826" y="1023"/>
                      <a:pt x="825" y="1041"/>
                      <a:pt x="813" y="1047"/>
                    </a:cubicBezTo>
                    <a:cubicBezTo>
                      <a:pt x="792" y="1057"/>
                      <a:pt x="768" y="1054"/>
                      <a:pt x="745" y="1058"/>
                    </a:cubicBezTo>
                    <a:cubicBezTo>
                      <a:pt x="684" y="1069"/>
                      <a:pt x="623" y="1083"/>
                      <a:pt x="564" y="1104"/>
                    </a:cubicBezTo>
                    <a:cubicBezTo>
                      <a:pt x="511" y="1100"/>
                      <a:pt x="458" y="1098"/>
                      <a:pt x="406" y="1092"/>
                    </a:cubicBezTo>
                    <a:cubicBezTo>
                      <a:pt x="391" y="1090"/>
                      <a:pt x="346" y="1081"/>
                      <a:pt x="361" y="1081"/>
                    </a:cubicBezTo>
                    <a:cubicBezTo>
                      <a:pt x="380" y="1081"/>
                      <a:pt x="399" y="1088"/>
                      <a:pt x="418" y="1092"/>
                    </a:cubicBezTo>
                    <a:cubicBezTo>
                      <a:pt x="584" y="1082"/>
                      <a:pt x="836" y="1100"/>
                      <a:pt x="926" y="923"/>
                    </a:cubicBezTo>
                    <a:cubicBezTo>
                      <a:pt x="940" y="853"/>
                      <a:pt x="951" y="847"/>
                      <a:pt x="937" y="776"/>
                    </a:cubicBezTo>
                    <a:cubicBezTo>
                      <a:pt x="920" y="847"/>
                      <a:pt x="935" y="808"/>
                      <a:pt x="881" y="889"/>
                    </a:cubicBezTo>
                    <a:cubicBezTo>
                      <a:pt x="863" y="916"/>
                      <a:pt x="802" y="945"/>
                      <a:pt x="802" y="945"/>
                    </a:cubicBezTo>
                    <a:cubicBezTo>
                      <a:pt x="817" y="884"/>
                      <a:pt x="833" y="811"/>
                      <a:pt x="858" y="753"/>
                    </a:cubicBezTo>
                    <a:cubicBezTo>
                      <a:pt x="900" y="655"/>
                      <a:pt x="866" y="754"/>
                      <a:pt x="892" y="674"/>
                    </a:cubicBezTo>
                    <a:cubicBezTo>
                      <a:pt x="888" y="655"/>
                      <a:pt x="900" y="618"/>
                      <a:pt x="881" y="618"/>
                    </a:cubicBezTo>
                    <a:cubicBezTo>
                      <a:pt x="862" y="618"/>
                      <a:pt x="872" y="655"/>
                      <a:pt x="869" y="674"/>
                    </a:cubicBezTo>
                    <a:cubicBezTo>
                      <a:pt x="856" y="743"/>
                      <a:pt x="858" y="724"/>
                      <a:pt x="858" y="776"/>
                    </a:cubicBezTo>
                    <a:lnTo>
                      <a:pt x="923" y="601"/>
                    </a:lnTo>
                    <a:lnTo>
                      <a:pt x="971" y="505"/>
                    </a:lnTo>
                    <a:lnTo>
                      <a:pt x="875" y="457"/>
                    </a:lnTo>
                    <a:lnTo>
                      <a:pt x="875" y="313"/>
                    </a:lnTo>
                  </a:path>
                </a:pathLst>
              </a:custGeom>
              <a:solidFill>
                <a:srgbClr val="CC0000"/>
              </a:solidFill>
              <a:ln w="9525">
                <a:noFill/>
                <a:round/>
                <a:headEnd/>
                <a:tailEnd/>
              </a:ln>
            </p:spPr>
            <p:txBody>
              <a:bodyPr>
                <a:prstTxWarp prst="textNoShape">
                  <a:avLst/>
                </a:prstTxWarp>
              </a:bodyPr>
              <a:lstStyle/>
              <a:p>
                <a:endParaRPr lang="en-US"/>
              </a:p>
            </p:txBody>
          </p:sp>
          <p:sp>
            <p:nvSpPr>
              <p:cNvPr id="23610" name="Freeform 90"/>
              <p:cNvSpPr>
                <a:spLocks noChangeAspect="1"/>
              </p:cNvSpPr>
              <p:nvPr/>
            </p:nvSpPr>
            <p:spPr bwMode="auto">
              <a:xfrm>
                <a:off x="1169" y="2282"/>
                <a:ext cx="924" cy="1078"/>
              </a:xfrm>
              <a:custGeom>
                <a:avLst/>
                <a:gdLst>
                  <a:gd name="T0" fmla="*/ 1073 w 832"/>
                  <a:gd name="T1" fmla="*/ 741 h 971"/>
                  <a:gd name="T2" fmla="*/ 2713 w 832"/>
                  <a:gd name="T3" fmla="*/ 663 h 971"/>
                  <a:gd name="T4" fmla="*/ 3389 w 832"/>
                  <a:gd name="T5" fmla="*/ 1116 h 971"/>
                  <a:gd name="T6" fmla="*/ 4359 w 832"/>
                  <a:gd name="T7" fmla="*/ 1922 h 971"/>
                  <a:gd name="T8" fmla="*/ 3015 w 832"/>
                  <a:gd name="T9" fmla="*/ 741 h 971"/>
                  <a:gd name="T10" fmla="*/ 1007 w 832"/>
                  <a:gd name="T11" fmla="*/ 885 h 971"/>
                  <a:gd name="T12" fmla="*/ 182 w 832"/>
                  <a:gd name="T13" fmla="*/ 1625 h 971"/>
                  <a:gd name="T14" fmla="*/ 1144 w 832"/>
                  <a:gd name="T15" fmla="*/ 817 h 971"/>
                  <a:gd name="T16" fmla="*/ 3324 w 832"/>
                  <a:gd name="T17" fmla="*/ 817 h 971"/>
                  <a:gd name="T18" fmla="*/ 4205 w 832"/>
                  <a:gd name="T19" fmla="*/ 1922 h 971"/>
                  <a:gd name="T20" fmla="*/ 4807 w 832"/>
                  <a:gd name="T21" fmla="*/ 2516 h 971"/>
                  <a:gd name="T22" fmla="*/ 3835 w 832"/>
                  <a:gd name="T23" fmla="*/ 885 h 971"/>
                  <a:gd name="T24" fmla="*/ 3917 w 832"/>
                  <a:gd name="T25" fmla="*/ 1489 h 971"/>
                  <a:gd name="T26" fmla="*/ 4129 w 832"/>
                  <a:gd name="T27" fmla="*/ 1259 h 971"/>
                  <a:gd name="T28" fmla="*/ 2269 w 832"/>
                  <a:gd name="T29" fmla="*/ 362 h 971"/>
                  <a:gd name="T30" fmla="*/ 1073 w 832"/>
                  <a:gd name="T31" fmla="*/ 663 h 971"/>
                  <a:gd name="T32" fmla="*/ 182 w 832"/>
                  <a:gd name="T33" fmla="*/ 1259 h 971"/>
                  <a:gd name="T34" fmla="*/ 37 w 832"/>
                  <a:gd name="T35" fmla="*/ 1177 h 971"/>
                  <a:gd name="T36" fmla="*/ 1832 w 832"/>
                  <a:gd name="T37" fmla="*/ 0 h 971"/>
                  <a:gd name="T38" fmla="*/ 3168 w 832"/>
                  <a:gd name="T39" fmla="*/ 225 h 971"/>
                  <a:gd name="T40" fmla="*/ 4064 w 832"/>
                  <a:gd name="T41" fmla="*/ 437 h 971"/>
                  <a:gd name="T42" fmla="*/ 4513 w 832"/>
                  <a:gd name="T43" fmla="*/ 817 h 971"/>
                  <a:gd name="T44" fmla="*/ 4954 w 832"/>
                  <a:gd name="T45" fmla="*/ 1625 h 971"/>
                  <a:gd name="T46" fmla="*/ 3917 w 832"/>
                  <a:gd name="T47" fmla="*/ 362 h 971"/>
                  <a:gd name="T48" fmla="*/ 3917 w 832"/>
                  <a:gd name="T49" fmla="*/ 437 h 971"/>
                  <a:gd name="T50" fmla="*/ 5329 w 832"/>
                  <a:gd name="T51" fmla="*/ 1922 h 971"/>
                  <a:gd name="T52" fmla="*/ 4730 w 832"/>
                  <a:gd name="T53" fmla="*/ 2958 h 971"/>
                  <a:gd name="T54" fmla="*/ 2349 w 832"/>
                  <a:gd name="T55" fmla="*/ 5478 h 971"/>
                  <a:gd name="T56" fmla="*/ 339 w 832"/>
                  <a:gd name="T57" fmla="*/ 5112 h 971"/>
                  <a:gd name="T58" fmla="*/ 182 w 832"/>
                  <a:gd name="T59" fmla="*/ 5112 h 971"/>
                  <a:gd name="T60" fmla="*/ 1601 w 832"/>
                  <a:gd name="T61" fmla="*/ 6149 h 971"/>
                  <a:gd name="T62" fmla="*/ 4513 w 832"/>
                  <a:gd name="T63" fmla="*/ 6149 h 971"/>
                  <a:gd name="T64" fmla="*/ 4662 w 832"/>
                  <a:gd name="T65" fmla="*/ 5928 h 971"/>
                  <a:gd name="T66" fmla="*/ 2269 w 832"/>
                  <a:gd name="T67" fmla="*/ 5850 h 971"/>
                  <a:gd name="T68" fmla="*/ 1375 w 832"/>
                  <a:gd name="T69" fmla="*/ 5636 h 971"/>
                  <a:gd name="T70" fmla="*/ 629 w 832"/>
                  <a:gd name="T71" fmla="*/ 5187 h 971"/>
                  <a:gd name="T72" fmla="*/ 3324 w 832"/>
                  <a:gd name="T73" fmla="*/ 5928 h 971"/>
                  <a:gd name="T74" fmla="*/ 4807 w 832"/>
                  <a:gd name="T75" fmla="*/ 4745 h 971"/>
                  <a:gd name="T76" fmla="*/ 5185 w 832"/>
                  <a:gd name="T77" fmla="*/ 3857 h 971"/>
                  <a:gd name="T78" fmla="*/ 5185 w 832"/>
                  <a:gd name="T79" fmla="*/ 3857 h 9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32"/>
                  <a:gd name="T121" fmla="*/ 0 h 971"/>
                  <a:gd name="T122" fmla="*/ 832 w 832"/>
                  <a:gd name="T123" fmla="*/ 971 h 9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32" h="971">
                    <a:moveTo>
                      <a:pt x="27" y="180"/>
                    </a:moveTo>
                    <a:cubicBezTo>
                      <a:pt x="66" y="124"/>
                      <a:pt x="106" y="131"/>
                      <a:pt x="163" y="113"/>
                    </a:cubicBezTo>
                    <a:cubicBezTo>
                      <a:pt x="360" y="53"/>
                      <a:pt x="196" y="98"/>
                      <a:pt x="310" y="67"/>
                    </a:cubicBezTo>
                    <a:cubicBezTo>
                      <a:pt x="417" y="90"/>
                      <a:pt x="318" y="64"/>
                      <a:pt x="411" y="101"/>
                    </a:cubicBezTo>
                    <a:cubicBezTo>
                      <a:pt x="433" y="110"/>
                      <a:pt x="479" y="124"/>
                      <a:pt x="479" y="124"/>
                    </a:cubicBezTo>
                    <a:cubicBezTo>
                      <a:pt x="490" y="139"/>
                      <a:pt x="498" y="157"/>
                      <a:pt x="513" y="169"/>
                    </a:cubicBezTo>
                    <a:cubicBezTo>
                      <a:pt x="596" y="237"/>
                      <a:pt x="499" y="109"/>
                      <a:pt x="570" y="214"/>
                    </a:cubicBezTo>
                    <a:cubicBezTo>
                      <a:pt x="586" y="262"/>
                      <a:pt x="613" y="278"/>
                      <a:pt x="660" y="293"/>
                    </a:cubicBezTo>
                    <a:cubicBezTo>
                      <a:pt x="656" y="267"/>
                      <a:pt x="659" y="239"/>
                      <a:pt x="649" y="214"/>
                    </a:cubicBezTo>
                    <a:cubicBezTo>
                      <a:pt x="625" y="153"/>
                      <a:pt x="510" y="131"/>
                      <a:pt x="457" y="113"/>
                    </a:cubicBezTo>
                    <a:cubicBezTo>
                      <a:pt x="426" y="103"/>
                      <a:pt x="366" y="79"/>
                      <a:pt x="366" y="79"/>
                    </a:cubicBezTo>
                    <a:cubicBezTo>
                      <a:pt x="293" y="92"/>
                      <a:pt x="215" y="94"/>
                      <a:pt x="152" y="135"/>
                    </a:cubicBezTo>
                    <a:cubicBezTo>
                      <a:pt x="88" y="230"/>
                      <a:pt x="172" y="120"/>
                      <a:pt x="95" y="180"/>
                    </a:cubicBezTo>
                    <a:cubicBezTo>
                      <a:pt x="70" y="200"/>
                      <a:pt x="27" y="248"/>
                      <a:pt x="27" y="248"/>
                    </a:cubicBezTo>
                    <a:cubicBezTo>
                      <a:pt x="23" y="237"/>
                      <a:pt x="12" y="225"/>
                      <a:pt x="16" y="214"/>
                    </a:cubicBezTo>
                    <a:cubicBezTo>
                      <a:pt x="33" y="164"/>
                      <a:pt x="129" y="136"/>
                      <a:pt x="174" y="124"/>
                    </a:cubicBezTo>
                    <a:cubicBezTo>
                      <a:pt x="204" y="116"/>
                      <a:pt x="265" y="101"/>
                      <a:pt x="265" y="101"/>
                    </a:cubicBezTo>
                    <a:cubicBezTo>
                      <a:pt x="344" y="106"/>
                      <a:pt x="441" y="74"/>
                      <a:pt x="502" y="124"/>
                    </a:cubicBezTo>
                    <a:cubicBezTo>
                      <a:pt x="688" y="277"/>
                      <a:pt x="416" y="88"/>
                      <a:pt x="570" y="192"/>
                    </a:cubicBezTo>
                    <a:cubicBezTo>
                      <a:pt x="585" y="237"/>
                      <a:pt x="603" y="259"/>
                      <a:pt x="637" y="293"/>
                    </a:cubicBezTo>
                    <a:cubicBezTo>
                      <a:pt x="651" y="346"/>
                      <a:pt x="664" y="400"/>
                      <a:pt x="683" y="451"/>
                    </a:cubicBezTo>
                    <a:cubicBezTo>
                      <a:pt x="698" y="429"/>
                      <a:pt x="713" y="406"/>
                      <a:pt x="728" y="384"/>
                    </a:cubicBezTo>
                    <a:cubicBezTo>
                      <a:pt x="743" y="362"/>
                      <a:pt x="721" y="331"/>
                      <a:pt x="716" y="305"/>
                    </a:cubicBezTo>
                    <a:cubicBezTo>
                      <a:pt x="703" y="242"/>
                      <a:pt x="640" y="156"/>
                      <a:pt x="581" y="135"/>
                    </a:cubicBezTo>
                    <a:cubicBezTo>
                      <a:pt x="577" y="150"/>
                      <a:pt x="568" y="165"/>
                      <a:pt x="570" y="180"/>
                    </a:cubicBezTo>
                    <a:cubicBezTo>
                      <a:pt x="572" y="197"/>
                      <a:pt x="586" y="210"/>
                      <a:pt x="592" y="226"/>
                    </a:cubicBezTo>
                    <a:cubicBezTo>
                      <a:pt x="631" y="323"/>
                      <a:pt x="596" y="263"/>
                      <a:pt x="637" y="327"/>
                    </a:cubicBezTo>
                    <a:cubicBezTo>
                      <a:pt x="649" y="293"/>
                      <a:pt x="644" y="224"/>
                      <a:pt x="626" y="192"/>
                    </a:cubicBezTo>
                    <a:cubicBezTo>
                      <a:pt x="619" y="180"/>
                      <a:pt x="603" y="177"/>
                      <a:pt x="592" y="169"/>
                    </a:cubicBezTo>
                    <a:cubicBezTo>
                      <a:pt x="544" y="95"/>
                      <a:pt x="428" y="72"/>
                      <a:pt x="344" y="56"/>
                    </a:cubicBezTo>
                    <a:cubicBezTo>
                      <a:pt x="322" y="59"/>
                      <a:pt x="228" y="67"/>
                      <a:pt x="197" y="79"/>
                    </a:cubicBezTo>
                    <a:cubicBezTo>
                      <a:pt x="184" y="84"/>
                      <a:pt x="175" y="96"/>
                      <a:pt x="163" y="101"/>
                    </a:cubicBezTo>
                    <a:cubicBezTo>
                      <a:pt x="149" y="107"/>
                      <a:pt x="133" y="109"/>
                      <a:pt x="118" y="113"/>
                    </a:cubicBezTo>
                    <a:cubicBezTo>
                      <a:pt x="81" y="137"/>
                      <a:pt x="64" y="167"/>
                      <a:pt x="27" y="192"/>
                    </a:cubicBezTo>
                    <a:cubicBezTo>
                      <a:pt x="23" y="203"/>
                      <a:pt x="26" y="232"/>
                      <a:pt x="16" y="226"/>
                    </a:cubicBezTo>
                    <a:cubicBezTo>
                      <a:pt x="2" y="218"/>
                      <a:pt x="0" y="195"/>
                      <a:pt x="5" y="180"/>
                    </a:cubicBezTo>
                    <a:cubicBezTo>
                      <a:pt x="16" y="150"/>
                      <a:pt x="38" y="124"/>
                      <a:pt x="61" y="101"/>
                    </a:cubicBezTo>
                    <a:cubicBezTo>
                      <a:pt x="123" y="39"/>
                      <a:pt x="200" y="37"/>
                      <a:pt x="276" y="0"/>
                    </a:cubicBezTo>
                    <a:cubicBezTo>
                      <a:pt x="329" y="7"/>
                      <a:pt x="382" y="13"/>
                      <a:pt x="434" y="22"/>
                    </a:cubicBezTo>
                    <a:cubicBezTo>
                      <a:pt x="449" y="25"/>
                      <a:pt x="464" y="31"/>
                      <a:pt x="479" y="34"/>
                    </a:cubicBezTo>
                    <a:cubicBezTo>
                      <a:pt x="501" y="39"/>
                      <a:pt x="525" y="40"/>
                      <a:pt x="547" y="45"/>
                    </a:cubicBezTo>
                    <a:cubicBezTo>
                      <a:pt x="570" y="51"/>
                      <a:pt x="615" y="67"/>
                      <a:pt x="615" y="67"/>
                    </a:cubicBezTo>
                    <a:cubicBezTo>
                      <a:pt x="626" y="78"/>
                      <a:pt x="637" y="91"/>
                      <a:pt x="649" y="101"/>
                    </a:cubicBezTo>
                    <a:cubicBezTo>
                      <a:pt x="659" y="110"/>
                      <a:pt x="675" y="113"/>
                      <a:pt x="683" y="124"/>
                    </a:cubicBezTo>
                    <a:cubicBezTo>
                      <a:pt x="695" y="140"/>
                      <a:pt x="695" y="162"/>
                      <a:pt x="705" y="180"/>
                    </a:cubicBezTo>
                    <a:cubicBezTo>
                      <a:pt x="718" y="204"/>
                      <a:pt x="750" y="248"/>
                      <a:pt x="750" y="248"/>
                    </a:cubicBezTo>
                    <a:cubicBezTo>
                      <a:pt x="791" y="133"/>
                      <a:pt x="720" y="94"/>
                      <a:pt x="626" y="67"/>
                    </a:cubicBezTo>
                    <a:cubicBezTo>
                      <a:pt x="615" y="64"/>
                      <a:pt x="603" y="61"/>
                      <a:pt x="592" y="56"/>
                    </a:cubicBezTo>
                    <a:cubicBezTo>
                      <a:pt x="580" y="50"/>
                      <a:pt x="558" y="21"/>
                      <a:pt x="558" y="34"/>
                    </a:cubicBezTo>
                    <a:cubicBezTo>
                      <a:pt x="558" y="50"/>
                      <a:pt x="580" y="57"/>
                      <a:pt x="592" y="67"/>
                    </a:cubicBezTo>
                    <a:cubicBezTo>
                      <a:pt x="635" y="103"/>
                      <a:pt x="663" y="111"/>
                      <a:pt x="716" y="124"/>
                    </a:cubicBezTo>
                    <a:cubicBezTo>
                      <a:pt x="781" y="168"/>
                      <a:pt x="782" y="223"/>
                      <a:pt x="807" y="293"/>
                    </a:cubicBezTo>
                    <a:cubicBezTo>
                      <a:pt x="832" y="474"/>
                      <a:pt x="810" y="572"/>
                      <a:pt x="705" y="711"/>
                    </a:cubicBezTo>
                    <a:cubicBezTo>
                      <a:pt x="727" y="622"/>
                      <a:pt x="729" y="541"/>
                      <a:pt x="716" y="451"/>
                    </a:cubicBezTo>
                    <a:cubicBezTo>
                      <a:pt x="676" y="576"/>
                      <a:pt x="705" y="784"/>
                      <a:pt x="547" y="835"/>
                    </a:cubicBezTo>
                    <a:cubicBezTo>
                      <a:pt x="469" y="888"/>
                      <a:pt x="525" y="861"/>
                      <a:pt x="355" y="835"/>
                    </a:cubicBezTo>
                    <a:cubicBezTo>
                      <a:pt x="310" y="828"/>
                      <a:pt x="219" y="813"/>
                      <a:pt x="219" y="813"/>
                    </a:cubicBezTo>
                    <a:cubicBezTo>
                      <a:pt x="164" y="795"/>
                      <a:pt x="50" y="779"/>
                      <a:pt x="50" y="779"/>
                    </a:cubicBezTo>
                    <a:cubicBezTo>
                      <a:pt x="39" y="768"/>
                      <a:pt x="32" y="745"/>
                      <a:pt x="16" y="745"/>
                    </a:cubicBezTo>
                    <a:cubicBezTo>
                      <a:pt x="4" y="745"/>
                      <a:pt x="20" y="770"/>
                      <a:pt x="27" y="779"/>
                    </a:cubicBezTo>
                    <a:cubicBezTo>
                      <a:pt x="35" y="790"/>
                      <a:pt x="50" y="794"/>
                      <a:pt x="61" y="802"/>
                    </a:cubicBezTo>
                    <a:cubicBezTo>
                      <a:pt x="93" y="848"/>
                      <a:pt x="189" y="920"/>
                      <a:pt x="242" y="937"/>
                    </a:cubicBezTo>
                    <a:cubicBezTo>
                      <a:pt x="300" y="956"/>
                      <a:pt x="374" y="961"/>
                      <a:pt x="434" y="971"/>
                    </a:cubicBezTo>
                    <a:cubicBezTo>
                      <a:pt x="540" y="964"/>
                      <a:pt x="594" y="966"/>
                      <a:pt x="683" y="937"/>
                    </a:cubicBezTo>
                    <a:cubicBezTo>
                      <a:pt x="735" y="858"/>
                      <a:pt x="713" y="892"/>
                      <a:pt x="750" y="835"/>
                    </a:cubicBezTo>
                    <a:cubicBezTo>
                      <a:pt x="765" y="812"/>
                      <a:pt x="731" y="894"/>
                      <a:pt x="705" y="903"/>
                    </a:cubicBezTo>
                    <a:cubicBezTo>
                      <a:pt x="671" y="914"/>
                      <a:pt x="603" y="937"/>
                      <a:pt x="603" y="937"/>
                    </a:cubicBezTo>
                    <a:cubicBezTo>
                      <a:pt x="518" y="922"/>
                      <a:pt x="429" y="909"/>
                      <a:pt x="344" y="892"/>
                    </a:cubicBezTo>
                    <a:cubicBezTo>
                      <a:pt x="313" y="886"/>
                      <a:pt x="283" y="877"/>
                      <a:pt x="253" y="869"/>
                    </a:cubicBezTo>
                    <a:cubicBezTo>
                      <a:pt x="238" y="865"/>
                      <a:pt x="208" y="858"/>
                      <a:pt x="208" y="858"/>
                    </a:cubicBezTo>
                    <a:cubicBezTo>
                      <a:pt x="193" y="850"/>
                      <a:pt x="177" y="844"/>
                      <a:pt x="163" y="835"/>
                    </a:cubicBezTo>
                    <a:cubicBezTo>
                      <a:pt x="140" y="821"/>
                      <a:pt x="95" y="790"/>
                      <a:pt x="95" y="790"/>
                    </a:cubicBezTo>
                    <a:cubicBezTo>
                      <a:pt x="129" y="885"/>
                      <a:pt x="237" y="893"/>
                      <a:pt x="321" y="915"/>
                    </a:cubicBezTo>
                    <a:cubicBezTo>
                      <a:pt x="381" y="911"/>
                      <a:pt x="442" y="911"/>
                      <a:pt x="502" y="903"/>
                    </a:cubicBezTo>
                    <a:cubicBezTo>
                      <a:pt x="526" y="900"/>
                      <a:pt x="570" y="881"/>
                      <a:pt x="570" y="881"/>
                    </a:cubicBezTo>
                    <a:cubicBezTo>
                      <a:pt x="631" y="837"/>
                      <a:pt x="691" y="791"/>
                      <a:pt x="728" y="723"/>
                    </a:cubicBezTo>
                    <a:cubicBezTo>
                      <a:pt x="744" y="693"/>
                      <a:pt x="773" y="632"/>
                      <a:pt x="773" y="632"/>
                    </a:cubicBezTo>
                    <a:cubicBezTo>
                      <a:pt x="777" y="617"/>
                      <a:pt x="780" y="602"/>
                      <a:pt x="784" y="587"/>
                    </a:cubicBezTo>
                    <a:cubicBezTo>
                      <a:pt x="787" y="576"/>
                      <a:pt x="799" y="542"/>
                      <a:pt x="795" y="553"/>
                    </a:cubicBezTo>
                    <a:cubicBezTo>
                      <a:pt x="791" y="564"/>
                      <a:pt x="787" y="576"/>
                      <a:pt x="784" y="587"/>
                    </a:cubicBezTo>
                    <a:cubicBezTo>
                      <a:pt x="780" y="602"/>
                      <a:pt x="773" y="632"/>
                      <a:pt x="773" y="632"/>
                    </a:cubicBezTo>
                  </a:path>
                </a:pathLst>
              </a:custGeom>
              <a:solidFill>
                <a:srgbClr val="CC0000"/>
              </a:solidFill>
              <a:ln w="9525">
                <a:noFill/>
                <a:round/>
                <a:headEnd/>
                <a:tailEnd/>
              </a:ln>
            </p:spPr>
            <p:txBody>
              <a:bodyPr>
                <a:prstTxWarp prst="textNoShape">
                  <a:avLst/>
                </a:prstTxWarp>
              </a:bodyPr>
              <a:lstStyle/>
              <a:p>
                <a:endParaRPr lang="en-US"/>
              </a:p>
            </p:txBody>
          </p:sp>
          <p:sp>
            <p:nvSpPr>
              <p:cNvPr id="23611" name="Oval 91"/>
              <p:cNvSpPr>
                <a:spLocks noChangeAspect="1" noChangeArrowheads="1"/>
              </p:cNvSpPr>
              <p:nvPr/>
            </p:nvSpPr>
            <p:spPr bwMode="auto">
              <a:xfrm>
                <a:off x="1066" y="2403"/>
                <a:ext cx="906" cy="856"/>
              </a:xfrm>
              <a:prstGeom prst="ellipse">
                <a:avLst/>
              </a:prstGeom>
              <a:solidFill>
                <a:schemeClr val="bg1"/>
              </a:solidFill>
              <a:ln w="9525">
                <a:noFill/>
                <a:round/>
                <a:headEnd/>
                <a:tailEnd/>
              </a:ln>
            </p:spPr>
            <p:txBody>
              <a:bodyPr anchor="ctr">
                <a:prstTxWarp prst="textNoShape">
                  <a:avLst/>
                </a:prstTxWarp>
                <a:spAutoFit/>
              </a:bodyPr>
              <a:lstStyle/>
              <a:p>
                <a:endParaRPr lang="en-US"/>
              </a:p>
            </p:txBody>
          </p:sp>
          <p:sp>
            <p:nvSpPr>
              <p:cNvPr id="23612" name="Freeform 92"/>
              <p:cNvSpPr>
                <a:spLocks noChangeAspect="1"/>
              </p:cNvSpPr>
              <p:nvPr/>
            </p:nvSpPr>
            <p:spPr bwMode="auto">
              <a:xfrm>
                <a:off x="1117" y="3081"/>
                <a:ext cx="44" cy="70"/>
              </a:xfrm>
              <a:custGeom>
                <a:avLst/>
                <a:gdLst>
                  <a:gd name="T0" fmla="*/ 44 w 44"/>
                  <a:gd name="T1" fmla="*/ 70 h 70"/>
                  <a:gd name="T2" fmla="*/ 9 w 44"/>
                  <a:gd name="T3" fmla="*/ 26 h 70"/>
                  <a:gd name="T4" fmla="*/ 0 w 44"/>
                  <a:gd name="T5" fmla="*/ 0 h 70"/>
                  <a:gd name="T6" fmla="*/ 0 60000 65536"/>
                  <a:gd name="T7" fmla="*/ 0 60000 65536"/>
                  <a:gd name="T8" fmla="*/ 0 60000 65536"/>
                  <a:gd name="T9" fmla="*/ 0 w 44"/>
                  <a:gd name="T10" fmla="*/ 0 h 70"/>
                  <a:gd name="T11" fmla="*/ 44 w 44"/>
                  <a:gd name="T12" fmla="*/ 70 h 70"/>
                </a:gdLst>
                <a:ahLst/>
                <a:cxnLst>
                  <a:cxn ang="T6">
                    <a:pos x="T0" y="T1"/>
                  </a:cxn>
                  <a:cxn ang="T7">
                    <a:pos x="T2" y="T3"/>
                  </a:cxn>
                  <a:cxn ang="T8">
                    <a:pos x="T4" y="T5"/>
                  </a:cxn>
                </a:cxnLst>
                <a:rect l="T9" t="T10" r="T11" b="T12"/>
                <a:pathLst>
                  <a:path w="44" h="70">
                    <a:moveTo>
                      <a:pt x="44" y="70"/>
                    </a:moveTo>
                    <a:cubicBezTo>
                      <a:pt x="27" y="53"/>
                      <a:pt x="20" y="49"/>
                      <a:pt x="9" y="26"/>
                    </a:cubicBezTo>
                    <a:cubicBezTo>
                      <a:pt x="5" y="18"/>
                      <a:pt x="0" y="0"/>
                      <a:pt x="0" y="0"/>
                    </a:cubicBezTo>
                  </a:path>
                </a:pathLst>
              </a:custGeom>
              <a:noFill/>
              <a:ln w="9525">
                <a:noFill/>
                <a:round/>
                <a:headEnd/>
                <a:tailEnd/>
              </a:ln>
            </p:spPr>
            <p:txBody>
              <a:bodyPr wrap="none">
                <a:prstTxWarp prst="textNoShape">
                  <a:avLst/>
                </a:prstTxWarp>
                <a:spAutoFit/>
              </a:bodyPr>
              <a:lstStyle/>
              <a:p>
                <a:endParaRPr lang="en-US"/>
              </a:p>
            </p:txBody>
          </p:sp>
          <p:sp>
            <p:nvSpPr>
              <p:cNvPr id="23613" name="Freeform 93"/>
              <p:cNvSpPr>
                <a:spLocks noChangeAspect="1"/>
              </p:cNvSpPr>
              <p:nvPr/>
            </p:nvSpPr>
            <p:spPr bwMode="auto">
              <a:xfrm>
                <a:off x="1077" y="3012"/>
                <a:ext cx="66" cy="139"/>
              </a:xfrm>
              <a:custGeom>
                <a:avLst/>
                <a:gdLst>
                  <a:gd name="T0" fmla="*/ 66 w 66"/>
                  <a:gd name="T1" fmla="*/ 139 h 139"/>
                  <a:gd name="T2" fmla="*/ 31 w 66"/>
                  <a:gd name="T3" fmla="*/ 60 h 139"/>
                  <a:gd name="T4" fmla="*/ 58 w 66"/>
                  <a:gd name="T5" fmla="*/ 69 h 139"/>
                  <a:gd name="T6" fmla="*/ 40 w 66"/>
                  <a:gd name="T7" fmla="*/ 51 h 139"/>
                  <a:gd name="T8" fmla="*/ 5 w 66"/>
                  <a:gd name="T9" fmla="*/ 8 h 139"/>
                  <a:gd name="T10" fmla="*/ 58 w 66"/>
                  <a:gd name="T11" fmla="*/ 121 h 139"/>
                  <a:gd name="T12" fmla="*/ 49 w 66"/>
                  <a:gd name="T13" fmla="*/ 77 h 139"/>
                  <a:gd name="T14" fmla="*/ 40 w 66"/>
                  <a:gd name="T15" fmla="*/ 51 h 139"/>
                  <a:gd name="T16" fmla="*/ 49 w 66"/>
                  <a:gd name="T17" fmla="*/ 77 h 1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39"/>
                  <a:gd name="T29" fmla="*/ 66 w 66"/>
                  <a:gd name="T30" fmla="*/ 139 h 1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39">
                    <a:moveTo>
                      <a:pt x="66" y="139"/>
                    </a:moveTo>
                    <a:cubicBezTo>
                      <a:pt x="58" y="105"/>
                      <a:pt x="56" y="84"/>
                      <a:pt x="31" y="60"/>
                    </a:cubicBezTo>
                    <a:cubicBezTo>
                      <a:pt x="31" y="60"/>
                      <a:pt x="49" y="66"/>
                      <a:pt x="58" y="69"/>
                    </a:cubicBezTo>
                    <a:cubicBezTo>
                      <a:pt x="58" y="69"/>
                      <a:pt x="45" y="58"/>
                      <a:pt x="40" y="51"/>
                    </a:cubicBezTo>
                    <a:cubicBezTo>
                      <a:pt x="0" y="0"/>
                      <a:pt x="45" y="46"/>
                      <a:pt x="5" y="8"/>
                    </a:cubicBezTo>
                    <a:cubicBezTo>
                      <a:pt x="15" y="64"/>
                      <a:pt x="19" y="84"/>
                      <a:pt x="58" y="121"/>
                    </a:cubicBezTo>
                    <a:cubicBezTo>
                      <a:pt x="55" y="106"/>
                      <a:pt x="53" y="91"/>
                      <a:pt x="49" y="77"/>
                    </a:cubicBezTo>
                    <a:cubicBezTo>
                      <a:pt x="47" y="68"/>
                      <a:pt x="40" y="51"/>
                      <a:pt x="40" y="51"/>
                    </a:cubicBezTo>
                    <a:cubicBezTo>
                      <a:pt x="43" y="60"/>
                      <a:pt x="49" y="77"/>
                      <a:pt x="49" y="77"/>
                    </a:cubicBezTo>
                  </a:path>
                </a:pathLst>
              </a:custGeom>
              <a:solidFill>
                <a:srgbClr val="CC0000"/>
              </a:solidFill>
              <a:ln w="9525">
                <a:noFill/>
                <a:round/>
                <a:headEnd/>
                <a:tailEnd/>
              </a:ln>
            </p:spPr>
            <p:txBody>
              <a:bodyPr wrap="none">
                <a:prstTxWarp prst="textNoShape">
                  <a:avLst/>
                </a:prstTxWarp>
                <a:spAutoFit/>
              </a:bodyPr>
              <a:lstStyle/>
              <a:p>
                <a:endParaRPr lang="en-US"/>
              </a:p>
            </p:txBody>
          </p:sp>
        </p:grpSp>
        <p:pic>
          <p:nvPicPr>
            <p:cNvPr id="23589" name="Picture 94" descr="uvcs_full_spec"/>
            <p:cNvPicPr>
              <a:picLocks noChangeAspect="1" noChangeArrowheads="1"/>
            </p:cNvPicPr>
            <p:nvPr/>
          </p:nvPicPr>
          <p:blipFill>
            <a:blip r:embed="rId2"/>
            <a:srcRect/>
            <a:stretch>
              <a:fillRect/>
            </a:stretch>
          </p:blipFill>
          <p:spPr bwMode="auto">
            <a:xfrm>
              <a:off x="1428" y="457"/>
              <a:ext cx="1834" cy="501"/>
            </a:xfrm>
            <a:prstGeom prst="rect">
              <a:avLst/>
            </a:prstGeom>
            <a:noFill/>
            <a:ln w="9525">
              <a:noFill/>
              <a:miter lim="800000"/>
              <a:headEnd/>
              <a:tailEnd/>
            </a:ln>
          </p:spPr>
        </p:pic>
        <p:sp>
          <p:nvSpPr>
            <p:cNvPr id="23590" name="Oval 95"/>
            <p:cNvSpPr>
              <a:spLocks noChangeAspect="1" noChangeArrowheads="1"/>
            </p:cNvSpPr>
            <p:nvPr/>
          </p:nvSpPr>
          <p:spPr bwMode="auto">
            <a:xfrm>
              <a:off x="204" y="441"/>
              <a:ext cx="457" cy="457"/>
            </a:xfrm>
            <a:prstGeom prst="ellipse">
              <a:avLst/>
            </a:prstGeom>
            <a:solidFill>
              <a:srgbClr val="FFCC00"/>
            </a:solidFill>
            <a:ln w="9525">
              <a:solidFill>
                <a:schemeClr val="tx1"/>
              </a:solidFill>
              <a:round/>
              <a:headEnd/>
              <a:tailEnd/>
            </a:ln>
          </p:spPr>
          <p:txBody>
            <a:bodyPr wrap="none" anchor="ctr">
              <a:prstTxWarp prst="textNoShape">
                <a:avLst/>
              </a:prstTxWarp>
            </a:bodyPr>
            <a:lstStyle/>
            <a:p>
              <a:endParaRPr lang="en-US"/>
            </a:p>
          </p:txBody>
        </p:sp>
        <p:sp>
          <p:nvSpPr>
            <p:cNvPr id="23591" name="Rectangle 96"/>
            <p:cNvSpPr>
              <a:spLocks noChangeAspect="1" noChangeArrowheads="1"/>
            </p:cNvSpPr>
            <p:nvPr/>
          </p:nvSpPr>
          <p:spPr bwMode="auto">
            <a:xfrm>
              <a:off x="830" y="379"/>
              <a:ext cx="41" cy="598"/>
            </a:xfrm>
            <a:prstGeom prst="rect">
              <a:avLst/>
            </a:prstGeom>
            <a:solidFill>
              <a:schemeClr val="bg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3592" name="Line 97"/>
            <p:cNvSpPr>
              <a:spLocks noChangeAspect="1" noChangeShapeType="1"/>
            </p:cNvSpPr>
            <p:nvPr/>
          </p:nvSpPr>
          <p:spPr bwMode="auto">
            <a:xfrm flipH="1">
              <a:off x="2989" y="1017"/>
              <a:ext cx="209" cy="1"/>
            </a:xfrm>
            <a:prstGeom prst="line">
              <a:avLst/>
            </a:prstGeom>
            <a:noFill/>
            <a:ln w="9525">
              <a:solidFill>
                <a:schemeClr val="tx1"/>
              </a:solidFill>
              <a:round/>
              <a:headEnd/>
              <a:tailEnd type="arrow" w="lg" len="lg"/>
            </a:ln>
          </p:spPr>
          <p:txBody>
            <a:bodyPr>
              <a:prstTxWarp prst="textNoShape">
                <a:avLst/>
              </a:prstTxWarp>
            </a:bodyPr>
            <a:lstStyle/>
            <a:p>
              <a:endParaRPr lang="en-US"/>
            </a:p>
          </p:txBody>
        </p:sp>
        <p:sp>
          <p:nvSpPr>
            <p:cNvPr id="23593" name="Line 98"/>
            <p:cNvSpPr>
              <a:spLocks noChangeAspect="1" noChangeShapeType="1"/>
            </p:cNvSpPr>
            <p:nvPr/>
          </p:nvSpPr>
          <p:spPr bwMode="auto">
            <a:xfrm>
              <a:off x="859" y="372"/>
              <a:ext cx="576" cy="87"/>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3594" name="Line 99"/>
            <p:cNvSpPr>
              <a:spLocks noChangeAspect="1" noChangeShapeType="1"/>
            </p:cNvSpPr>
            <p:nvPr/>
          </p:nvSpPr>
          <p:spPr bwMode="auto">
            <a:xfrm flipV="1">
              <a:off x="859" y="948"/>
              <a:ext cx="576" cy="29"/>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3595" name="Text Box 100"/>
            <p:cNvSpPr txBox="1">
              <a:spLocks noChangeAspect="1" noChangeArrowheads="1"/>
            </p:cNvSpPr>
            <p:nvPr/>
          </p:nvSpPr>
          <p:spPr bwMode="auto">
            <a:xfrm>
              <a:off x="3183" y="962"/>
              <a:ext cx="186" cy="212"/>
            </a:xfrm>
            <a:prstGeom prst="rect">
              <a:avLst/>
            </a:prstGeom>
            <a:noFill/>
            <a:ln w="9525">
              <a:noFill/>
              <a:miter lim="800000"/>
              <a:headEnd/>
              <a:tailEnd/>
            </a:ln>
          </p:spPr>
          <p:txBody>
            <a:bodyPr wrap="none">
              <a:prstTxWarp prst="textNoShape">
                <a:avLst/>
              </a:prstTxWarp>
              <a:spAutoFit/>
            </a:bodyPr>
            <a:lstStyle/>
            <a:p>
              <a:pPr>
                <a:spcBef>
                  <a:spcPct val="0"/>
                </a:spcBef>
              </a:pPr>
              <a:r>
                <a:rPr lang="it-IT" sz="1600" b="1">
                  <a:solidFill>
                    <a:schemeClr val="tx1"/>
                  </a:solidFill>
                  <a:sym typeface="Symbol" charset="2"/>
                </a:rPr>
                <a:t></a:t>
              </a:r>
              <a:endParaRPr lang="it-IT" sz="1600" b="1">
                <a:solidFill>
                  <a:schemeClr val="tx1"/>
                </a:solidFill>
              </a:endParaRPr>
            </a:p>
          </p:txBody>
        </p:sp>
        <p:sp>
          <p:nvSpPr>
            <p:cNvPr id="23596" name="Text Box 101"/>
            <p:cNvSpPr txBox="1">
              <a:spLocks noChangeAspect="1" noChangeArrowheads="1"/>
            </p:cNvSpPr>
            <p:nvPr/>
          </p:nvSpPr>
          <p:spPr bwMode="auto">
            <a:xfrm rot="5400000">
              <a:off x="3208" y="484"/>
              <a:ext cx="357" cy="173"/>
            </a:xfrm>
            <a:prstGeom prst="rect">
              <a:avLst/>
            </a:prstGeom>
            <a:noFill/>
            <a:ln w="9525">
              <a:noFill/>
              <a:miter lim="800000"/>
              <a:headEnd/>
              <a:tailEnd/>
            </a:ln>
          </p:spPr>
          <p:txBody>
            <a:bodyPr wrap="none">
              <a:prstTxWarp prst="textNoShape">
                <a:avLst/>
              </a:prstTxWarp>
              <a:spAutoFit/>
            </a:bodyPr>
            <a:lstStyle/>
            <a:p>
              <a:pPr>
                <a:spcBef>
                  <a:spcPct val="0"/>
                </a:spcBef>
              </a:pPr>
              <a:r>
                <a:rPr lang="it-IT" sz="1200">
                  <a:solidFill>
                    <a:schemeClr val="tx1"/>
                  </a:solidFill>
                </a:rPr>
                <a:t>arcsec</a:t>
              </a:r>
            </a:p>
          </p:txBody>
        </p:sp>
        <p:sp>
          <p:nvSpPr>
            <p:cNvPr id="23597" name="Line 102"/>
            <p:cNvSpPr>
              <a:spLocks noChangeAspect="1" noChangeShapeType="1"/>
            </p:cNvSpPr>
            <p:nvPr/>
          </p:nvSpPr>
          <p:spPr bwMode="auto">
            <a:xfrm>
              <a:off x="3305" y="468"/>
              <a:ext cx="0" cy="135"/>
            </a:xfrm>
            <a:prstGeom prst="line">
              <a:avLst/>
            </a:prstGeom>
            <a:noFill/>
            <a:ln w="9525">
              <a:solidFill>
                <a:schemeClr val="tx1"/>
              </a:solidFill>
              <a:round/>
              <a:headEnd/>
              <a:tailEnd type="arrow" w="lg" len="med"/>
            </a:ln>
          </p:spPr>
          <p:txBody>
            <a:bodyPr>
              <a:prstTxWarp prst="textNoShape">
                <a:avLst/>
              </a:prstTxWarp>
            </a:bodyPr>
            <a:lstStyle/>
            <a:p>
              <a:endParaRPr lang="en-US"/>
            </a:p>
          </p:txBody>
        </p:sp>
        <p:sp>
          <p:nvSpPr>
            <p:cNvPr id="23598" name="Freeform 103"/>
            <p:cNvSpPr>
              <a:spLocks noChangeAspect="1"/>
            </p:cNvSpPr>
            <p:nvPr/>
          </p:nvSpPr>
          <p:spPr bwMode="auto">
            <a:xfrm>
              <a:off x="657" y="541"/>
              <a:ext cx="377" cy="161"/>
            </a:xfrm>
            <a:custGeom>
              <a:avLst/>
              <a:gdLst>
                <a:gd name="T0" fmla="*/ 1 w 629"/>
                <a:gd name="T1" fmla="*/ 1 h 269"/>
                <a:gd name="T2" fmla="*/ 1 w 629"/>
                <a:gd name="T3" fmla="*/ 1 h 269"/>
                <a:gd name="T4" fmla="*/ 1 w 629"/>
                <a:gd name="T5" fmla="*/ 1 h 269"/>
                <a:gd name="T6" fmla="*/ 1 w 629"/>
                <a:gd name="T7" fmla="*/ 1 h 269"/>
                <a:gd name="T8" fmla="*/ 1 w 629"/>
                <a:gd name="T9" fmla="*/ 1 h 269"/>
                <a:gd name="T10" fmla="*/ 1 w 629"/>
                <a:gd name="T11" fmla="*/ 1 h 269"/>
                <a:gd name="T12" fmla="*/ 1 w 629"/>
                <a:gd name="T13" fmla="*/ 1 h 269"/>
                <a:gd name="T14" fmla="*/ 1 w 629"/>
                <a:gd name="T15" fmla="*/ 1 h 269"/>
                <a:gd name="T16" fmla="*/ 1 w 629"/>
                <a:gd name="T17" fmla="*/ 1 h 269"/>
                <a:gd name="T18" fmla="*/ 1 w 629"/>
                <a:gd name="T19" fmla="*/ 1 h 269"/>
                <a:gd name="T20" fmla="*/ 1 w 629"/>
                <a:gd name="T21" fmla="*/ 1 h 269"/>
                <a:gd name="T22" fmla="*/ 1 w 629"/>
                <a:gd name="T23" fmla="*/ 1 h 269"/>
                <a:gd name="T24" fmla="*/ 1 w 629"/>
                <a:gd name="T25" fmla="*/ 1 h 269"/>
                <a:gd name="T26" fmla="*/ 1 w 629"/>
                <a:gd name="T27" fmla="*/ 1 h 269"/>
                <a:gd name="T28" fmla="*/ 1 w 629"/>
                <a:gd name="T29" fmla="*/ 1 h 269"/>
                <a:gd name="T30" fmla="*/ 1 w 629"/>
                <a:gd name="T31" fmla="*/ 1 h 269"/>
                <a:gd name="T32" fmla="*/ 1 w 629"/>
                <a:gd name="T33" fmla="*/ 1 h 269"/>
                <a:gd name="T34" fmla="*/ 1 w 629"/>
                <a:gd name="T35" fmla="*/ 1 h 269"/>
                <a:gd name="T36" fmla="*/ 1 w 629"/>
                <a:gd name="T37" fmla="*/ 1 h 269"/>
                <a:gd name="T38" fmla="*/ 1 w 629"/>
                <a:gd name="T39" fmla="*/ 1 h 269"/>
                <a:gd name="T40" fmla="*/ 1 w 629"/>
                <a:gd name="T41" fmla="*/ 1 h 269"/>
                <a:gd name="T42" fmla="*/ 1 w 629"/>
                <a:gd name="T43" fmla="*/ 1 h 269"/>
                <a:gd name="T44" fmla="*/ 1 w 629"/>
                <a:gd name="T45" fmla="*/ 1 h 269"/>
                <a:gd name="T46" fmla="*/ 1 w 629"/>
                <a:gd name="T47" fmla="*/ 1 h 269"/>
                <a:gd name="T48" fmla="*/ 1 w 629"/>
                <a:gd name="T49" fmla="*/ 1 h 269"/>
                <a:gd name="T50" fmla="*/ 1 w 629"/>
                <a:gd name="T51" fmla="*/ 1 h 269"/>
                <a:gd name="T52" fmla="*/ 1 w 629"/>
                <a:gd name="T53" fmla="*/ 1 h 269"/>
                <a:gd name="T54" fmla="*/ 1 w 629"/>
                <a:gd name="T55" fmla="*/ 1 h 269"/>
                <a:gd name="T56" fmla="*/ 1 w 629"/>
                <a:gd name="T57" fmla="*/ 1 h 269"/>
                <a:gd name="T58" fmla="*/ 1 w 629"/>
                <a:gd name="T59" fmla="*/ 1 h 269"/>
                <a:gd name="T60" fmla="*/ 1 w 629"/>
                <a:gd name="T61" fmla="*/ 1 h 269"/>
                <a:gd name="T62" fmla="*/ 1 w 629"/>
                <a:gd name="T63" fmla="*/ 1 h 269"/>
                <a:gd name="T64" fmla="*/ 1 w 629"/>
                <a:gd name="T65" fmla="*/ 1 h 269"/>
                <a:gd name="T66" fmla="*/ 1 w 629"/>
                <a:gd name="T67" fmla="*/ 1 h 269"/>
                <a:gd name="T68" fmla="*/ 1 w 629"/>
                <a:gd name="T69" fmla="*/ 1 h 269"/>
                <a:gd name="T70" fmla="*/ 1 w 629"/>
                <a:gd name="T71" fmla="*/ 1 h 269"/>
                <a:gd name="T72" fmla="*/ 1 w 629"/>
                <a:gd name="T73" fmla="*/ 1 h 269"/>
                <a:gd name="T74" fmla="*/ 1 w 629"/>
                <a:gd name="T75" fmla="*/ 1 h 269"/>
                <a:gd name="T76" fmla="*/ 1 w 629"/>
                <a:gd name="T77" fmla="*/ 1 h 269"/>
                <a:gd name="T78" fmla="*/ 1 w 629"/>
                <a:gd name="T79" fmla="*/ 1 h 269"/>
                <a:gd name="T80" fmla="*/ 1 w 629"/>
                <a:gd name="T81" fmla="*/ 1 h 269"/>
                <a:gd name="T82" fmla="*/ 1 w 629"/>
                <a:gd name="T83" fmla="*/ 1 h 269"/>
                <a:gd name="T84" fmla="*/ 1 w 629"/>
                <a:gd name="T85" fmla="*/ 1 h 269"/>
                <a:gd name="T86" fmla="*/ 1 w 629"/>
                <a:gd name="T87" fmla="*/ 1 h 26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9"/>
                <a:gd name="T133" fmla="*/ 0 h 269"/>
                <a:gd name="T134" fmla="*/ 629 w 629"/>
                <a:gd name="T135" fmla="*/ 269 h 26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9" h="269">
                  <a:moveTo>
                    <a:pt x="19" y="237"/>
                  </a:moveTo>
                  <a:cubicBezTo>
                    <a:pt x="62" y="222"/>
                    <a:pt x="102" y="209"/>
                    <a:pt x="146" y="198"/>
                  </a:cubicBezTo>
                  <a:cubicBezTo>
                    <a:pt x="175" y="178"/>
                    <a:pt x="201" y="171"/>
                    <a:pt x="232" y="158"/>
                  </a:cubicBezTo>
                  <a:cubicBezTo>
                    <a:pt x="271" y="142"/>
                    <a:pt x="306" y="119"/>
                    <a:pt x="343" y="103"/>
                  </a:cubicBezTo>
                  <a:cubicBezTo>
                    <a:pt x="405" y="76"/>
                    <a:pt x="473" y="63"/>
                    <a:pt x="540" y="56"/>
                  </a:cubicBezTo>
                  <a:cubicBezTo>
                    <a:pt x="567" y="38"/>
                    <a:pt x="559" y="41"/>
                    <a:pt x="588" y="32"/>
                  </a:cubicBezTo>
                  <a:cubicBezTo>
                    <a:pt x="598" y="29"/>
                    <a:pt x="629" y="21"/>
                    <a:pt x="619" y="24"/>
                  </a:cubicBezTo>
                  <a:cubicBezTo>
                    <a:pt x="609" y="27"/>
                    <a:pt x="598" y="29"/>
                    <a:pt x="588" y="32"/>
                  </a:cubicBezTo>
                  <a:cubicBezTo>
                    <a:pt x="580" y="37"/>
                    <a:pt x="564" y="48"/>
                    <a:pt x="564" y="48"/>
                  </a:cubicBezTo>
                  <a:cubicBezTo>
                    <a:pt x="577" y="51"/>
                    <a:pt x="595" y="46"/>
                    <a:pt x="603" y="56"/>
                  </a:cubicBezTo>
                  <a:cubicBezTo>
                    <a:pt x="617" y="75"/>
                    <a:pt x="565" y="87"/>
                    <a:pt x="564" y="87"/>
                  </a:cubicBezTo>
                  <a:cubicBezTo>
                    <a:pt x="579" y="43"/>
                    <a:pt x="574" y="70"/>
                    <a:pt x="548" y="87"/>
                  </a:cubicBezTo>
                  <a:cubicBezTo>
                    <a:pt x="541" y="92"/>
                    <a:pt x="532" y="92"/>
                    <a:pt x="524" y="95"/>
                  </a:cubicBezTo>
                  <a:cubicBezTo>
                    <a:pt x="508" y="92"/>
                    <a:pt x="471" y="102"/>
                    <a:pt x="477" y="87"/>
                  </a:cubicBezTo>
                  <a:cubicBezTo>
                    <a:pt x="490" y="57"/>
                    <a:pt x="537" y="58"/>
                    <a:pt x="564" y="40"/>
                  </a:cubicBezTo>
                  <a:cubicBezTo>
                    <a:pt x="518" y="107"/>
                    <a:pt x="596" y="0"/>
                    <a:pt x="501" y="95"/>
                  </a:cubicBezTo>
                  <a:cubicBezTo>
                    <a:pt x="493" y="103"/>
                    <a:pt x="477" y="108"/>
                    <a:pt x="477" y="119"/>
                  </a:cubicBezTo>
                  <a:cubicBezTo>
                    <a:pt x="477" y="129"/>
                    <a:pt x="493" y="108"/>
                    <a:pt x="501" y="103"/>
                  </a:cubicBezTo>
                  <a:cubicBezTo>
                    <a:pt x="441" y="88"/>
                    <a:pt x="342" y="136"/>
                    <a:pt x="288" y="166"/>
                  </a:cubicBezTo>
                  <a:cubicBezTo>
                    <a:pt x="271" y="175"/>
                    <a:pt x="257" y="188"/>
                    <a:pt x="240" y="198"/>
                  </a:cubicBezTo>
                  <a:cubicBezTo>
                    <a:pt x="225" y="207"/>
                    <a:pt x="176" y="216"/>
                    <a:pt x="193" y="221"/>
                  </a:cubicBezTo>
                  <a:cubicBezTo>
                    <a:pt x="223" y="230"/>
                    <a:pt x="256" y="216"/>
                    <a:pt x="288" y="213"/>
                  </a:cubicBezTo>
                  <a:cubicBezTo>
                    <a:pt x="353" y="198"/>
                    <a:pt x="426" y="174"/>
                    <a:pt x="493" y="174"/>
                  </a:cubicBezTo>
                  <a:cubicBezTo>
                    <a:pt x="504" y="174"/>
                    <a:pt x="472" y="179"/>
                    <a:pt x="461" y="182"/>
                  </a:cubicBezTo>
                  <a:cubicBezTo>
                    <a:pt x="504" y="225"/>
                    <a:pt x="474" y="205"/>
                    <a:pt x="564" y="213"/>
                  </a:cubicBezTo>
                  <a:cubicBezTo>
                    <a:pt x="556" y="216"/>
                    <a:pt x="547" y="216"/>
                    <a:pt x="540" y="221"/>
                  </a:cubicBezTo>
                  <a:cubicBezTo>
                    <a:pt x="528" y="230"/>
                    <a:pt x="523" y="249"/>
                    <a:pt x="509" y="253"/>
                  </a:cubicBezTo>
                  <a:cubicBezTo>
                    <a:pt x="478" y="261"/>
                    <a:pt x="402" y="233"/>
                    <a:pt x="367" y="221"/>
                  </a:cubicBezTo>
                  <a:cubicBezTo>
                    <a:pt x="375" y="229"/>
                    <a:pt x="399" y="239"/>
                    <a:pt x="390" y="245"/>
                  </a:cubicBezTo>
                  <a:cubicBezTo>
                    <a:pt x="377" y="254"/>
                    <a:pt x="359" y="237"/>
                    <a:pt x="343" y="237"/>
                  </a:cubicBezTo>
                  <a:cubicBezTo>
                    <a:pt x="317" y="237"/>
                    <a:pt x="290" y="242"/>
                    <a:pt x="264" y="245"/>
                  </a:cubicBezTo>
                  <a:cubicBezTo>
                    <a:pt x="277" y="242"/>
                    <a:pt x="312" y="246"/>
                    <a:pt x="303" y="237"/>
                  </a:cubicBezTo>
                  <a:cubicBezTo>
                    <a:pt x="290" y="224"/>
                    <a:pt x="266" y="228"/>
                    <a:pt x="248" y="229"/>
                  </a:cubicBezTo>
                  <a:cubicBezTo>
                    <a:pt x="216" y="231"/>
                    <a:pt x="122" y="249"/>
                    <a:pt x="154" y="245"/>
                  </a:cubicBezTo>
                  <a:cubicBezTo>
                    <a:pt x="175" y="242"/>
                    <a:pt x="196" y="240"/>
                    <a:pt x="217" y="237"/>
                  </a:cubicBezTo>
                  <a:cubicBezTo>
                    <a:pt x="225" y="234"/>
                    <a:pt x="248" y="229"/>
                    <a:pt x="240" y="229"/>
                  </a:cubicBezTo>
                  <a:cubicBezTo>
                    <a:pt x="205" y="229"/>
                    <a:pt x="171" y="242"/>
                    <a:pt x="138" y="253"/>
                  </a:cubicBezTo>
                  <a:cubicBezTo>
                    <a:pt x="130" y="256"/>
                    <a:pt x="114" y="269"/>
                    <a:pt x="114" y="261"/>
                  </a:cubicBezTo>
                  <a:cubicBezTo>
                    <a:pt x="114" y="259"/>
                    <a:pt x="179" y="225"/>
                    <a:pt x="185" y="221"/>
                  </a:cubicBezTo>
                  <a:cubicBezTo>
                    <a:pt x="152" y="210"/>
                    <a:pt x="164" y="209"/>
                    <a:pt x="122" y="221"/>
                  </a:cubicBezTo>
                  <a:cubicBezTo>
                    <a:pt x="106" y="225"/>
                    <a:pt x="75" y="237"/>
                    <a:pt x="75" y="237"/>
                  </a:cubicBezTo>
                  <a:cubicBezTo>
                    <a:pt x="60" y="232"/>
                    <a:pt x="0" y="196"/>
                    <a:pt x="59" y="213"/>
                  </a:cubicBezTo>
                  <a:cubicBezTo>
                    <a:pt x="68" y="211"/>
                    <a:pt x="123" y="191"/>
                    <a:pt x="75" y="229"/>
                  </a:cubicBezTo>
                  <a:cubicBezTo>
                    <a:pt x="61" y="240"/>
                    <a:pt x="34" y="237"/>
                    <a:pt x="19" y="237"/>
                  </a:cubicBezTo>
                  <a:close/>
                </a:path>
              </a:pathLst>
            </a:custGeom>
            <a:solidFill>
              <a:srgbClr val="FF6600"/>
            </a:solidFill>
            <a:ln w="9525">
              <a:solidFill>
                <a:schemeClr val="tx1"/>
              </a:solidFill>
              <a:round/>
              <a:headEnd/>
              <a:tailEnd/>
            </a:ln>
          </p:spPr>
          <p:txBody>
            <a:bodyPr>
              <a:prstTxWarp prst="textNoShape">
                <a:avLst/>
              </a:prstTxWarp>
            </a:bodyPr>
            <a:lstStyle/>
            <a:p>
              <a:endParaRPr lang="en-US"/>
            </a:p>
          </p:txBody>
        </p:sp>
        <p:sp>
          <p:nvSpPr>
            <p:cNvPr id="23599" name="Freeform 104"/>
            <p:cNvSpPr>
              <a:spLocks noChangeAspect="1"/>
            </p:cNvSpPr>
            <p:nvPr/>
          </p:nvSpPr>
          <p:spPr bwMode="auto">
            <a:xfrm>
              <a:off x="639" y="713"/>
              <a:ext cx="469" cy="118"/>
            </a:xfrm>
            <a:custGeom>
              <a:avLst/>
              <a:gdLst>
                <a:gd name="T0" fmla="*/ 1 w 781"/>
                <a:gd name="T1" fmla="*/ 1 h 196"/>
                <a:gd name="T2" fmla="*/ 1 w 781"/>
                <a:gd name="T3" fmla="*/ 1 h 196"/>
                <a:gd name="T4" fmla="*/ 1 w 781"/>
                <a:gd name="T5" fmla="*/ 1 h 196"/>
                <a:gd name="T6" fmla="*/ 1 w 781"/>
                <a:gd name="T7" fmla="*/ 1 h 196"/>
                <a:gd name="T8" fmla="*/ 1 w 781"/>
                <a:gd name="T9" fmla="*/ 1 h 196"/>
                <a:gd name="T10" fmla="*/ 1 w 781"/>
                <a:gd name="T11" fmla="*/ 1 h 196"/>
                <a:gd name="T12" fmla="*/ 1 w 781"/>
                <a:gd name="T13" fmla="*/ 1 h 196"/>
                <a:gd name="T14" fmla="*/ 1 w 781"/>
                <a:gd name="T15" fmla="*/ 1 h 196"/>
                <a:gd name="T16" fmla="*/ 1 w 781"/>
                <a:gd name="T17" fmla="*/ 1 h 196"/>
                <a:gd name="T18" fmla="*/ 1 w 781"/>
                <a:gd name="T19" fmla="*/ 1 h 196"/>
                <a:gd name="T20" fmla="*/ 1 w 781"/>
                <a:gd name="T21" fmla="*/ 1 h 196"/>
                <a:gd name="T22" fmla="*/ 1 w 781"/>
                <a:gd name="T23" fmla="*/ 1 h 196"/>
                <a:gd name="T24" fmla="*/ 1 w 781"/>
                <a:gd name="T25" fmla="*/ 1 h 196"/>
                <a:gd name="T26" fmla="*/ 1 w 781"/>
                <a:gd name="T27" fmla="*/ 1 h 196"/>
                <a:gd name="T28" fmla="*/ 1 w 781"/>
                <a:gd name="T29" fmla="*/ 1 h 196"/>
                <a:gd name="T30" fmla="*/ 1 w 781"/>
                <a:gd name="T31" fmla="*/ 1 h 196"/>
                <a:gd name="T32" fmla="*/ 1 w 781"/>
                <a:gd name="T33" fmla="*/ 1 h 196"/>
                <a:gd name="T34" fmla="*/ 1 w 781"/>
                <a:gd name="T35" fmla="*/ 1 h 196"/>
                <a:gd name="T36" fmla="*/ 1 w 781"/>
                <a:gd name="T37" fmla="*/ 1 h 196"/>
                <a:gd name="T38" fmla="*/ 1 w 781"/>
                <a:gd name="T39" fmla="*/ 1 h 196"/>
                <a:gd name="T40" fmla="*/ 1 w 781"/>
                <a:gd name="T41" fmla="*/ 1 h 196"/>
                <a:gd name="T42" fmla="*/ 1 w 781"/>
                <a:gd name="T43" fmla="*/ 1 h 196"/>
                <a:gd name="T44" fmla="*/ 1 w 781"/>
                <a:gd name="T45" fmla="*/ 1 h 196"/>
                <a:gd name="T46" fmla="*/ 1 w 781"/>
                <a:gd name="T47" fmla="*/ 1 h 196"/>
                <a:gd name="T48" fmla="*/ 1 w 781"/>
                <a:gd name="T49" fmla="*/ 1 h 196"/>
                <a:gd name="T50" fmla="*/ 1 w 781"/>
                <a:gd name="T51" fmla="*/ 1 h 196"/>
                <a:gd name="T52" fmla="*/ 1 w 781"/>
                <a:gd name="T53" fmla="*/ 1 h 196"/>
                <a:gd name="T54" fmla="*/ 1 w 781"/>
                <a:gd name="T55" fmla="*/ 1 h 196"/>
                <a:gd name="T56" fmla="*/ 1 w 781"/>
                <a:gd name="T57" fmla="*/ 1 h 1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81"/>
                <a:gd name="T88" fmla="*/ 0 h 196"/>
                <a:gd name="T89" fmla="*/ 781 w 781"/>
                <a:gd name="T90" fmla="*/ 196 h 1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81" h="196">
                  <a:moveTo>
                    <a:pt x="1" y="18"/>
                  </a:moveTo>
                  <a:cubicBezTo>
                    <a:pt x="101" y="27"/>
                    <a:pt x="192" y="57"/>
                    <a:pt x="292" y="65"/>
                  </a:cubicBezTo>
                  <a:cubicBezTo>
                    <a:pt x="403" y="102"/>
                    <a:pt x="289" y="61"/>
                    <a:pt x="371" y="97"/>
                  </a:cubicBezTo>
                  <a:cubicBezTo>
                    <a:pt x="379" y="100"/>
                    <a:pt x="403" y="105"/>
                    <a:pt x="395" y="105"/>
                  </a:cubicBezTo>
                  <a:cubicBezTo>
                    <a:pt x="348" y="105"/>
                    <a:pt x="300" y="100"/>
                    <a:pt x="253" y="97"/>
                  </a:cubicBezTo>
                  <a:cubicBezTo>
                    <a:pt x="218" y="88"/>
                    <a:pt x="189" y="77"/>
                    <a:pt x="158" y="58"/>
                  </a:cubicBezTo>
                  <a:cubicBezTo>
                    <a:pt x="172" y="0"/>
                    <a:pt x="195" y="16"/>
                    <a:pt x="245" y="26"/>
                  </a:cubicBezTo>
                  <a:cubicBezTo>
                    <a:pt x="266" y="88"/>
                    <a:pt x="301" y="81"/>
                    <a:pt x="363" y="89"/>
                  </a:cubicBezTo>
                  <a:cubicBezTo>
                    <a:pt x="374" y="94"/>
                    <a:pt x="384" y="101"/>
                    <a:pt x="395" y="105"/>
                  </a:cubicBezTo>
                  <a:cubicBezTo>
                    <a:pt x="410" y="111"/>
                    <a:pt x="442" y="121"/>
                    <a:pt x="442" y="121"/>
                  </a:cubicBezTo>
                  <a:cubicBezTo>
                    <a:pt x="453" y="131"/>
                    <a:pt x="513" y="196"/>
                    <a:pt x="490" y="129"/>
                  </a:cubicBezTo>
                  <a:cubicBezTo>
                    <a:pt x="536" y="81"/>
                    <a:pt x="577" y="106"/>
                    <a:pt x="640" y="113"/>
                  </a:cubicBezTo>
                  <a:cubicBezTo>
                    <a:pt x="666" y="43"/>
                    <a:pt x="643" y="90"/>
                    <a:pt x="711" y="73"/>
                  </a:cubicBezTo>
                  <a:cubicBezTo>
                    <a:pt x="781" y="122"/>
                    <a:pt x="677" y="100"/>
                    <a:pt x="663" y="97"/>
                  </a:cubicBezTo>
                  <a:cubicBezTo>
                    <a:pt x="645" y="84"/>
                    <a:pt x="629" y="65"/>
                    <a:pt x="608" y="58"/>
                  </a:cubicBezTo>
                  <a:cubicBezTo>
                    <a:pt x="592" y="53"/>
                    <a:pt x="561" y="42"/>
                    <a:pt x="561" y="42"/>
                  </a:cubicBezTo>
                  <a:cubicBezTo>
                    <a:pt x="548" y="45"/>
                    <a:pt x="532" y="43"/>
                    <a:pt x="521" y="50"/>
                  </a:cubicBezTo>
                  <a:cubicBezTo>
                    <a:pt x="503" y="62"/>
                    <a:pt x="518" y="95"/>
                    <a:pt x="506" y="113"/>
                  </a:cubicBezTo>
                  <a:cubicBezTo>
                    <a:pt x="501" y="120"/>
                    <a:pt x="490" y="118"/>
                    <a:pt x="482" y="121"/>
                  </a:cubicBezTo>
                  <a:cubicBezTo>
                    <a:pt x="523" y="132"/>
                    <a:pt x="583" y="120"/>
                    <a:pt x="506" y="152"/>
                  </a:cubicBezTo>
                  <a:cubicBezTo>
                    <a:pt x="418" y="143"/>
                    <a:pt x="441" y="142"/>
                    <a:pt x="379" y="121"/>
                  </a:cubicBezTo>
                  <a:cubicBezTo>
                    <a:pt x="330" y="127"/>
                    <a:pt x="288" y="116"/>
                    <a:pt x="245" y="136"/>
                  </a:cubicBezTo>
                  <a:cubicBezTo>
                    <a:pt x="229" y="134"/>
                    <a:pt x="213" y="132"/>
                    <a:pt x="198" y="129"/>
                  </a:cubicBezTo>
                  <a:cubicBezTo>
                    <a:pt x="190" y="127"/>
                    <a:pt x="166" y="124"/>
                    <a:pt x="174" y="121"/>
                  </a:cubicBezTo>
                  <a:cubicBezTo>
                    <a:pt x="185" y="116"/>
                    <a:pt x="276" y="101"/>
                    <a:pt x="300" y="97"/>
                  </a:cubicBezTo>
                  <a:cubicBezTo>
                    <a:pt x="226" y="46"/>
                    <a:pt x="328" y="110"/>
                    <a:pt x="119" y="73"/>
                  </a:cubicBezTo>
                  <a:cubicBezTo>
                    <a:pt x="110" y="71"/>
                    <a:pt x="110" y="56"/>
                    <a:pt x="103" y="50"/>
                  </a:cubicBezTo>
                  <a:cubicBezTo>
                    <a:pt x="92" y="42"/>
                    <a:pt x="34" y="34"/>
                    <a:pt x="32" y="34"/>
                  </a:cubicBezTo>
                  <a:cubicBezTo>
                    <a:pt x="0" y="45"/>
                    <a:pt x="10" y="50"/>
                    <a:pt x="1" y="18"/>
                  </a:cubicBez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23600" name="Line 105"/>
            <p:cNvSpPr>
              <a:spLocks noChangeShapeType="1"/>
            </p:cNvSpPr>
            <p:nvPr/>
          </p:nvSpPr>
          <p:spPr bwMode="auto">
            <a:xfrm>
              <a:off x="730" y="2263"/>
              <a:ext cx="90" cy="0"/>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601" name="Line 106"/>
            <p:cNvSpPr>
              <a:spLocks noChangeShapeType="1"/>
            </p:cNvSpPr>
            <p:nvPr/>
          </p:nvSpPr>
          <p:spPr bwMode="auto">
            <a:xfrm>
              <a:off x="721" y="2318"/>
              <a:ext cx="90" cy="0"/>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602" name="Line 107"/>
            <p:cNvSpPr>
              <a:spLocks noChangeShapeType="1"/>
            </p:cNvSpPr>
            <p:nvPr/>
          </p:nvSpPr>
          <p:spPr bwMode="auto">
            <a:xfrm>
              <a:off x="720" y="2372"/>
              <a:ext cx="90" cy="0"/>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603" name="Line 108"/>
            <p:cNvSpPr>
              <a:spLocks noChangeShapeType="1"/>
            </p:cNvSpPr>
            <p:nvPr/>
          </p:nvSpPr>
          <p:spPr bwMode="auto">
            <a:xfrm flipV="1">
              <a:off x="1120" y="2036"/>
              <a:ext cx="217" cy="264"/>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604" name="Line 109"/>
            <p:cNvSpPr>
              <a:spLocks noChangeShapeType="1"/>
            </p:cNvSpPr>
            <p:nvPr/>
          </p:nvSpPr>
          <p:spPr bwMode="auto">
            <a:xfrm flipV="1">
              <a:off x="1111" y="2354"/>
              <a:ext cx="181" cy="46"/>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605" name="Line 110"/>
            <p:cNvSpPr>
              <a:spLocks noChangeShapeType="1"/>
            </p:cNvSpPr>
            <p:nvPr/>
          </p:nvSpPr>
          <p:spPr bwMode="auto">
            <a:xfrm flipV="1">
              <a:off x="1111" y="2173"/>
              <a:ext cx="226" cy="181"/>
            </a:xfrm>
            <a:prstGeom prst="line">
              <a:avLst/>
            </a:prstGeom>
            <a:noFill/>
            <a:ln w="3175">
              <a:solidFill>
                <a:schemeClr val="tx1"/>
              </a:solidFill>
              <a:round/>
              <a:headEnd/>
              <a:tailEnd type="triangle" w="sm" len="sm"/>
            </a:ln>
          </p:spPr>
          <p:txBody>
            <a:bodyPr>
              <a:prstTxWarp prst="textNoShape">
                <a:avLst/>
              </a:prstTxWarp>
            </a:bodyPr>
            <a:lstStyle/>
            <a:p>
              <a:endParaRPr lang="en-US"/>
            </a:p>
          </p:txBody>
        </p:sp>
        <p:sp>
          <p:nvSpPr>
            <p:cNvPr id="23606" name="Text Box 111"/>
            <p:cNvSpPr txBox="1">
              <a:spLocks noChangeArrowheads="1"/>
            </p:cNvSpPr>
            <p:nvPr/>
          </p:nvSpPr>
          <p:spPr bwMode="auto">
            <a:xfrm>
              <a:off x="578" y="3224"/>
              <a:ext cx="548" cy="288"/>
            </a:xfrm>
            <a:prstGeom prst="rect">
              <a:avLst/>
            </a:prstGeom>
            <a:noFill/>
            <a:ln w="9525">
              <a:noFill/>
              <a:miter lim="800000"/>
              <a:headEnd/>
              <a:tailEnd/>
            </a:ln>
          </p:spPr>
          <p:txBody>
            <a:bodyPr wrap="none">
              <a:prstTxWarp prst="textNoShape">
                <a:avLst/>
              </a:prstTxWarp>
              <a:spAutoFit/>
            </a:bodyPr>
            <a:lstStyle/>
            <a:p>
              <a:r>
                <a:rPr lang="it-IT" sz="2400">
                  <a:solidFill>
                    <a:schemeClr val="tx1"/>
                  </a:solidFill>
                </a:rPr>
                <a:t>…….</a:t>
              </a:r>
            </a:p>
          </p:txBody>
        </p:sp>
        <p:sp>
          <p:nvSpPr>
            <p:cNvPr id="23607" name="AutoShape 112"/>
            <p:cNvSpPr>
              <a:spLocks noChangeArrowheads="1"/>
            </p:cNvSpPr>
            <p:nvPr/>
          </p:nvSpPr>
          <p:spPr bwMode="auto">
            <a:xfrm>
              <a:off x="1377" y="3430"/>
              <a:ext cx="227" cy="48"/>
            </a:xfrm>
            <a:prstGeom prst="rightArrow">
              <a:avLst>
                <a:gd name="adj1" fmla="val 50000"/>
                <a:gd name="adj2" fmla="val 118229"/>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23556" name="Text Box 115"/>
          <p:cNvSpPr txBox="1">
            <a:spLocks noChangeArrowheads="1"/>
          </p:cNvSpPr>
          <p:nvPr/>
        </p:nvSpPr>
        <p:spPr bwMode="auto">
          <a:xfrm>
            <a:off x="5214938" y="884238"/>
            <a:ext cx="3570287" cy="882650"/>
          </a:xfrm>
          <a:prstGeom prst="rect">
            <a:avLst/>
          </a:prstGeom>
          <a:noFill/>
          <a:ln w="9525">
            <a:noFill/>
            <a:miter lim="800000"/>
            <a:headEnd/>
            <a:tailEnd/>
          </a:ln>
        </p:spPr>
        <p:txBody>
          <a:bodyPr wrap="none">
            <a:prstTxWarp prst="textNoShape">
              <a:avLst/>
            </a:prstTxWarp>
            <a:spAutoFit/>
          </a:bodyPr>
          <a:lstStyle/>
          <a:p>
            <a:r>
              <a:rPr lang="it-IT" sz="1800" b="1">
                <a:solidFill>
                  <a:srgbClr val="CC0000"/>
                </a:solidFill>
              </a:rPr>
              <a:t>1)</a:t>
            </a:r>
            <a:r>
              <a:rPr lang="it-IT" sz="1600" b="1">
                <a:solidFill>
                  <a:schemeClr val="tx1"/>
                </a:solidFill>
              </a:rPr>
              <a:t> </a:t>
            </a:r>
            <a:r>
              <a:rPr lang="it-IT" sz="1600">
                <a:solidFill>
                  <a:schemeClr val="tx1"/>
                </a:solidFill>
              </a:rPr>
              <a:t>As the CME passes though the slit,</a:t>
            </a:r>
          </a:p>
          <a:p>
            <a:pPr>
              <a:lnSpc>
                <a:spcPct val="50000"/>
              </a:lnSpc>
            </a:pPr>
            <a:r>
              <a:rPr lang="it-IT" sz="1600">
                <a:solidFill>
                  <a:schemeClr val="tx1"/>
                </a:solidFill>
              </a:rPr>
              <a:t>     UVCS collects spectra with a selected </a:t>
            </a:r>
          </a:p>
          <a:p>
            <a:pPr>
              <a:lnSpc>
                <a:spcPct val="50000"/>
              </a:lnSpc>
            </a:pPr>
            <a:r>
              <a:rPr lang="it-IT" sz="1600">
                <a:solidFill>
                  <a:schemeClr val="tx1"/>
                </a:solidFill>
              </a:rPr>
              <a:t>     spectral range and exposure time</a:t>
            </a:r>
          </a:p>
        </p:txBody>
      </p:sp>
      <p:sp>
        <p:nvSpPr>
          <p:cNvPr id="23557" name="Text Box 116"/>
          <p:cNvSpPr txBox="1">
            <a:spLocks noChangeArrowheads="1"/>
          </p:cNvSpPr>
          <p:nvPr/>
        </p:nvSpPr>
        <p:spPr bwMode="auto">
          <a:xfrm>
            <a:off x="5354638" y="2514600"/>
            <a:ext cx="3540125" cy="1866900"/>
          </a:xfrm>
          <a:prstGeom prst="rect">
            <a:avLst/>
          </a:prstGeom>
          <a:noFill/>
          <a:ln w="9525">
            <a:noFill/>
            <a:miter lim="800000"/>
            <a:headEnd/>
            <a:tailEnd/>
          </a:ln>
        </p:spPr>
        <p:txBody>
          <a:bodyPr wrap="none">
            <a:prstTxWarp prst="textNoShape">
              <a:avLst/>
            </a:prstTxWarp>
            <a:spAutoFit/>
          </a:bodyPr>
          <a:lstStyle/>
          <a:p>
            <a:r>
              <a:rPr lang="it-IT" sz="1800" b="1">
                <a:solidFill>
                  <a:srgbClr val="CC0000"/>
                </a:solidFill>
              </a:rPr>
              <a:t>2)</a:t>
            </a:r>
            <a:r>
              <a:rPr lang="it-IT" sz="1600" b="1">
                <a:solidFill>
                  <a:schemeClr val="tx1"/>
                </a:solidFill>
              </a:rPr>
              <a:t> </a:t>
            </a:r>
            <a:r>
              <a:rPr lang="it-IT" sz="1600">
                <a:solidFill>
                  <a:schemeClr val="tx1"/>
                </a:solidFill>
              </a:rPr>
              <a:t>Select the spectral line in which CME</a:t>
            </a:r>
          </a:p>
          <a:p>
            <a:pPr>
              <a:lnSpc>
                <a:spcPct val="50000"/>
              </a:lnSpc>
            </a:pPr>
            <a:r>
              <a:rPr lang="it-IT" sz="1600">
                <a:solidFill>
                  <a:schemeClr val="tx1"/>
                </a:solidFill>
              </a:rPr>
              <a:t>    material is detected and integrate the </a:t>
            </a:r>
          </a:p>
          <a:p>
            <a:pPr>
              <a:lnSpc>
                <a:spcPct val="50000"/>
              </a:lnSpc>
            </a:pPr>
            <a:r>
              <a:rPr lang="it-IT" sz="1600">
                <a:solidFill>
                  <a:schemeClr val="tx1"/>
                </a:solidFill>
              </a:rPr>
              <a:t>    line profile for each exposure and for</a:t>
            </a:r>
          </a:p>
          <a:p>
            <a:pPr>
              <a:lnSpc>
                <a:spcPct val="50000"/>
              </a:lnSpc>
            </a:pPr>
            <a:r>
              <a:rPr lang="it-IT" sz="1600">
                <a:solidFill>
                  <a:schemeClr val="tx1"/>
                </a:solidFill>
              </a:rPr>
              <a:t>    each spatial bin to obtain one</a:t>
            </a:r>
          </a:p>
          <a:p>
            <a:pPr>
              <a:lnSpc>
                <a:spcPct val="50000"/>
              </a:lnSpc>
            </a:pPr>
            <a:r>
              <a:rPr lang="it-IT" sz="1600">
                <a:solidFill>
                  <a:schemeClr val="tx1"/>
                </a:solidFill>
              </a:rPr>
              <a:t>    dimensional images giving the spatial</a:t>
            </a:r>
          </a:p>
          <a:p>
            <a:pPr>
              <a:lnSpc>
                <a:spcPct val="50000"/>
              </a:lnSpc>
            </a:pPr>
            <a:r>
              <a:rPr lang="it-IT" sz="1600">
                <a:solidFill>
                  <a:schemeClr val="tx1"/>
                </a:solidFill>
              </a:rPr>
              <a:t>    distribution  of the line intensity along </a:t>
            </a:r>
          </a:p>
          <a:p>
            <a:pPr>
              <a:lnSpc>
                <a:spcPct val="50000"/>
              </a:lnSpc>
            </a:pPr>
            <a:r>
              <a:rPr lang="it-IT" sz="1600">
                <a:solidFill>
                  <a:schemeClr val="tx1"/>
                </a:solidFill>
              </a:rPr>
              <a:t>    the entrance slit</a:t>
            </a:r>
          </a:p>
        </p:txBody>
      </p:sp>
      <p:sp>
        <p:nvSpPr>
          <p:cNvPr id="23558" name="Text Box 117"/>
          <p:cNvSpPr txBox="1">
            <a:spLocks noChangeArrowheads="1"/>
          </p:cNvSpPr>
          <p:nvPr/>
        </p:nvSpPr>
        <p:spPr bwMode="auto">
          <a:xfrm>
            <a:off x="5349875" y="4797425"/>
            <a:ext cx="3676650" cy="1374775"/>
          </a:xfrm>
          <a:prstGeom prst="rect">
            <a:avLst/>
          </a:prstGeom>
          <a:noFill/>
          <a:ln w="9525">
            <a:noFill/>
            <a:miter lim="800000"/>
            <a:headEnd/>
            <a:tailEnd/>
          </a:ln>
        </p:spPr>
        <p:txBody>
          <a:bodyPr wrap="none">
            <a:prstTxWarp prst="textNoShape">
              <a:avLst/>
            </a:prstTxWarp>
            <a:spAutoFit/>
          </a:bodyPr>
          <a:lstStyle/>
          <a:p>
            <a:r>
              <a:rPr lang="it-IT" sz="1800" b="1">
                <a:solidFill>
                  <a:srgbClr val="CC0000"/>
                </a:solidFill>
              </a:rPr>
              <a:t>3)</a:t>
            </a:r>
            <a:r>
              <a:rPr lang="it-IT" sz="1600" b="1">
                <a:solidFill>
                  <a:schemeClr val="tx1"/>
                </a:solidFill>
              </a:rPr>
              <a:t> </a:t>
            </a:r>
            <a:r>
              <a:rPr lang="it-IT" sz="1600">
                <a:solidFill>
                  <a:schemeClr val="tx1"/>
                </a:solidFill>
              </a:rPr>
              <a:t>By placing the one-dimensional images</a:t>
            </a:r>
          </a:p>
          <a:p>
            <a:pPr>
              <a:lnSpc>
                <a:spcPct val="50000"/>
              </a:lnSpc>
            </a:pPr>
            <a:r>
              <a:rPr lang="it-IT" sz="1600">
                <a:solidFill>
                  <a:schemeClr val="tx1"/>
                </a:solidFill>
              </a:rPr>
              <a:t>     from consecutive  exposures along a</a:t>
            </a:r>
          </a:p>
          <a:p>
            <a:pPr>
              <a:lnSpc>
                <a:spcPct val="50000"/>
              </a:lnSpc>
            </a:pPr>
            <a:r>
              <a:rPr lang="it-IT" sz="1600">
                <a:solidFill>
                  <a:schemeClr val="tx1"/>
                </a:solidFill>
              </a:rPr>
              <a:t>     time-reversed axis,  we obtain an</a:t>
            </a:r>
          </a:p>
          <a:p>
            <a:pPr>
              <a:lnSpc>
                <a:spcPct val="50000"/>
              </a:lnSpc>
            </a:pPr>
            <a:r>
              <a:rPr lang="it-IT" sz="1600">
                <a:solidFill>
                  <a:schemeClr val="tx1"/>
                </a:solidFill>
              </a:rPr>
              <a:t>     image. The image is then a temporal </a:t>
            </a:r>
          </a:p>
          <a:p>
            <a:pPr>
              <a:lnSpc>
                <a:spcPct val="50000"/>
              </a:lnSpc>
            </a:pPr>
            <a:r>
              <a:rPr lang="it-IT" sz="1600">
                <a:solidFill>
                  <a:schemeClr val="tx1"/>
                </a:solidFill>
              </a:rPr>
              <a:t>     scan of the event at a fixed position </a:t>
            </a:r>
          </a:p>
        </p:txBody>
      </p:sp>
      <p:sp>
        <p:nvSpPr>
          <p:cNvPr id="23559" name="Text Box 101"/>
          <p:cNvSpPr txBox="1">
            <a:spLocks noChangeAspect="1" noChangeArrowheads="1"/>
          </p:cNvSpPr>
          <p:nvPr/>
        </p:nvSpPr>
        <p:spPr bwMode="auto">
          <a:xfrm rot="5400000">
            <a:off x="4222750" y="5568950"/>
            <a:ext cx="566738" cy="274638"/>
          </a:xfrm>
          <a:prstGeom prst="rect">
            <a:avLst/>
          </a:prstGeom>
          <a:noFill/>
          <a:ln w="9525">
            <a:noFill/>
            <a:miter lim="800000"/>
            <a:headEnd/>
            <a:tailEnd/>
          </a:ln>
        </p:spPr>
        <p:txBody>
          <a:bodyPr wrap="none">
            <a:prstTxWarp prst="textNoShape">
              <a:avLst/>
            </a:prstTxWarp>
            <a:spAutoFit/>
          </a:bodyPr>
          <a:lstStyle/>
          <a:p>
            <a:pPr>
              <a:spcBef>
                <a:spcPct val="0"/>
              </a:spcBef>
            </a:pPr>
            <a:r>
              <a:rPr lang="it-IT" sz="1200">
                <a:solidFill>
                  <a:schemeClr val="tx1"/>
                </a:solidFill>
              </a:rPr>
              <a:t>arcsec</a:t>
            </a:r>
          </a:p>
        </p:txBody>
      </p:sp>
      <p:sp>
        <p:nvSpPr>
          <p:cNvPr id="23560" name="Line 54"/>
          <p:cNvSpPr>
            <a:spLocks noChangeShapeType="1"/>
          </p:cNvSpPr>
          <p:nvPr/>
        </p:nvSpPr>
        <p:spPr bwMode="auto">
          <a:xfrm>
            <a:off x="4357688" y="5499100"/>
            <a:ext cx="0" cy="358775"/>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3561" name="Slide Number Placeholder 83"/>
          <p:cNvSpPr>
            <a:spLocks noGrp="1"/>
          </p:cNvSpPr>
          <p:nvPr>
            <p:ph type="sldNum" sz="quarter" idx="12"/>
          </p:nvPr>
        </p:nvSpPr>
        <p:spPr>
          <a:noFill/>
        </p:spPr>
        <p:txBody>
          <a:bodyPr/>
          <a:lstStyle/>
          <a:p>
            <a:fld id="{6395660C-96F5-414A-8B77-23ECE632AD5D}" type="slidenum">
              <a:rPr lang="it-IT" smtClean="0">
                <a:latin typeface="Times New Roman" charset="0"/>
                <a:ea typeface="Times New Roman" charset="0"/>
                <a:cs typeface="Times New Roman" charset="0"/>
              </a:rPr>
              <a:pPr/>
              <a:t>7</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 Box 1026"/>
          <p:cNvSpPr txBox="1">
            <a:spLocks noChangeArrowheads="1"/>
          </p:cNvSpPr>
          <p:nvPr/>
        </p:nvSpPr>
        <p:spPr bwMode="auto">
          <a:xfrm>
            <a:off x="2357438" y="71438"/>
            <a:ext cx="4748212" cy="461962"/>
          </a:xfrm>
          <a:prstGeom prst="rect">
            <a:avLst/>
          </a:prstGeom>
          <a:noFill/>
          <a:ln w="9525">
            <a:noFill/>
            <a:miter lim="800000"/>
            <a:headEnd/>
            <a:tailEnd/>
          </a:ln>
        </p:spPr>
        <p:txBody>
          <a:bodyPr wrap="none">
            <a:prstTxWarp prst="textNoShape">
              <a:avLst/>
            </a:prstTxWarp>
            <a:spAutoFit/>
          </a:bodyPr>
          <a:lstStyle/>
          <a:p>
            <a:r>
              <a:rPr lang="it-IT" sz="2400" b="1">
                <a:solidFill>
                  <a:schemeClr val="tx1"/>
                </a:solidFill>
              </a:rPr>
              <a:t>6.  Comparing WL and UV Images</a:t>
            </a:r>
          </a:p>
        </p:txBody>
      </p:sp>
      <p:sp>
        <p:nvSpPr>
          <p:cNvPr id="24579" name="Rectangle 1027"/>
          <p:cNvSpPr>
            <a:spLocks noChangeArrowheads="1"/>
          </p:cNvSpPr>
          <p:nvPr/>
        </p:nvSpPr>
        <p:spPr bwMode="auto">
          <a:xfrm>
            <a:off x="4630738" y="2667000"/>
            <a:ext cx="76200" cy="1524000"/>
          </a:xfrm>
          <a:prstGeom prst="rect">
            <a:avLst/>
          </a:prstGeom>
          <a:noFill/>
          <a:ln w="9525">
            <a:noFill/>
            <a:miter lim="800000"/>
            <a:headEnd/>
            <a:tailEnd/>
          </a:ln>
        </p:spPr>
        <p:txBody>
          <a:bodyPr wrap="none" anchor="ctr">
            <a:prstTxWarp prst="textNoShape">
              <a:avLst/>
            </a:prstTxWarp>
            <a:spAutoFit/>
          </a:bodyPr>
          <a:lstStyle/>
          <a:p>
            <a:endParaRPr lang="en-US"/>
          </a:p>
        </p:txBody>
      </p:sp>
      <p:sp>
        <p:nvSpPr>
          <p:cNvPr id="24580" name="Text Box 1040"/>
          <p:cNvSpPr txBox="1">
            <a:spLocks noChangeArrowheads="1"/>
          </p:cNvSpPr>
          <p:nvPr/>
        </p:nvSpPr>
        <p:spPr bwMode="auto">
          <a:xfrm>
            <a:off x="1676400" y="739775"/>
            <a:ext cx="5638800" cy="708025"/>
          </a:xfrm>
          <a:prstGeom prst="rect">
            <a:avLst/>
          </a:prstGeom>
          <a:noFill/>
          <a:ln w="9525">
            <a:noFill/>
            <a:miter lim="800000"/>
            <a:headEnd/>
            <a:tailEnd/>
          </a:ln>
        </p:spPr>
        <p:txBody>
          <a:bodyPr>
            <a:prstTxWarp prst="textNoShape">
              <a:avLst/>
            </a:prstTxWarp>
            <a:spAutoFit/>
          </a:bodyPr>
          <a:lstStyle/>
          <a:p>
            <a:r>
              <a:rPr lang="it-IT" sz="1600">
                <a:solidFill>
                  <a:schemeClr val="tx1"/>
                </a:solidFill>
              </a:rPr>
              <a:t>Images of the CME in different spectral lines show that </a:t>
            </a:r>
          </a:p>
          <a:p>
            <a:r>
              <a:rPr lang="en-US" sz="1600">
                <a:solidFill>
                  <a:schemeClr val="tx1"/>
                </a:solidFill>
              </a:rPr>
              <a:t>m</a:t>
            </a:r>
            <a:r>
              <a:rPr lang="it-IT" sz="1600">
                <a:solidFill>
                  <a:schemeClr val="tx1"/>
                </a:solidFill>
              </a:rPr>
              <a:t>orphology depends on the physical characteristics of the ejecta.</a:t>
            </a:r>
          </a:p>
        </p:txBody>
      </p:sp>
      <p:pic>
        <p:nvPicPr>
          <p:cNvPr id="24581" name="Picture 1049" descr="feb11_lasuvcs"/>
          <p:cNvPicPr>
            <a:picLocks noChangeAspect="1" noChangeArrowheads="1"/>
          </p:cNvPicPr>
          <p:nvPr>
            <p:ph/>
          </p:nvPr>
        </p:nvPicPr>
        <p:blipFill>
          <a:blip r:embed="rId2">
            <a:lum bright="10000" contrast="-16000"/>
          </a:blip>
          <a:srcRect l="2800" t="2800" r="11131" b="2800"/>
          <a:stretch>
            <a:fillRect/>
          </a:stretch>
        </p:blipFill>
        <p:spPr>
          <a:xfrm>
            <a:off x="179388" y="1987550"/>
            <a:ext cx="4840287" cy="4840288"/>
          </a:xfrm>
          <a:noFill/>
        </p:spPr>
      </p:pic>
      <p:sp>
        <p:nvSpPr>
          <p:cNvPr id="24582" name="Freeform 1051"/>
          <p:cNvSpPr>
            <a:spLocks/>
          </p:cNvSpPr>
          <p:nvPr/>
        </p:nvSpPr>
        <p:spPr bwMode="auto">
          <a:xfrm>
            <a:off x="3027363" y="2151063"/>
            <a:ext cx="2479675" cy="3335337"/>
          </a:xfrm>
          <a:custGeom>
            <a:avLst/>
            <a:gdLst>
              <a:gd name="T0" fmla="*/ 0 w 1562"/>
              <a:gd name="T1" fmla="*/ 0 h 2101"/>
              <a:gd name="T2" fmla="*/ 2147483647 w 1562"/>
              <a:gd name="T3" fmla="*/ 2147483647 h 2101"/>
              <a:gd name="T4" fmla="*/ 2147483647 w 1562"/>
              <a:gd name="T5" fmla="*/ 2147483647 h 2101"/>
              <a:gd name="T6" fmla="*/ 2147483647 w 1562"/>
              <a:gd name="T7" fmla="*/ 2147483647 h 2101"/>
              <a:gd name="T8" fmla="*/ 2147483647 w 1562"/>
              <a:gd name="T9" fmla="*/ 2147483647 h 2101"/>
              <a:gd name="T10" fmla="*/ 2147483647 w 1562"/>
              <a:gd name="T11" fmla="*/ 2147483647 h 2101"/>
              <a:gd name="T12" fmla="*/ 2147483647 w 1562"/>
              <a:gd name="T13" fmla="*/ 2147483647 h 2101"/>
              <a:gd name="T14" fmla="*/ 2147483647 w 1562"/>
              <a:gd name="T15" fmla="*/ 2147483647 h 2101"/>
              <a:gd name="T16" fmla="*/ 2147483647 w 1562"/>
              <a:gd name="T17" fmla="*/ 2147483647 h 2101"/>
              <a:gd name="T18" fmla="*/ 2147483647 w 1562"/>
              <a:gd name="T19" fmla="*/ 2147483647 h 2101"/>
              <a:gd name="T20" fmla="*/ 2147483647 w 1562"/>
              <a:gd name="T21" fmla="*/ 2147483647 h 2101"/>
              <a:gd name="T22" fmla="*/ 2147483647 w 1562"/>
              <a:gd name="T23" fmla="*/ 2147483647 h 2101"/>
              <a:gd name="T24" fmla="*/ 2147483647 w 1562"/>
              <a:gd name="T25" fmla="*/ 2147483647 h 2101"/>
              <a:gd name="T26" fmla="*/ 2147483647 w 1562"/>
              <a:gd name="T27" fmla="*/ 2147483647 h 2101"/>
              <a:gd name="T28" fmla="*/ 2147483647 w 1562"/>
              <a:gd name="T29" fmla="*/ 2147483647 h 2101"/>
              <a:gd name="T30" fmla="*/ 2147483647 w 1562"/>
              <a:gd name="T31" fmla="*/ 2147483647 h 2101"/>
              <a:gd name="T32" fmla="*/ 2147483647 w 1562"/>
              <a:gd name="T33" fmla="*/ 2147483647 h 2101"/>
              <a:gd name="T34" fmla="*/ 2147483647 w 1562"/>
              <a:gd name="T35" fmla="*/ 2147483647 h 2101"/>
              <a:gd name="T36" fmla="*/ 2147483647 w 1562"/>
              <a:gd name="T37" fmla="*/ 2147483647 h 2101"/>
              <a:gd name="T38" fmla="*/ 2147483647 w 1562"/>
              <a:gd name="T39" fmla="*/ 2147483647 h 2101"/>
              <a:gd name="T40" fmla="*/ 2147483647 w 1562"/>
              <a:gd name="T41" fmla="*/ 2147483647 h 2101"/>
              <a:gd name="T42" fmla="*/ 2147483647 w 1562"/>
              <a:gd name="T43" fmla="*/ 2147483647 h 2101"/>
              <a:gd name="T44" fmla="*/ 2147483647 w 1562"/>
              <a:gd name="T45" fmla="*/ 2147483647 h 2101"/>
              <a:gd name="T46" fmla="*/ 2147483647 w 1562"/>
              <a:gd name="T47" fmla="*/ 2147483647 h 2101"/>
              <a:gd name="T48" fmla="*/ 2147483647 w 1562"/>
              <a:gd name="T49" fmla="*/ 2147483647 h 2101"/>
              <a:gd name="T50" fmla="*/ 2147483647 w 1562"/>
              <a:gd name="T51" fmla="*/ 2147483647 h 21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62"/>
              <a:gd name="T79" fmla="*/ 0 h 2101"/>
              <a:gd name="T80" fmla="*/ 1562 w 1562"/>
              <a:gd name="T81" fmla="*/ 2101 h 210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62" h="2101">
                <a:moveTo>
                  <a:pt x="0" y="0"/>
                </a:moveTo>
                <a:cubicBezTo>
                  <a:pt x="18" y="1"/>
                  <a:pt x="134" y="9"/>
                  <a:pt x="169" y="17"/>
                </a:cubicBezTo>
                <a:cubicBezTo>
                  <a:pt x="186" y="21"/>
                  <a:pt x="203" y="28"/>
                  <a:pt x="220" y="34"/>
                </a:cubicBezTo>
                <a:cubicBezTo>
                  <a:pt x="229" y="37"/>
                  <a:pt x="246" y="43"/>
                  <a:pt x="246" y="43"/>
                </a:cubicBezTo>
                <a:cubicBezTo>
                  <a:pt x="277" y="74"/>
                  <a:pt x="320" y="92"/>
                  <a:pt x="347" y="127"/>
                </a:cubicBezTo>
                <a:cubicBezTo>
                  <a:pt x="402" y="198"/>
                  <a:pt x="433" y="283"/>
                  <a:pt x="483" y="356"/>
                </a:cubicBezTo>
                <a:cubicBezTo>
                  <a:pt x="501" y="412"/>
                  <a:pt x="478" y="348"/>
                  <a:pt x="508" y="407"/>
                </a:cubicBezTo>
                <a:cubicBezTo>
                  <a:pt x="522" y="434"/>
                  <a:pt x="525" y="457"/>
                  <a:pt x="542" y="483"/>
                </a:cubicBezTo>
                <a:cubicBezTo>
                  <a:pt x="556" y="534"/>
                  <a:pt x="580" y="600"/>
                  <a:pt x="610" y="644"/>
                </a:cubicBezTo>
                <a:cubicBezTo>
                  <a:pt x="642" y="745"/>
                  <a:pt x="763" y="783"/>
                  <a:pt x="856" y="805"/>
                </a:cubicBezTo>
                <a:cubicBezTo>
                  <a:pt x="887" y="802"/>
                  <a:pt x="918" y="797"/>
                  <a:pt x="949" y="797"/>
                </a:cubicBezTo>
                <a:cubicBezTo>
                  <a:pt x="958" y="797"/>
                  <a:pt x="930" y="799"/>
                  <a:pt x="923" y="805"/>
                </a:cubicBezTo>
                <a:cubicBezTo>
                  <a:pt x="917" y="810"/>
                  <a:pt x="893" y="870"/>
                  <a:pt x="889" y="881"/>
                </a:cubicBezTo>
                <a:cubicBezTo>
                  <a:pt x="897" y="941"/>
                  <a:pt x="904" y="1006"/>
                  <a:pt x="957" y="1042"/>
                </a:cubicBezTo>
                <a:cubicBezTo>
                  <a:pt x="969" y="1075"/>
                  <a:pt x="979" y="1090"/>
                  <a:pt x="1008" y="1110"/>
                </a:cubicBezTo>
                <a:cubicBezTo>
                  <a:pt x="1028" y="1139"/>
                  <a:pt x="1076" y="1186"/>
                  <a:pt x="1101" y="1203"/>
                </a:cubicBezTo>
                <a:cubicBezTo>
                  <a:pt x="1118" y="1214"/>
                  <a:pt x="1152" y="1237"/>
                  <a:pt x="1152" y="1237"/>
                </a:cubicBezTo>
                <a:cubicBezTo>
                  <a:pt x="1158" y="1245"/>
                  <a:pt x="1161" y="1255"/>
                  <a:pt x="1169" y="1262"/>
                </a:cubicBezTo>
                <a:cubicBezTo>
                  <a:pt x="1184" y="1275"/>
                  <a:pt x="1220" y="1296"/>
                  <a:pt x="1220" y="1296"/>
                </a:cubicBezTo>
                <a:cubicBezTo>
                  <a:pt x="1240" y="1326"/>
                  <a:pt x="1275" y="1361"/>
                  <a:pt x="1305" y="1381"/>
                </a:cubicBezTo>
                <a:cubicBezTo>
                  <a:pt x="1346" y="1444"/>
                  <a:pt x="1408" y="1496"/>
                  <a:pt x="1449" y="1559"/>
                </a:cubicBezTo>
                <a:cubicBezTo>
                  <a:pt x="1458" y="1587"/>
                  <a:pt x="1491" y="1635"/>
                  <a:pt x="1491" y="1635"/>
                </a:cubicBezTo>
                <a:cubicBezTo>
                  <a:pt x="1502" y="1672"/>
                  <a:pt x="1512" y="1709"/>
                  <a:pt x="1525" y="1745"/>
                </a:cubicBezTo>
                <a:cubicBezTo>
                  <a:pt x="1541" y="1845"/>
                  <a:pt x="1562" y="1973"/>
                  <a:pt x="1482" y="2050"/>
                </a:cubicBezTo>
                <a:cubicBezTo>
                  <a:pt x="1479" y="2059"/>
                  <a:pt x="1478" y="2068"/>
                  <a:pt x="1474" y="2076"/>
                </a:cubicBezTo>
                <a:cubicBezTo>
                  <a:pt x="1470" y="2085"/>
                  <a:pt x="1457" y="2101"/>
                  <a:pt x="1457" y="2101"/>
                </a:cubicBezTo>
              </a:path>
            </a:pathLst>
          </a:custGeom>
          <a:noFill/>
          <a:ln w="19050">
            <a:solidFill>
              <a:srgbClr val="FF6600"/>
            </a:solidFill>
            <a:round/>
            <a:headEnd/>
            <a:tailEnd/>
          </a:ln>
        </p:spPr>
        <p:txBody>
          <a:bodyPr wrap="none">
            <a:prstTxWarp prst="textNoShape">
              <a:avLst/>
            </a:prstTxWarp>
            <a:spAutoFit/>
          </a:bodyPr>
          <a:lstStyle/>
          <a:p>
            <a:endParaRPr lang="en-US"/>
          </a:p>
        </p:txBody>
      </p:sp>
      <p:sp>
        <p:nvSpPr>
          <p:cNvPr id="24583" name="AutoShape 1064"/>
          <p:cNvSpPr>
            <a:spLocks noChangeArrowheads="1"/>
          </p:cNvSpPr>
          <p:nvPr/>
        </p:nvSpPr>
        <p:spPr bwMode="auto">
          <a:xfrm>
            <a:off x="4570413" y="3357563"/>
            <a:ext cx="649287" cy="142875"/>
          </a:xfrm>
          <a:prstGeom prst="rightArrow">
            <a:avLst>
              <a:gd name="adj1" fmla="val 50000"/>
              <a:gd name="adj2" fmla="val 113611"/>
            </a:avLst>
          </a:prstGeom>
          <a:solidFill>
            <a:srgbClr val="FF6600"/>
          </a:solidFill>
          <a:ln w="9525">
            <a:solidFill>
              <a:srgbClr val="FF6600"/>
            </a:solidFill>
            <a:miter lim="800000"/>
            <a:headEnd/>
            <a:tailEnd/>
          </a:ln>
        </p:spPr>
        <p:txBody>
          <a:bodyPr anchor="ctr">
            <a:prstTxWarp prst="textNoShape">
              <a:avLst/>
            </a:prstTxWarp>
            <a:spAutoFit/>
          </a:bodyPr>
          <a:lstStyle/>
          <a:p>
            <a:endParaRPr lang="en-US"/>
          </a:p>
        </p:txBody>
      </p:sp>
      <p:sp>
        <p:nvSpPr>
          <p:cNvPr id="24584" name="Text Box 1069"/>
          <p:cNvSpPr txBox="1">
            <a:spLocks noChangeArrowheads="1"/>
          </p:cNvSpPr>
          <p:nvPr/>
        </p:nvSpPr>
        <p:spPr bwMode="auto">
          <a:xfrm>
            <a:off x="4014788" y="4840288"/>
            <a:ext cx="1262062" cy="336550"/>
          </a:xfrm>
          <a:prstGeom prst="rect">
            <a:avLst/>
          </a:prstGeom>
          <a:solidFill>
            <a:schemeClr val="bg1"/>
          </a:solidFill>
          <a:ln w="9525">
            <a:noFill/>
            <a:miter lim="800000"/>
            <a:headEnd/>
            <a:tailEnd/>
          </a:ln>
        </p:spPr>
        <p:txBody>
          <a:bodyPr wrap="none">
            <a:prstTxWarp prst="textNoShape">
              <a:avLst/>
            </a:prstTxWarp>
            <a:spAutoFit/>
          </a:bodyPr>
          <a:lstStyle/>
          <a:p>
            <a:r>
              <a:rPr lang="it-IT" sz="1600" b="1">
                <a:solidFill>
                  <a:schemeClr val="tx1"/>
                </a:solidFill>
              </a:rPr>
              <a:t>Si XII 520 </a:t>
            </a:r>
            <a:r>
              <a:rPr lang="en-US" sz="1600" b="1">
                <a:solidFill>
                  <a:schemeClr val="tx1"/>
                </a:solidFill>
              </a:rPr>
              <a:t>Å</a:t>
            </a:r>
          </a:p>
        </p:txBody>
      </p:sp>
      <p:sp>
        <p:nvSpPr>
          <p:cNvPr id="24585" name="Text Box 1070"/>
          <p:cNvSpPr txBox="1">
            <a:spLocks noChangeArrowheads="1"/>
          </p:cNvSpPr>
          <p:nvPr/>
        </p:nvSpPr>
        <p:spPr bwMode="auto">
          <a:xfrm>
            <a:off x="1930400" y="2205038"/>
            <a:ext cx="1273175" cy="336550"/>
          </a:xfrm>
          <a:prstGeom prst="rect">
            <a:avLst/>
          </a:prstGeom>
          <a:solidFill>
            <a:schemeClr val="bg1"/>
          </a:solidFill>
          <a:ln w="9525">
            <a:noFill/>
            <a:miter lim="800000"/>
            <a:headEnd/>
            <a:tailEnd/>
          </a:ln>
        </p:spPr>
        <p:txBody>
          <a:bodyPr wrap="none">
            <a:prstTxWarp prst="textNoShape">
              <a:avLst/>
            </a:prstTxWarp>
            <a:spAutoFit/>
          </a:bodyPr>
          <a:lstStyle/>
          <a:p>
            <a:r>
              <a:rPr lang="it-IT" sz="1600" b="1">
                <a:solidFill>
                  <a:schemeClr val="tx1"/>
                </a:solidFill>
              </a:rPr>
              <a:t>O VI 1032 </a:t>
            </a:r>
            <a:r>
              <a:rPr lang="en-US" sz="1600" b="1">
                <a:solidFill>
                  <a:schemeClr val="tx1"/>
                </a:solidFill>
              </a:rPr>
              <a:t>Å</a:t>
            </a:r>
          </a:p>
        </p:txBody>
      </p:sp>
      <p:sp>
        <p:nvSpPr>
          <p:cNvPr id="24586" name="Text Box 1071"/>
          <p:cNvSpPr txBox="1">
            <a:spLocks noChangeArrowheads="1"/>
          </p:cNvSpPr>
          <p:nvPr/>
        </p:nvSpPr>
        <p:spPr bwMode="auto">
          <a:xfrm>
            <a:off x="2949575" y="3500438"/>
            <a:ext cx="873125" cy="336550"/>
          </a:xfrm>
          <a:prstGeom prst="rect">
            <a:avLst/>
          </a:prstGeom>
          <a:solidFill>
            <a:schemeClr val="bg1"/>
          </a:solidFill>
          <a:ln w="9525">
            <a:noFill/>
            <a:miter lim="800000"/>
            <a:headEnd/>
            <a:tailEnd/>
          </a:ln>
        </p:spPr>
        <p:txBody>
          <a:bodyPr wrap="none">
            <a:prstTxWarp prst="textNoShape">
              <a:avLst/>
            </a:prstTxWarp>
            <a:spAutoFit/>
          </a:bodyPr>
          <a:lstStyle/>
          <a:p>
            <a:r>
              <a:rPr lang="it-IT" sz="1600" b="1">
                <a:solidFill>
                  <a:schemeClr val="tx1"/>
                </a:solidFill>
              </a:rPr>
              <a:t>H I Ly</a:t>
            </a:r>
            <a:r>
              <a:rPr lang="el-GR" sz="1600" b="1">
                <a:solidFill>
                  <a:schemeClr val="tx1"/>
                </a:solidFill>
              </a:rPr>
              <a:t>α</a:t>
            </a:r>
          </a:p>
        </p:txBody>
      </p:sp>
      <p:sp>
        <p:nvSpPr>
          <p:cNvPr id="24587" name="Text Box 1072"/>
          <p:cNvSpPr txBox="1">
            <a:spLocks noChangeArrowheads="1"/>
          </p:cNvSpPr>
          <p:nvPr/>
        </p:nvSpPr>
        <p:spPr bwMode="auto">
          <a:xfrm>
            <a:off x="0" y="6242050"/>
            <a:ext cx="2151063" cy="276225"/>
          </a:xfrm>
          <a:prstGeom prst="rect">
            <a:avLst/>
          </a:prstGeom>
          <a:noFill/>
          <a:ln w="9525">
            <a:noFill/>
            <a:miter lim="800000"/>
            <a:headEnd/>
            <a:tailEnd/>
          </a:ln>
        </p:spPr>
        <p:txBody>
          <a:bodyPr wrap="none">
            <a:prstTxWarp prst="textNoShape">
              <a:avLst/>
            </a:prstTxWarp>
            <a:spAutoFit/>
          </a:bodyPr>
          <a:lstStyle/>
          <a:p>
            <a:r>
              <a:rPr lang="it-IT" sz="1200">
                <a:solidFill>
                  <a:schemeClr val="tx1"/>
                </a:solidFill>
              </a:rPr>
              <a:t>(Ciaravella et al 2003,ApJ, 597)</a:t>
            </a:r>
          </a:p>
        </p:txBody>
      </p:sp>
      <p:sp>
        <p:nvSpPr>
          <p:cNvPr id="24588" name="Text Box 1073"/>
          <p:cNvSpPr txBox="1">
            <a:spLocks noChangeArrowheads="1"/>
          </p:cNvSpPr>
          <p:nvPr/>
        </p:nvSpPr>
        <p:spPr bwMode="auto">
          <a:xfrm>
            <a:off x="5148263" y="2708275"/>
            <a:ext cx="3548062" cy="1166813"/>
          </a:xfrm>
          <a:prstGeom prst="rect">
            <a:avLst/>
          </a:prstGeom>
          <a:noFill/>
          <a:ln w="9525">
            <a:noFill/>
            <a:miter lim="800000"/>
            <a:headEnd/>
            <a:tailEnd/>
          </a:ln>
        </p:spPr>
        <p:txBody>
          <a:bodyPr wrap="none">
            <a:prstTxWarp prst="textNoShape">
              <a:avLst/>
            </a:prstTxWarp>
            <a:spAutoFit/>
          </a:bodyPr>
          <a:lstStyle/>
          <a:p>
            <a:r>
              <a:rPr lang="it-IT" sz="1600" b="1">
                <a:solidFill>
                  <a:schemeClr val="tx1"/>
                </a:solidFill>
              </a:rPr>
              <a:t>Temperature, density, outflow speed</a:t>
            </a:r>
          </a:p>
          <a:p>
            <a:pPr>
              <a:lnSpc>
                <a:spcPct val="60000"/>
              </a:lnSpc>
            </a:pPr>
            <a:r>
              <a:rPr lang="it-IT" sz="1600" b="1">
                <a:solidFill>
                  <a:schemeClr val="tx1"/>
                </a:solidFill>
              </a:rPr>
              <a:t> and abundances of the ejected plasma</a:t>
            </a:r>
          </a:p>
          <a:p>
            <a:pPr>
              <a:lnSpc>
                <a:spcPct val="60000"/>
              </a:lnSpc>
            </a:pPr>
            <a:r>
              <a:rPr lang="it-IT" sz="1600" b="1">
                <a:solidFill>
                  <a:schemeClr val="tx1"/>
                </a:solidFill>
              </a:rPr>
              <a:t> determine the morphology in the </a:t>
            </a:r>
          </a:p>
          <a:p>
            <a:pPr>
              <a:lnSpc>
                <a:spcPct val="60000"/>
              </a:lnSpc>
            </a:pPr>
            <a:r>
              <a:rPr lang="it-IT" sz="1600" b="1">
                <a:solidFill>
                  <a:schemeClr val="tx1"/>
                </a:solidFill>
              </a:rPr>
              <a:t>three selected spectral lines.</a:t>
            </a:r>
          </a:p>
        </p:txBody>
      </p:sp>
      <p:sp>
        <p:nvSpPr>
          <p:cNvPr id="24589" name="CasellaDiTesto 13"/>
          <p:cNvSpPr txBox="1">
            <a:spLocks noChangeArrowheads="1"/>
          </p:cNvSpPr>
          <p:nvPr/>
        </p:nvSpPr>
        <p:spPr bwMode="auto">
          <a:xfrm>
            <a:off x="1343025" y="1646238"/>
            <a:ext cx="303213" cy="400050"/>
          </a:xfrm>
          <a:prstGeom prst="rect">
            <a:avLst/>
          </a:prstGeom>
          <a:noFill/>
          <a:ln w="9525">
            <a:noFill/>
            <a:miter lim="800000"/>
            <a:headEnd/>
            <a:tailEnd/>
          </a:ln>
        </p:spPr>
        <p:txBody>
          <a:bodyPr wrap="none">
            <a:prstTxWarp prst="textNoShape">
              <a:avLst/>
            </a:prstTxWarp>
            <a:spAutoFit/>
          </a:bodyPr>
          <a:lstStyle/>
          <a:p>
            <a:r>
              <a:rPr lang="it-IT">
                <a:solidFill>
                  <a:schemeClr val="tx1"/>
                </a:solidFill>
              </a:rPr>
              <a:t>t</a:t>
            </a:r>
            <a:r>
              <a:rPr lang="it-IT" baseline="-25000">
                <a:solidFill>
                  <a:schemeClr val="tx1"/>
                </a:solidFill>
              </a:rPr>
              <a:t>i</a:t>
            </a:r>
            <a:endParaRPr lang="it-IT">
              <a:solidFill>
                <a:schemeClr val="tx1"/>
              </a:solidFill>
            </a:endParaRPr>
          </a:p>
        </p:txBody>
      </p:sp>
      <p:sp>
        <p:nvSpPr>
          <p:cNvPr id="24590" name="CasellaDiTesto 14"/>
          <p:cNvSpPr txBox="1">
            <a:spLocks noChangeArrowheads="1"/>
          </p:cNvSpPr>
          <p:nvPr/>
        </p:nvSpPr>
        <p:spPr bwMode="auto">
          <a:xfrm>
            <a:off x="71438" y="2470150"/>
            <a:ext cx="312737" cy="400050"/>
          </a:xfrm>
          <a:prstGeom prst="rect">
            <a:avLst/>
          </a:prstGeom>
          <a:noFill/>
          <a:ln w="9525">
            <a:noFill/>
            <a:miter lim="800000"/>
            <a:headEnd/>
            <a:tailEnd/>
          </a:ln>
        </p:spPr>
        <p:txBody>
          <a:bodyPr wrap="none">
            <a:prstTxWarp prst="textNoShape">
              <a:avLst/>
            </a:prstTxWarp>
            <a:spAutoFit/>
          </a:bodyPr>
          <a:lstStyle/>
          <a:p>
            <a:r>
              <a:rPr lang="it-IT">
                <a:solidFill>
                  <a:schemeClr val="tx1"/>
                </a:solidFill>
              </a:rPr>
              <a:t>t</a:t>
            </a:r>
            <a:r>
              <a:rPr lang="it-IT" baseline="-25000">
                <a:solidFill>
                  <a:schemeClr val="tx1"/>
                </a:solidFill>
              </a:rPr>
              <a:t>f</a:t>
            </a:r>
            <a:endParaRPr lang="it-IT">
              <a:solidFill>
                <a:schemeClr val="tx1"/>
              </a:solidFill>
            </a:endParaRPr>
          </a:p>
        </p:txBody>
      </p:sp>
      <p:sp>
        <p:nvSpPr>
          <p:cNvPr id="24591" name="CasellaDiTesto 15"/>
          <p:cNvSpPr txBox="1">
            <a:spLocks noChangeArrowheads="1"/>
          </p:cNvSpPr>
          <p:nvPr/>
        </p:nvSpPr>
        <p:spPr bwMode="auto">
          <a:xfrm>
            <a:off x="5929313" y="5143500"/>
            <a:ext cx="3071812" cy="400050"/>
          </a:xfrm>
          <a:prstGeom prst="rect">
            <a:avLst/>
          </a:prstGeom>
          <a:noFill/>
          <a:ln w="9525">
            <a:noFill/>
            <a:miter lim="800000"/>
            <a:headEnd/>
            <a:tailEnd/>
          </a:ln>
        </p:spPr>
        <p:txBody>
          <a:bodyPr>
            <a:prstTxWarp prst="textNoShape">
              <a:avLst/>
            </a:prstTxWarp>
            <a:spAutoFit/>
          </a:bodyPr>
          <a:lstStyle/>
          <a:p>
            <a:r>
              <a:rPr lang="it-IT">
                <a:solidFill>
                  <a:schemeClr val="tx1"/>
                </a:solidFill>
              </a:rPr>
              <a:t>t</a:t>
            </a:r>
            <a:r>
              <a:rPr lang="it-IT" baseline="-25000">
                <a:solidFill>
                  <a:schemeClr val="tx1"/>
                </a:solidFill>
              </a:rPr>
              <a:t>i </a:t>
            </a:r>
            <a:r>
              <a:rPr lang="it-IT">
                <a:solidFill>
                  <a:schemeClr val="tx1"/>
                </a:solidFill>
              </a:rPr>
              <a:t> =  </a:t>
            </a:r>
            <a:r>
              <a:rPr lang="it-IT" sz="1600">
                <a:solidFill>
                  <a:schemeClr val="tx1"/>
                </a:solidFill>
              </a:rPr>
              <a:t>beginning </a:t>
            </a:r>
            <a:r>
              <a:rPr lang="it-IT" sz="1600" baseline="-25000">
                <a:solidFill>
                  <a:schemeClr val="tx1"/>
                </a:solidFill>
              </a:rPr>
              <a:t> </a:t>
            </a:r>
            <a:r>
              <a:rPr lang="it-IT" sz="1600">
                <a:solidFill>
                  <a:schemeClr val="tx1"/>
                </a:solidFill>
              </a:rPr>
              <a:t>of the observation </a:t>
            </a:r>
          </a:p>
        </p:txBody>
      </p:sp>
      <p:sp>
        <p:nvSpPr>
          <p:cNvPr id="24592" name="CasellaDiTesto 16"/>
          <p:cNvSpPr txBox="1">
            <a:spLocks noChangeArrowheads="1"/>
          </p:cNvSpPr>
          <p:nvPr/>
        </p:nvSpPr>
        <p:spPr bwMode="auto">
          <a:xfrm>
            <a:off x="5932488" y="5429250"/>
            <a:ext cx="3071812" cy="400050"/>
          </a:xfrm>
          <a:prstGeom prst="rect">
            <a:avLst/>
          </a:prstGeom>
          <a:noFill/>
          <a:ln w="9525">
            <a:noFill/>
            <a:miter lim="800000"/>
            <a:headEnd/>
            <a:tailEnd/>
          </a:ln>
        </p:spPr>
        <p:txBody>
          <a:bodyPr>
            <a:prstTxWarp prst="textNoShape">
              <a:avLst/>
            </a:prstTxWarp>
            <a:spAutoFit/>
          </a:bodyPr>
          <a:lstStyle/>
          <a:p>
            <a:r>
              <a:rPr lang="it-IT">
                <a:solidFill>
                  <a:schemeClr val="tx1"/>
                </a:solidFill>
              </a:rPr>
              <a:t>t</a:t>
            </a:r>
            <a:r>
              <a:rPr lang="it-IT" baseline="-25000">
                <a:solidFill>
                  <a:schemeClr val="tx1"/>
                </a:solidFill>
              </a:rPr>
              <a:t>f </a:t>
            </a:r>
            <a:r>
              <a:rPr lang="it-IT">
                <a:solidFill>
                  <a:schemeClr val="tx1"/>
                </a:solidFill>
              </a:rPr>
              <a:t> =  </a:t>
            </a:r>
            <a:r>
              <a:rPr lang="it-IT" sz="1600">
                <a:solidFill>
                  <a:schemeClr val="tx1"/>
                </a:solidFill>
              </a:rPr>
              <a:t>end </a:t>
            </a:r>
            <a:r>
              <a:rPr lang="it-IT" sz="1600" baseline="-25000">
                <a:solidFill>
                  <a:schemeClr val="tx1"/>
                </a:solidFill>
              </a:rPr>
              <a:t> </a:t>
            </a:r>
            <a:r>
              <a:rPr lang="it-IT" sz="1600">
                <a:solidFill>
                  <a:schemeClr val="tx1"/>
                </a:solidFill>
              </a:rPr>
              <a:t>of the observation </a:t>
            </a:r>
          </a:p>
        </p:txBody>
      </p:sp>
      <p:sp>
        <p:nvSpPr>
          <p:cNvPr id="24593" name="Slide Number Placeholder 17"/>
          <p:cNvSpPr>
            <a:spLocks noGrp="1"/>
          </p:cNvSpPr>
          <p:nvPr>
            <p:ph type="sldNum" sz="quarter" idx="12"/>
          </p:nvPr>
        </p:nvSpPr>
        <p:spPr>
          <a:noFill/>
        </p:spPr>
        <p:txBody>
          <a:bodyPr/>
          <a:lstStyle/>
          <a:p>
            <a:fld id="{879410D1-148F-9149-A754-50231454D605}" type="slidenum">
              <a:rPr lang="it-IT" smtClean="0">
                <a:latin typeface="Times New Roman" charset="0"/>
                <a:ea typeface="Times New Roman" charset="0"/>
                <a:cs typeface="Times New Roman" charset="0"/>
              </a:rPr>
              <a:pPr/>
              <a:t>8</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4" name="Rectangle 2"/>
          <p:cNvSpPr>
            <a:spLocks noChangeArrowheads="1"/>
          </p:cNvSpPr>
          <p:nvPr/>
        </p:nvSpPr>
        <p:spPr bwMode="auto">
          <a:xfrm>
            <a:off x="2641600" y="0"/>
            <a:ext cx="4144963" cy="461963"/>
          </a:xfrm>
          <a:prstGeom prst="rect">
            <a:avLst/>
          </a:prstGeom>
          <a:noFill/>
          <a:ln w="9525">
            <a:noFill/>
            <a:miter lim="800000"/>
            <a:headEnd/>
            <a:tailEnd/>
          </a:ln>
        </p:spPr>
        <p:txBody>
          <a:bodyPr>
            <a:prstTxWarp prst="textNoShape">
              <a:avLst/>
            </a:prstTxWarp>
            <a:spAutoFit/>
          </a:bodyPr>
          <a:lstStyle/>
          <a:p>
            <a:r>
              <a:rPr lang="it-IT" sz="2400" b="1">
                <a:solidFill>
                  <a:schemeClr val="tx1"/>
                </a:solidFill>
              </a:rPr>
              <a:t> Diagnostics: I. </a:t>
            </a:r>
            <a:r>
              <a:rPr lang="it-IT" sz="2400">
                <a:solidFill>
                  <a:schemeClr val="tx1"/>
                </a:solidFill>
              </a:rPr>
              <a:t>Doppler Shift </a:t>
            </a:r>
          </a:p>
        </p:txBody>
      </p:sp>
      <p:pic>
        <p:nvPicPr>
          <p:cNvPr id="25605" name="Picture 8" descr="rad_scatt"/>
          <p:cNvPicPr>
            <a:picLocks noChangeAspect="1" noChangeArrowheads="1"/>
          </p:cNvPicPr>
          <p:nvPr/>
        </p:nvPicPr>
        <p:blipFill>
          <a:blip r:embed="rId3"/>
          <a:srcRect l="9373"/>
          <a:stretch>
            <a:fillRect/>
          </a:stretch>
        </p:blipFill>
        <p:spPr bwMode="auto">
          <a:xfrm>
            <a:off x="6003925" y="3714750"/>
            <a:ext cx="2640013" cy="2738438"/>
          </a:xfrm>
          <a:prstGeom prst="rect">
            <a:avLst/>
          </a:prstGeom>
          <a:noFill/>
          <a:ln w="9525">
            <a:noFill/>
            <a:miter lim="800000"/>
            <a:headEnd/>
            <a:tailEnd/>
          </a:ln>
        </p:spPr>
      </p:pic>
      <p:pic>
        <p:nvPicPr>
          <p:cNvPr id="15369" name="Picture 9" descr="D9903~DP"/>
          <p:cNvPicPr>
            <a:picLocks noChangeAspect="1" noChangeArrowheads="1"/>
          </p:cNvPicPr>
          <p:nvPr/>
        </p:nvPicPr>
        <p:blipFill>
          <a:blip r:embed="rId4"/>
          <a:srcRect r="69873" b="50394"/>
          <a:stretch>
            <a:fillRect/>
          </a:stretch>
        </p:blipFill>
        <p:spPr bwMode="auto">
          <a:xfrm>
            <a:off x="142875" y="720725"/>
            <a:ext cx="1706563" cy="2659063"/>
          </a:xfrm>
          <a:prstGeom prst="rect">
            <a:avLst/>
          </a:prstGeom>
          <a:noFill/>
          <a:ln w="9525">
            <a:noFill/>
            <a:miter lim="800000"/>
            <a:headEnd/>
            <a:tailEnd/>
          </a:ln>
        </p:spPr>
      </p:pic>
      <p:sp>
        <p:nvSpPr>
          <p:cNvPr id="25607" name="Text Box 18"/>
          <p:cNvSpPr txBox="1">
            <a:spLocks noChangeArrowheads="1"/>
          </p:cNvSpPr>
          <p:nvPr/>
        </p:nvSpPr>
        <p:spPr bwMode="auto">
          <a:xfrm>
            <a:off x="2411413" y="2570163"/>
            <a:ext cx="1866900" cy="400050"/>
          </a:xfrm>
          <a:prstGeom prst="rect">
            <a:avLst/>
          </a:prstGeom>
          <a:noFill/>
          <a:ln w="9525">
            <a:noFill/>
            <a:miter lim="800000"/>
            <a:headEnd/>
            <a:tailEnd/>
          </a:ln>
        </p:spPr>
        <p:txBody>
          <a:bodyPr wrap="none">
            <a:prstTxWarp prst="textNoShape">
              <a:avLst/>
            </a:prstTxWarp>
            <a:spAutoFit/>
          </a:bodyPr>
          <a:lstStyle/>
          <a:p>
            <a:r>
              <a:rPr lang="it-IT" i="1">
                <a:solidFill>
                  <a:srgbClr val="4D4D4D"/>
                </a:solidFill>
              </a:rPr>
              <a:t>Collisional lines</a:t>
            </a:r>
          </a:p>
        </p:txBody>
      </p:sp>
      <p:sp>
        <p:nvSpPr>
          <p:cNvPr id="25608" name="Rectangle 21"/>
          <p:cNvSpPr>
            <a:spLocks noChangeArrowheads="1"/>
          </p:cNvSpPr>
          <p:nvPr/>
        </p:nvSpPr>
        <p:spPr bwMode="auto">
          <a:xfrm>
            <a:off x="2357438" y="3929063"/>
            <a:ext cx="2800350" cy="400050"/>
          </a:xfrm>
          <a:prstGeom prst="rect">
            <a:avLst/>
          </a:prstGeom>
          <a:noFill/>
          <a:ln w="9525">
            <a:noFill/>
            <a:miter lim="800000"/>
            <a:headEnd/>
            <a:tailEnd/>
          </a:ln>
        </p:spPr>
        <p:txBody>
          <a:bodyPr>
            <a:prstTxWarp prst="textNoShape">
              <a:avLst/>
            </a:prstTxWarp>
            <a:spAutoFit/>
          </a:bodyPr>
          <a:lstStyle/>
          <a:p>
            <a:r>
              <a:rPr lang="it-IT" i="1">
                <a:solidFill>
                  <a:srgbClr val="4D4D4D"/>
                </a:solidFill>
              </a:rPr>
              <a:t>Radiatively Excited Lines</a:t>
            </a:r>
          </a:p>
        </p:txBody>
      </p:sp>
      <p:sp>
        <p:nvSpPr>
          <p:cNvPr id="25609" name="Text Box 22"/>
          <p:cNvSpPr txBox="1">
            <a:spLocks noChangeArrowheads="1"/>
          </p:cNvSpPr>
          <p:nvPr/>
        </p:nvSpPr>
        <p:spPr bwMode="auto">
          <a:xfrm>
            <a:off x="2706688" y="4254500"/>
            <a:ext cx="2222500" cy="246063"/>
          </a:xfrm>
          <a:prstGeom prst="rect">
            <a:avLst/>
          </a:prstGeom>
          <a:noFill/>
          <a:ln w="9525">
            <a:noFill/>
            <a:miter lim="800000"/>
            <a:headEnd/>
            <a:tailEnd/>
          </a:ln>
        </p:spPr>
        <p:txBody>
          <a:bodyPr>
            <a:prstTxWarp prst="textNoShape">
              <a:avLst/>
            </a:prstTxWarp>
            <a:spAutoFit/>
          </a:bodyPr>
          <a:lstStyle/>
          <a:p>
            <a:r>
              <a:rPr lang="it-IT" sz="1000">
                <a:solidFill>
                  <a:schemeClr val="tx1"/>
                </a:solidFill>
              </a:rPr>
              <a:t>( Noci &amp; Maccari, 1999, A&amp;A, 341)</a:t>
            </a:r>
          </a:p>
        </p:txBody>
      </p:sp>
      <p:graphicFrame>
        <p:nvGraphicFramePr>
          <p:cNvPr id="25602" name="Object 5"/>
          <p:cNvGraphicFramePr>
            <a:graphicFrameLocks noChangeAspect="1"/>
          </p:cNvGraphicFramePr>
          <p:nvPr/>
        </p:nvGraphicFramePr>
        <p:xfrm>
          <a:off x="5176838" y="2428875"/>
          <a:ext cx="1552575" cy="685800"/>
        </p:xfrm>
        <a:graphic>
          <a:graphicData uri="http://schemas.openxmlformats.org/presentationml/2006/ole">
            <p:oleObj spid="_x0000_s25602" name="Equazione" r:id="rId5" imgW="888840" imgH="393480" progId="Equation.3">
              <p:embed/>
            </p:oleObj>
          </a:graphicData>
        </a:graphic>
      </p:graphicFrame>
      <p:sp>
        <p:nvSpPr>
          <p:cNvPr id="25610" name="CasellaDiTesto 20"/>
          <p:cNvSpPr txBox="1">
            <a:spLocks noChangeArrowheads="1"/>
          </p:cNvSpPr>
          <p:nvPr/>
        </p:nvSpPr>
        <p:spPr bwMode="auto">
          <a:xfrm>
            <a:off x="1905000" y="762000"/>
            <a:ext cx="6705600" cy="1477963"/>
          </a:xfrm>
          <a:prstGeom prst="rect">
            <a:avLst/>
          </a:prstGeom>
          <a:noFill/>
          <a:ln w="9525">
            <a:noFill/>
            <a:miter lim="800000"/>
            <a:headEnd/>
            <a:tailEnd/>
          </a:ln>
        </p:spPr>
        <p:txBody>
          <a:bodyPr>
            <a:prstTxWarp prst="textNoShape">
              <a:avLst/>
            </a:prstTxWarp>
            <a:spAutoFit/>
          </a:bodyPr>
          <a:lstStyle/>
          <a:p>
            <a:pPr>
              <a:spcBef>
                <a:spcPts val="600"/>
              </a:spcBef>
            </a:pPr>
            <a:r>
              <a:rPr lang="it-IT" sz="1600">
                <a:solidFill>
                  <a:schemeClr val="tx1"/>
                </a:solidFill>
              </a:rPr>
              <a:t>Doppler shift of the spectral lines provides the line of sight speed of the emitting material.  </a:t>
            </a:r>
          </a:p>
          <a:p>
            <a:pPr>
              <a:spcBef>
                <a:spcPts val="600"/>
              </a:spcBef>
            </a:pPr>
            <a:r>
              <a:rPr lang="it-IT" sz="1600">
                <a:solidFill>
                  <a:schemeClr val="tx1"/>
                </a:solidFill>
              </a:rPr>
              <a:t>In the spectrum on the left the CME material on the right of the background coronal emission is blue shifted. </a:t>
            </a:r>
          </a:p>
          <a:p>
            <a:pPr>
              <a:spcBef>
                <a:spcPts val="600"/>
              </a:spcBef>
            </a:pPr>
            <a:r>
              <a:rPr lang="it-IT" sz="1600">
                <a:solidFill>
                  <a:schemeClr val="tx1"/>
                </a:solidFill>
              </a:rPr>
              <a:t>In particular for :</a:t>
            </a:r>
          </a:p>
        </p:txBody>
      </p:sp>
      <p:graphicFrame>
        <p:nvGraphicFramePr>
          <p:cNvPr id="25603" name="Object 7"/>
          <p:cNvGraphicFramePr>
            <a:graphicFrameLocks noChangeAspect="1"/>
          </p:cNvGraphicFramePr>
          <p:nvPr/>
        </p:nvGraphicFramePr>
        <p:xfrm>
          <a:off x="2143125" y="5214938"/>
          <a:ext cx="2944813" cy="714375"/>
        </p:xfrm>
        <a:graphic>
          <a:graphicData uri="http://schemas.openxmlformats.org/presentationml/2006/ole">
            <p:oleObj spid="_x0000_s25603" name="Equazione" r:id="rId6" imgW="2031840" imgH="444240" progId="Equation.3">
              <p:embed/>
            </p:oleObj>
          </a:graphicData>
        </a:graphic>
      </p:graphicFrame>
      <p:sp>
        <p:nvSpPr>
          <p:cNvPr id="25611" name="Freccia a destra 28"/>
          <p:cNvSpPr>
            <a:spLocks noChangeArrowheads="1"/>
          </p:cNvSpPr>
          <p:nvPr/>
        </p:nvSpPr>
        <p:spPr bwMode="auto">
          <a:xfrm>
            <a:off x="4332288" y="2722563"/>
            <a:ext cx="539750" cy="144462"/>
          </a:xfrm>
          <a:prstGeom prst="rightArrow">
            <a:avLst>
              <a:gd name="adj1" fmla="val 50000"/>
              <a:gd name="adj2" fmla="val 49817"/>
            </a:avLst>
          </a:prstGeom>
          <a:solidFill>
            <a:srgbClr val="C00000"/>
          </a:solidFill>
          <a:ln w="9525">
            <a:noFill/>
            <a:round/>
            <a:headEnd/>
            <a:tailEnd/>
          </a:ln>
        </p:spPr>
        <p:txBody>
          <a:bodyPr>
            <a:prstTxWarp prst="textNoShape">
              <a:avLst/>
            </a:prstTxWarp>
            <a:spAutoFit/>
          </a:bodyPr>
          <a:lstStyle/>
          <a:p>
            <a:endParaRPr lang="en-US"/>
          </a:p>
        </p:txBody>
      </p:sp>
      <p:sp>
        <p:nvSpPr>
          <p:cNvPr id="25612" name="Freccia a destra 29"/>
          <p:cNvSpPr>
            <a:spLocks noChangeArrowheads="1"/>
          </p:cNvSpPr>
          <p:nvPr/>
        </p:nvSpPr>
        <p:spPr bwMode="auto">
          <a:xfrm rot="5400000">
            <a:off x="3356769" y="4804569"/>
            <a:ext cx="503237" cy="180975"/>
          </a:xfrm>
          <a:prstGeom prst="rightArrow">
            <a:avLst>
              <a:gd name="adj1" fmla="val 50000"/>
              <a:gd name="adj2" fmla="val 49654"/>
            </a:avLst>
          </a:prstGeom>
          <a:solidFill>
            <a:srgbClr val="C00000"/>
          </a:solidFill>
          <a:ln w="9525">
            <a:noFill/>
            <a:round/>
            <a:headEnd/>
            <a:tailEnd/>
          </a:ln>
        </p:spPr>
        <p:txBody>
          <a:bodyPr>
            <a:prstTxWarp prst="textNoShape">
              <a:avLst/>
            </a:prstTxWarp>
            <a:spAutoFit/>
          </a:bodyPr>
          <a:lstStyle/>
          <a:p>
            <a:endParaRPr lang="en-US"/>
          </a:p>
        </p:txBody>
      </p:sp>
      <p:cxnSp>
        <p:nvCxnSpPr>
          <p:cNvPr id="25613" name="Connettore 2 31"/>
          <p:cNvCxnSpPr>
            <a:cxnSpLocks noChangeShapeType="1"/>
          </p:cNvCxnSpPr>
          <p:nvPr/>
        </p:nvCxnSpPr>
        <p:spPr bwMode="auto">
          <a:xfrm rot="16200000" flipH="1">
            <a:off x="877888" y="715963"/>
            <a:ext cx="387350" cy="0"/>
          </a:xfrm>
          <a:prstGeom prst="straightConnector1">
            <a:avLst/>
          </a:prstGeom>
          <a:noFill/>
          <a:ln w="31750">
            <a:solidFill>
              <a:srgbClr val="66FF33"/>
            </a:solidFill>
            <a:round/>
            <a:headEnd/>
            <a:tailEnd type="arrow" w="med" len="med"/>
          </a:ln>
        </p:spPr>
      </p:cxnSp>
      <p:cxnSp>
        <p:nvCxnSpPr>
          <p:cNvPr id="25614" name="Connettore 2 31"/>
          <p:cNvCxnSpPr>
            <a:cxnSpLocks noChangeShapeType="1"/>
          </p:cNvCxnSpPr>
          <p:nvPr/>
        </p:nvCxnSpPr>
        <p:spPr bwMode="auto">
          <a:xfrm rot="5400000" flipH="1" flipV="1">
            <a:off x="428626" y="3165475"/>
            <a:ext cx="1357312" cy="928687"/>
          </a:xfrm>
          <a:prstGeom prst="straightConnector1">
            <a:avLst/>
          </a:prstGeom>
          <a:noFill/>
          <a:ln w="31750">
            <a:solidFill>
              <a:srgbClr val="0066FF"/>
            </a:solidFill>
            <a:round/>
            <a:headEnd/>
            <a:tailEnd type="arrow" w="med" len="med"/>
          </a:ln>
        </p:spPr>
      </p:cxnSp>
      <p:cxnSp>
        <p:nvCxnSpPr>
          <p:cNvPr id="25615" name="Connettore 2 31"/>
          <p:cNvCxnSpPr>
            <a:cxnSpLocks noChangeShapeType="1"/>
          </p:cNvCxnSpPr>
          <p:nvPr/>
        </p:nvCxnSpPr>
        <p:spPr bwMode="auto">
          <a:xfrm rot="5400000" flipH="1" flipV="1">
            <a:off x="62706" y="2844007"/>
            <a:ext cx="2071687" cy="857250"/>
          </a:xfrm>
          <a:prstGeom prst="straightConnector1">
            <a:avLst/>
          </a:prstGeom>
          <a:noFill/>
          <a:ln w="31750">
            <a:solidFill>
              <a:srgbClr val="0066FF"/>
            </a:solidFill>
            <a:round/>
            <a:headEnd/>
            <a:tailEnd type="arrow" w="med" len="med"/>
          </a:ln>
        </p:spPr>
      </p:cxnSp>
      <p:cxnSp>
        <p:nvCxnSpPr>
          <p:cNvPr id="25616" name="Connettore 2 31"/>
          <p:cNvCxnSpPr>
            <a:cxnSpLocks noChangeShapeType="1"/>
          </p:cNvCxnSpPr>
          <p:nvPr/>
        </p:nvCxnSpPr>
        <p:spPr bwMode="auto">
          <a:xfrm rot="5400000" flipH="1" flipV="1">
            <a:off x="250031" y="3058320"/>
            <a:ext cx="1000125" cy="785812"/>
          </a:xfrm>
          <a:prstGeom prst="straightConnector1">
            <a:avLst/>
          </a:prstGeom>
          <a:noFill/>
          <a:ln w="31750">
            <a:solidFill>
              <a:srgbClr val="0066FF"/>
            </a:solidFill>
            <a:round/>
            <a:headEnd/>
            <a:tailEnd type="arrow" w="med" len="med"/>
          </a:ln>
        </p:spPr>
      </p:cxnSp>
      <p:cxnSp>
        <p:nvCxnSpPr>
          <p:cNvPr id="25617" name="Connettore 2 31"/>
          <p:cNvCxnSpPr>
            <a:cxnSpLocks noChangeShapeType="1"/>
          </p:cNvCxnSpPr>
          <p:nvPr/>
        </p:nvCxnSpPr>
        <p:spPr bwMode="auto">
          <a:xfrm rot="5400000" flipH="1" flipV="1">
            <a:off x="-35719" y="2790032"/>
            <a:ext cx="1571625" cy="785812"/>
          </a:xfrm>
          <a:prstGeom prst="straightConnector1">
            <a:avLst/>
          </a:prstGeom>
          <a:noFill/>
          <a:ln w="31750">
            <a:solidFill>
              <a:srgbClr val="0066FF"/>
            </a:solidFill>
            <a:round/>
            <a:headEnd/>
            <a:tailEnd type="arrow" w="med" len="med"/>
          </a:ln>
        </p:spPr>
      </p:cxnSp>
      <p:sp>
        <p:nvSpPr>
          <p:cNvPr id="25618" name="CasellaDiTesto 49"/>
          <p:cNvSpPr txBox="1">
            <a:spLocks noChangeArrowheads="1"/>
          </p:cNvSpPr>
          <p:nvPr/>
        </p:nvSpPr>
        <p:spPr bwMode="auto">
          <a:xfrm>
            <a:off x="150813" y="4264025"/>
            <a:ext cx="1296987" cy="307975"/>
          </a:xfrm>
          <a:prstGeom prst="rect">
            <a:avLst/>
          </a:prstGeom>
          <a:noFill/>
          <a:ln w="9525">
            <a:noFill/>
            <a:miter lim="800000"/>
            <a:headEnd/>
            <a:tailEnd/>
          </a:ln>
        </p:spPr>
        <p:txBody>
          <a:bodyPr wrap="none">
            <a:prstTxWarp prst="textNoShape">
              <a:avLst/>
            </a:prstTxWarp>
            <a:spAutoFit/>
          </a:bodyPr>
          <a:lstStyle/>
          <a:p>
            <a:r>
              <a:rPr lang="it-IT" sz="1400" b="1">
                <a:solidFill>
                  <a:srgbClr val="0066FF"/>
                </a:solidFill>
              </a:rPr>
              <a:t>CME material</a:t>
            </a:r>
          </a:p>
        </p:txBody>
      </p:sp>
      <p:sp>
        <p:nvSpPr>
          <p:cNvPr id="25619" name="CasellaDiTesto 50"/>
          <p:cNvSpPr txBox="1">
            <a:spLocks noChangeArrowheads="1"/>
          </p:cNvSpPr>
          <p:nvPr/>
        </p:nvSpPr>
        <p:spPr bwMode="auto">
          <a:xfrm>
            <a:off x="357188" y="285750"/>
            <a:ext cx="1501775" cy="307975"/>
          </a:xfrm>
          <a:prstGeom prst="rect">
            <a:avLst/>
          </a:prstGeom>
          <a:noFill/>
          <a:ln w="9525">
            <a:noFill/>
            <a:miter lim="800000"/>
            <a:headEnd/>
            <a:tailEnd/>
          </a:ln>
        </p:spPr>
        <p:txBody>
          <a:bodyPr wrap="none">
            <a:prstTxWarp prst="textNoShape">
              <a:avLst/>
            </a:prstTxWarp>
            <a:spAutoFit/>
          </a:bodyPr>
          <a:lstStyle/>
          <a:p>
            <a:r>
              <a:rPr lang="it-IT" sz="1400" b="1">
                <a:solidFill>
                  <a:srgbClr val="66FF33"/>
                </a:solidFill>
              </a:rPr>
              <a:t>Coronal material</a:t>
            </a:r>
          </a:p>
        </p:txBody>
      </p:sp>
      <p:sp>
        <p:nvSpPr>
          <p:cNvPr id="25620" name="Slide Number Placeholder 21"/>
          <p:cNvSpPr>
            <a:spLocks noGrp="1"/>
          </p:cNvSpPr>
          <p:nvPr>
            <p:ph type="sldNum" sz="quarter" idx="12"/>
          </p:nvPr>
        </p:nvSpPr>
        <p:spPr>
          <a:noFill/>
        </p:spPr>
        <p:txBody>
          <a:bodyPr/>
          <a:lstStyle/>
          <a:p>
            <a:fld id="{456960D8-7A60-3247-9EB7-6E63A2FA262A}" type="slidenum">
              <a:rPr lang="it-IT" smtClean="0">
                <a:latin typeface="Times New Roman" charset="0"/>
                <a:ea typeface="Times New Roman" charset="0"/>
                <a:cs typeface="Times New Roman" charset="0"/>
              </a:rPr>
              <a:pPr/>
              <a:t>9</a:t>
            </a:fld>
            <a:endParaRPr lang="it-IT" smtClean="0">
              <a:latin typeface="Times New Roman" charset="0"/>
              <a:ea typeface="Times New Roman"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9"/>
                                        </p:tgtEl>
                                        <p:attrNameLst>
                                          <p:attrName>style.visibility</p:attrName>
                                        </p:attrNameLst>
                                      </p:cBhvr>
                                      <p:to>
                                        <p:strVal val="visible"/>
                                      </p:to>
                                    </p:set>
                                    <p:anim calcmode="lin" valueType="num">
                                      <p:cBhvr additive="base">
                                        <p:cTn id="7" dur="500" fill="hold"/>
                                        <p:tgtEl>
                                          <p:spTgt spid="15369"/>
                                        </p:tgtEl>
                                        <p:attrNameLst>
                                          <p:attrName>ppt_x</p:attrName>
                                        </p:attrNameLst>
                                      </p:cBhvr>
                                      <p:tavLst>
                                        <p:tav tm="0">
                                          <p:val>
                                            <p:strVal val="#ppt_x"/>
                                          </p:val>
                                        </p:tav>
                                        <p:tav tm="100000">
                                          <p:val>
                                            <p:strVal val="#ppt_x"/>
                                          </p:val>
                                        </p:tav>
                                      </p:tavLst>
                                    </p:anim>
                                    <p:anim calcmode="lin" valueType="num">
                                      <p:cBhvr additive="base">
                                        <p:cTn id="8" dur="500" fill="hold"/>
                                        <p:tgtEl>
                                          <p:spTgt spid="153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it-IT" sz="2000" b="0" i="0" u="none" strike="noStrike" cap="none" normalizeH="0" baseline="0" smtClean="0">
            <a:ln>
              <a:noFill/>
            </a:ln>
            <a:solidFill>
              <a:srgbClr val="FF0000"/>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it-IT" sz="2000" b="0" i="0" u="none" strike="noStrike" cap="none" normalizeH="0" baseline="0" smtClean="0">
            <a:ln>
              <a:noFill/>
            </a:ln>
            <a:solidFill>
              <a:srgbClr val="FF0000"/>
            </a:solidFill>
            <a:effectLst/>
            <a:latin typeface="Times New Roman" pitchFamily="18" charset="0"/>
            <a:cs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5161</TotalTime>
  <Words>3322</Words>
  <Application>Microsoft PowerPoint</Application>
  <PresentationFormat>On-screen Show (4:3)</PresentationFormat>
  <Paragraphs>326</Paragraphs>
  <Slides>19</Slides>
  <Notes>1</Notes>
  <HiddenSlides>0</HiddenSlides>
  <MMClips>0</MMClips>
  <ScaleCrop>false</ScaleCrop>
  <HeadingPairs>
    <vt:vector size="8" baseType="variant">
      <vt:variant>
        <vt:lpstr>Fonts Used</vt:lpstr>
      </vt:variant>
      <vt:variant>
        <vt:i4>6</vt:i4>
      </vt: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Times New Roman</vt:lpstr>
      <vt:lpstr>Arial</vt:lpstr>
      <vt:lpstr>ＭＳ Ｐゴシック</vt:lpstr>
      <vt:lpstr>Wingdings</vt:lpstr>
      <vt:lpstr>Symbol</vt:lpstr>
      <vt:lpstr>Verdana</vt:lpstr>
      <vt:lpstr>Struttura predefinita</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8.  Caveats </vt:lpstr>
      <vt:lpstr>Caveats Cont. </vt:lpstr>
      <vt:lpstr>Caveats Cont. </vt:lpstr>
      <vt:lpstr>9.  Interpretation</vt:lpstr>
      <vt:lpstr>Slide 19</vt:lpstr>
    </vt:vector>
  </TitlesOfParts>
  <Company>Osservatorio Astronomico di Palermo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s_speziale</dc:creator>
  <cp:keywords/>
  <cp:lastModifiedBy>Silvio Giordano</cp:lastModifiedBy>
  <cp:revision>347</cp:revision>
  <dcterms:created xsi:type="dcterms:W3CDTF">2009-04-21T17:09:41Z</dcterms:created>
  <dcterms:modified xsi:type="dcterms:W3CDTF">2009-04-21T17:17:30Z</dcterms:modified>
</cp:coreProperties>
</file>