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4" r:id="rId2"/>
  </p:sldMasterIdLst>
  <p:notesMasterIdLst>
    <p:notesMasterId r:id="rId32"/>
  </p:notesMasterIdLst>
  <p:handoutMasterIdLst>
    <p:handoutMasterId r:id="rId33"/>
  </p:handoutMasterIdLst>
  <p:sldIdLst>
    <p:sldId id="297" r:id="rId3"/>
    <p:sldId id="258" r:id="rId4"/>
    <p:sldId id="407" r:id="rId5"/>
    <p:sldId id="415" r:id="rId6"/>
    <p:sldId id="416" r:id="rId7"/>
    <p:sldId id="417" r:id="rId8"/>
    <p:sldId id="418" r:id="rId9"/>
    <p:sldId id="419" r:id="rId10"/>
    <p:sldId id="408" r:id="rId11"/>
    <p:sldId id="410" r:id="rId12"/>
    <p:sldId id="310" r:id="rId13"/>
    <p:sldId id="387" r:id="rId14"/>
    <p:sldId id="388" r:id="rId15"/>
    <p:sldId id="412" r:id="rId16"/>
    <p:sldId id="420" r:id="rId17"/>
    <p:sldId id="421" r:id="rId18"/>
    <p:sldId id="422" r:id="rId19"/>
    <p:sldId id="414" r:id="rId20"/>
    <p:sldId id="413" r:id="rId21"/>
    <p:sldId id="423" r:id="rId22"/>
    <p:sldId id="405" r:id="rId23"/>
    <p:sldId id="409" r:id="rId24"/>
    <p:sldId id="406" r:id="rId25"/>
    <p:sldId id="352" r:id="rId26"/>
    <p:sldId id="392" r:id="rId27"/>
    <p:sldId id="393" r:id="rId28"/>
    <p:sldId id="394" r:id="rId29"/>
    <p:sldId id="321" r:id="rId30"/>
    <p:sldId id="385" r:id="rId31"/>
  </p:sldIdLst>
  <p:sldSz cx="9144000" cy="6858000" type="screen4x3"/>
  <p:notesSz cx="9855200" cy="6731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6600"/>
    <a:srgbClr val="8E0000"/>
    <a:srgbClr val="E109E6"/>
    <a:srgbClr val="006600"/>
    <a:srgbClr val="C0C0C0"/>
    <a:srgbClr val="FF9B57"/>
    <a:srgbClr val="3366FF"/>
    <a:srgbClr val="000066"/>
    <a:srgbClr val="F8E364"/>
    <a:srgbClr val="EE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6" autoAdjust="0"/>
    <p:restoredTop sz="78727" autoAdjust="0"/>
  </p:normalViewPr>
  <p:slideViewPr>
    <p:cSldViewPr snapToGrid="0">
      <p:cViewPr>
        <p:scale>
          <a:sx n="66" d="100"/>
          <a:sy n="66" d="100"/>
        </p:scale>
        <p:origin x="-1428" y="-372"/>
      </p:cViewPr>
      <p:guideLst>
        <p:guide orient="horz" pos="2160"/>
        <p:guide pos="2880"/>
      </p:guideLst>
    </p:cSldViewPr>
  </p:slideViewPr>
  <p:outlineViewPr>
    <p:cViewPr>
      <p:scale>
        <a:sx n="33" d="100"/>
        <a:sy n="33" d="100"/>
      </p:scale>
      <p:origin x="0" y="6366"/>
    </p:cViewPr>
  </p:outlineViewPr>
  <p:notesTextViewPr>
    <p:cViewPr>
      <p:scale>
        <a:sx n="100" d="100"/>
        <a:sy n="100" d="100"/>
      </p:scale>
      <p:origin x="0" y="0"/>
    </p:cViewPr>
  </p:notesTextViewPr>
  <p:sorterViewPr>
    <p:cViewPr>
      <p:scale>
        <a:sx n="100" d="100"/>
        <a:sy n="100" d="100"/>
      </p:scale>
      <p:origin x="0" y="4236"/>
    </p:cViewPr>
  </p:sorterViewPr>
  <p:notesViewPr>
    <p:cSldViewPr snapToGrid="0">
      <p:cViewPr varScale="1">
        <p:scale>
          <a:sx n="81" d="100"/>
          <a:sy n="81" d="100"/>
        </p:scale>
        <p:origin x="-1386" y="-84"/>
      </p:cViewPr>
      <p:guideLst>
        <p:guide orient="horz" pos="2120"/>
        <p:guide pos="3104"/>
      </p:guideLst>
    </p:cSldViewPr>
  </p:notes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5" Type="http://schemas.openxmlformats.org/officeDocument/2006/relationships/image" Target="../media/image14.wmf"/><Relationship Id="rId4"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270375" cy="336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32099" name="Rectangle 3"/>
          <p:cNvSpPr>
            <a:spLocks noGrp="1" noChangeArrowheads="1"/>
          </p:cNvSpPr>
          <p:nvPr>
            <p:ph type="dt" sz="quarter" idx="1"/>
          </p:nvPr>
        </p:nvSpPr>
        <p:spPr bwMode="auto">
          <a:xfrm>
            <a:off x="5583238" y="0"/>
            <a:ext cx="4270375" cy="336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132100" name="Rectangle 4"/>
          <p:cNvSpPr>
            <a:spLocks noGrp="1" noChangeArrowheads="1"/>
          </p:cNvSpPr>
          <p:nvPr>
            <p:ph type="ftr" sz="quarter" idx="2"/>
          </p:nvPr>
        </p:nvSpPr>
        <p:spPr bwMode="auto">
          <a:xfrm>
            <a:off x="0" y="6394451"/>
            <a:ext cx="4270375" cy="334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32101" name="Rectangle 5"/>
          <p:cNvSpPr>
            <a:spLocks noGrp="1" noChangeArrowheads="1"/>
          </p:cNvSpPr>
          <p:nvPr>
            <p:ph type="sldNum" sz="quarter" idx="3"/>
          </p:nvPr>
        </p:nvSpPr>
        <p:spPr bwMode="auto">
          <a:xfrm>
            <a:off x="5583238" y="6394451"/>
            <a:ext cx="4270375" cy="334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9A22A36-11A0-454A-B89F-7AB9C048AF16}" type="slidenum">
              <a:rPr lang="en-GB"/>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4271963" cy="336550"/>
          </a:xfrm>
          <a:prstGeom prst="rect">
            <a:avLst/>
          </a:prstGeom>
          <a:noFill/>
          <a:ln w="9525">
            <a:noFill/>
            <a:miter lim="800000"/>
            <a:headEnd/>
            <a:tailEnd/>
          </a:ln>
          <a:effectLst/>
        </p:spPr>
        <p:txBody>
          <a:bodyPr vert="horz" wrap="square" lIns="90965" tIns="45482" rIns="90965" bIns="45482" numCol="1" anchor="t" anchorCtr="0" compatLnSpc="1">
            <a:prstTxWarp prst="textNoShape">
              <a:avLst/>
            </a:prstTxWarp>
          </a:bodyPr>
          <a:lstStyle>
            <a:lvl1pPr defTabSz="909638">
              <a:defRPr sz="1200"/>
            </a:lvl1pPr>
          </a:lstStyle>
          <a:p>
            <a:endParaRPr lang="en-GB"/>
          </a:p>
        </p:txBody>
      </p:sp>
      <p:sp>
        <p:nvSpPr>
          <p:cNvPr id="14339" name="Rectangle 3"/>
          <p:cNvSpPr>
            <a:spLocks noGrp="1" noChangeArrowheads="1"/>
          </p:cNvSpPr>
          <p:nvPr>
            <p:ph type="dt" idx="1"/>
          </p:nvPr>
        </p:nvSpPr>
        <p:spPr bwMode="auto">
          <a:xfrm>
            <a:off x="5580063" y="0"/>
            <a:ext cx="4273551" cy="336550"/>
          </a:xfrm>
          <a:prstGeom prst="rect">
            <a:avLst/>
          </a:prstGeom>
          <a:noFill/>
          <a:ln w="9525">
            <a:noFill/>
            <a:miter lim="800000"/>
            <a:headEnd/>
            <a:tailEnd/>
          </a:ln>
          <a:effectLst/>
        </p:spPr>
        <p:txBody>
          <a:bodyPr vert="horz" wrap="square" lIns="90965" tIns="45482" rIns="90965" bIns="45482" numCol="1" anchor="t" anchorCtr="0" compatLnSpc="1">
            <a:prstTxWarp prst="textNoShape">
              <a:avLst/>
            </a:prstTxWarp>
          </a:bodyPr>
          <a:lstStyle>
            <a:lvl1pPr algn="r" defTabSz="909638">
              <a:defRPr sz="1200"/>
            </a:lvl1pPr>
          </a:lstStyle>
          <a:p>
            <a:endParaRPr lang="en-GB"/>
          </a:p>
        </p:txBody>
      </p:sp>
      <p:sp>
        <p:nvSpPr>
          <p:cNvPr id="14340" name="Rectangle 4"/>
          <p:cNvSpPr>
            <a:spLocks noGrp="1" noRot="1" noChangeAspect="1" noChangeArrowheads="1" noTextEdit="1"/>
          </p:cNvSpPr>
          <p:nvPr>
            <p:ph type="sldImg" idx="2"/>
          </p:nvPr>
        </p:nvSpPr>
        <p:spPr bwMode="auto">
          <a:xfrm>
            <a:off x="3246438" y="504825"/>
            <a:ext cx="3367087" cy="2524125"/>
          </a:xfrm>
          <a:prstGeom prst="rect">
            <a:avLst/>
          </a:prstGeom>
          <a:noFill/>
          <a:ln w="9525">
            <a:solidFill>
              <a:srgbClr val="000000"/>
            </a:solidFill>
            <a:miter lim="800000"/>
            <a:headEnd/>
            <a:tailEnd/>
          </a:ln>
          <a:effectLst/>
        </p:spPr>
      </p:sp>
      <p:sp>
        <p:nvSpPr>
          <p:cNvPr id="14341" name="Rectangle 5"/>
          <p:cNvSpPr>
            <a:spLocks noGrp="1" noChangeArrowheads="1"/>
          </p:cNvSpPr>
          <p:nvPr>
            <p:ph type="body" sz="quarter" idx="3"/>
          </p:nvPr>
        </p:nvSpPr>
        <p:spPr bwMode="auto">
          <a:xfrm>
            <a:off x="985839" y="3197225"/>
            <a:ext cx="7883525" cy="3028950"/>
          </a:xfrm>
          <a:prstGeom prst="rect">
            <a:avLst/>
          </a:prstGeom>
          <a:noFill/>
          <a:ln w="9525">
            <a:noFill/>
            <a:miter lim="800000"/>
            <a:headEnd/>
            <a:tailEnd/>
          </a:ln>
          <a:effectLst/>
        </p:spPr>
        <p:txBody>
          <a:bodyPr vert="horz" wrap="square" lIns="90965" tIns="45482" rIns="90965" bIns="45482"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4342" name="Rectangle 6"/>
          <p:cNvSpPr>
            <a:spLocks noGrp="1" noChangeArrowheads="1"/>
          </p:cNvSpPr>
          <p:nvPr>
            <p:ph type="ftr" sz="quarter" idx="4"/>
          </p:nvPr>
        </p:nvSpPr>
        <p:spPr bwMode="auto">
          <a:xfrm>
            <a:off x="1" y="6394451"/>
            <a:ext cx="4271963" cy="334963"/>
          </a:xfrm>
          <a:prstGeom prst="rect">
            <a:avLst/>
          </a:prstGeom>
          <a:noFill/>
          <a:ln w="9525">
            <a:noFill/>
            <a:miter lim="800000"/>
            <a:headEnd/>
            <a:tailEnd/>
          </a:ln>
          <a:effectLst/>
        </p:spPr>
        <p:txBody>
          <a:bodyPr vert="horz" wrap="square" lIns="90965" tIns="45482" rIns="90965" bIns="45482" numCol="1" anchor="b" anchorCtr="0" compatLnSpc="1">
            <a:prstTxWarp prst="textNoShape">
              <a:avLst/>
            </a:prstTxWarp>
          </a:bodyPr>
          <a:lstStyle>
            <a:lvl1pPr defTabSz="909638">
              <a:defRPr sz="1200"/>
            </a:lvl1pPr>
          </a:lstStyle>
          <a:p>
            <a:endParaRPr lang="en-GB"/>
          </a:p>
        </p:txBody>
      </p:sp>
      <p:sp>
        <p:nvSpPr>
          <p:cNvPr id="14343" name="Rectangle 7"/>
          <p:cNvSpPr>
            <a:spLocks noGrp="1" noChangeArrowheads="1"/>
          </p:cNvSpPr>
          <p:nvPr>
            <p:ph type="sldNum" sz="quarter" idx="5"/>
          </p:nvPr>
        </p:nvSpPr>
        <p:spPr bwMode="auto">
          <a:xfrm>
            <a:off x="5580063" y="6394451"/>
            <a:ext cx="4273551" cy="334963"/>
          </a:xfrm>
          <a:prstGeom prst="rect">
            <a:avLst/>
          </a:prstGeom>
          <a:noFill/>
          <a:ln w="9525">
            <a:noFill/>
            <a:miter lim="800000"/>
            <a:headEnd/>
            <a:tailEnd/>
          </a:ln>
          <a:effectLst/>
        </p:spPr>
        <p:txBody>
          <a:bodyPr vert="horz" wrap="square" lIns="90965" tIns="45482" rIns="90965" bIns="45482" numCol="1" anchor="b" anchorCtr="0" compatLnSpc="1">
            <a:prstTxWarp prst="textNoShape">
              <a:avLst/>
            </a:prstTxWarp>
          </a:bodyPr>
          <a:lstStyle>
            <a:lvl1pPr algn="r" defTabSz="909638">
              <a:defRPr sz="1200"/>
            </a:lvl1pPr>
          </a:lstStyle>
          <a:p>
            <a:fld id="{2BF8684B-ED22-42EC-B120-0C5B417D7836}" type="slidenum">
              <a:rPr lang="en-GB"/>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E83A6-43B7-494B-83AE-D4D18A9B728A}" type="slidenum">
              <a:rPr lang="en-GB"/>
              <a:pPr/>
              <a:t>1</a:t>
            </a:fld>
            <a:endParaRPr lang="en-GB"/>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GB" dirty="0"/>
              <a:t>Good afternoon. Today I will be talking about the morphology of coronal mass </a:t>
            </a:r>
            <a:r>
              <a:rPr lang="en-GB" dirty="0" smtClean="0"/>
              <a:t>ejections between the Sun and 1AU. </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C6290-54D0-4B57-A5EF-8375303E77C9}" type="slidenum">
              <a:rPr lang="en-GB"/>
              <a:pPr/>
              <a:t>11</a:t>
            </a:fld>
            <a:endParaRPr lang="en-GB"/>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GB" dirty="0"/>
              <a:t>So </a:t>
            </a:r>
            <a:r>
              <a:rPr lang="en-GB" dirty="0" smtClean="0"/>
              <a:t>if</a:t>
            </a:r>
            <a:r>
              <a:rPr lang="en-GB" baseline="0" dirty="0" smtClean="0"/>
              <a:t> we briefly take a step back and look at the geometrical estimates of the CME shape, we see that the height of a CME ( or its vertical extent) can be estimated by simply measuring the PA angular width.   </a:t>
            </a:r>
          </a:p>
          <a:p>
            <a:r>
              <a:rPr lang="en-GB" baseline="0" dirty="0" smtClean="0"/>
              <a:t>Although we are measuring the radial width from the J-maps, we can also make an estimate for it if we assume that it begins with an initial size and then and a growth term. </a:t>
            </a:r>
            <a:r>
              <a:rPr lang="en-GB" dirty="0" smtClean="0"/>
              <a:t>Here,</a:t>
            </a:r>
            <a:r>
              <a:rPr lang="en-GB" baseline="0" dirty="0" smtClean="0"/>
              <a:t> the parameter, A refers to a ratio of expansion velocity to bulk flow. What you will note is that if we made A, the subject of the formula, all the other parameters are measurable from the J-maps.</a:t>
            </a:r>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1EA9D-DE01-4A6C-9D74-3A3C5898AE92}" type="slidenum">
              <a:rPr lang="en-GB"/>
              <a:pPr/>
              <a:t>12</a:t>
            </a:fld>
            <a:endParaRPr lang="en-GB"/>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GB" dirty="0" smtClean="0"/>
              <a:t>As an aside it is interesting to notice that if the expansion </a:t>
            </a:r>
            <a:r>
              <a:rPr lang="en-GB" dirty="0" err="1" smtClean="0"/>
              <a:t>paramater</a:t>
            </a:r>
            <a:r>
              <a:rPr lang="en-GB" dirty="0" smtClean="0"/>
              <a:t> is assumed to be constant,</a:t>
            </a:r>
            <a:r>
              <a:rPr lang="en-GB" baseline="0" dirty="0" smtClean="0"/>
              <a:t> then the aspect ratio of a CME converges to a fixed number. Therefore </a:t>
            </a:r>
            <a:r>
              <a:rPr lang="en-GB" dirty="0" smtClean="0"/>
              <a:t>the </a:t>
            </a:r>
            <a:r>
              <a:rPr lang="en-GB" dirty="0"/>
              <a:t>aspect ratio </a:t>
            </a:r>
            <a:r>
              <a:rPr lang="en-GB" dirty="0" smtClean="0"/>
              <a:t>becomes scale </a:t>
            </a:r>
            <a:r>
              <a:rPr lang="en-GB" dirty="0"/>
              <a:t>invariant </a:t>
            </a:r>
            <a:r>
              <a:rPr lang="en-GB" dirty="0" smtClean="0"/>
              <a:t>and no longer undergoes further </a:t>
            </a:r>
            <a:r>
              <a:rPr lang="en-GB" dirty="0" err="1" smtClean="0"/>
              <a:t>pancaking</a:t>
            </a:r>
            <a:r>
              <a:rPr lang="en-GB" dirty="0" smtClean="0"/>
              <a:t>. …. On</a:t>
            </a:r>
            <a:r>
              <a:rPr lang="en-GB" baseline="0" dirty="0" smtClean="0"/>
              <a:t> this figure the value of 1 represents a circular cross section and numbers larger than 1 indicate </a:t>
            </a:r>
            <a:r>
              <a:rPr lang="en-GB" baseline="0" dirty="0" err="1" smtClean="0"/>
              <a:t>pancaking</a:t>
            </a:r>
            <a:r>
              <a:rPr lang="en-GB" baseline="0" dirty="0" smtClean="0"/>
              <a:t> into an elliptical shape. </a:t>
            </a:r>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478763-7877-482F-9B11-B0B00506CF2A}" type="slidenum">
              <a:rPr lang="en-GB"/>
              <a:pPr/>
              <a:t>13</a:t>
            </a:fld>
            <a:endParaRPr lang="en-GB"/>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GB"/>
              <a:t>This work of course assumes that the ratio between expansion to bulk flow remains constant. This is not entirely accurate, and can be improved.</a:t>
            </a:r>
          </a:p>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884A43-FBF4-4936-9133-D60C6C17F6D6}" type="slidenum">
              <a:rPr lang="en-GB"/>
              <a:pPr/>
              <a:t>15</a:t>
            </a:fld>
            <a:endParaRPr lang="en-GB"/>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GB"/>
              <a:t>The vicinity of other spacecrafts during the may 2007 event may provide better understanding.</a:t>
            </a:r>
          </a:p>
          <a:p>
            <a:endParaRPr lang="en-GB"/>
          </a:p>
          <a:p>
            <a:r>
              <a:rPr lang="en-GB"/>
              <a:t>Its an interesting case that when STEREO B observed this Interplanetary CME, Venus was also relatively close at about 50 degrees a way. This suggests there may be a possibility of observing the same event, inorder to calculate further studies.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6E9A3D-BA3E-4274-9D4E-36223EA7F434}" type="slidenum">
              <a:rPr lang="en-GB"/>
              <a:pPr/>
              <a:t>16</a:t>
            </a:fld>
            <a:endParaRPr lang="en-GB"/>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GB"/>
              <a:t>The vicinity of other spacecrafts during the may 2007 event may provide better understanding.</a:t>
            </a:r>
          </a:p>
          <a:p>
            <a:endParaRPr lang="en-GB"/>
          </a:p>
          <a:p>
            <a:r>
              <a:rPr lang="en-GB"/>
              <a:t>Its an interesting case that when STEREO B observed this Interplanetary CME, Venus was also relatively close at about 50 degrees a way. This suggests there may be a possibility of observing the same event, inorder to calculate further studies.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0F4C8-BE4F-416C-A92C-050FF5687355}" type="slidenum">
              <a:rPr lang="en-GB"/>
              <a:pPr/>
              <a:t>17</a:t>
            </a:fld>
            <a:endParaRPr lang="en-GB"/>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r>
              <a:rPr lang="en-GB"/>
              <a:t>The vicinity of other spacecrafts during the may 2007 event may provide better understanding.</a:t>
            </a:r>
          </a:p>
          <a:p>
            <a:endParaRPr lang="en-GB"/>
          </a:p>
          <a:p>
            <a:r>
              <a:rPr lang="en-GB"/>
              <a:t>Its an interesting case that when STEREO B observed this Interplanetary CME, Venus was also relatively close at about 50 degrees a way. This suggests there may be a possibility of observing the same event, inorder to calculate further studies.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715B92-426F-405E-A8B3-8ADB5CCF8201}" type="slidenum">
              <a:rPr lang="en-GB"/>
              <a:pPr/>
              <a:t>18</a:t>
            </a:fld>
            <a:endParaRPr lang="en-GB"/>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E9AFD-6D01-45E0-BFC7-2D771D723AA3}" type="slidenum">
              <a:rPr lang="en-GB"/>
              <a:pPr/>
              <a:t>19</a:t>
            </a:fld>
            <a:endParaRPr lang="en-GB"/>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is an example of</a:t>
            </a:r>
            <a:r>
              <a:rPr lang="en-GB" baseline="0" dirty="0" smtClean="0"/>
              <a:t> one of the 4 events. It is on STEREO-B in May 2009. What is shown in this movie is that the cross section of the CME is clearly visible. What you should concentrate on is that the overall shape is clearly being seen to become more elliptical as it propagates further into the </a:t>
            </a:r>
            <a:r>
              <a:rPr lang="en-GB" baseline="0" dirty="0" err="1" smtClean="0"/>
              <a:t>heliosphere</a:t>
            </a:r>
            <a:r>
              <a:rPr lang="en-GB" baseline="0" dirty="0" smtClean="0"/>
              <a:t>. This is sometimes referred to as ‘</a:t>
            </a:r>
            <a:r>
              <a:rPr lang="en-GB" baseline="0" dirty="0" err="1" smtClean="0"/>
              <a:t>pancaking</a:t>
            </a:r>
            <a:r>
              <a:rPr lang="en-GB" baseline="0" dirty="0" smtClean="0"/>
              <a:t>’.   </a:t>
            </a:r>
          </a:p>
          <a:p>
            <a:endParaRPr lang="en-GB" baseline="0" dirty="0" smtClean="0"/>
          </a:p>
          <a:p>
            <a:r>
              <a:rPr lang="en-GB" baseline="0" dirty="0" smtClean="0"/>
              <a:t>What you may see is that the CME begins relatively circular within COR and then can be seen to become very elliptical in HI 1 and 2</a:t>
            </a:r>
            <a:endParaRPr lang="en-GB" dirty="0"/>
          </a:p>
        </p:txBody>
      </p:sp>
      <p:sp>
        <p:nvSpPr>
          <p:cNvPr id="4" name="Slide Number Placeholder 3"/>
          <p:cNvSpPr>
            <a:spLocks noGrp="1"/>
          </p:cNvSpPr>
          <p:nvPr>
            <p:ph type="sldNum" sz="quarter" idx="10"/>
          </p:nvPr>
        </p:nvSpPr>
        <p:spPr/>
        <p:txBody>
          <a:bodyPr/>
          <a:lstStyle/>
          <a:p>
            <a:fld id="{2BF8684B-ED22-42EC-B120-0C5B417D7836}" type="slidenum">
              <a:rPr lang="en-GB" smtClean="0"/>
              <a:pPr/>
              <a:t>20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can average the individual results to produce</a:t>
            </a:r>
            <a:r>
              <a:rPr lang="en-GB" baseline="0" dirty="0" smtClean="0"/>
              <a:t> a linear best fit for the radial width and aspect ratio of all 4 events. Also by using the radial width values and heliocentric distances we make an estimate for the expansion rate which follows the formula given earlier. What is surprising about this is that the expansion rate fits a power law very well. Such that the expansion is estimated to be about 40% at 20Solar Radii away for the Sun, and then decreases to about 5% at 1AU.  The power law now gives us a mathematical formula from which we can estimate the expansion of a CME at any given distance away for the Sun.</a:t>
            </a:r>
            <a:endParaRPr lang="en-GB" dirty="0"/>
          </a:p>
        </p:txBody>
      </p:sp>
      <p:sp>
        <p:nvSpPr>
          <p:cNvPr id="4" name="Slide Number Placeholder 3"/>
          <p:cNvSpPr>
            <a:spLocks noGrp="1"/>
          </p:cNvSpPr>
          <p:nvPr>
            <p:ph type="sldNum" sz="quarter" idx="10"/>
          </p:nvPr>
        </p:nvSpPr>
        <p:spPr/>
        <p:txBody>
          <a:bodyPr/>
          <a:lstStyle/>
          <a:p>
            <a:fld id="{2BF8684B-ED22-42EC-B120-0C5B417D7836}" type="slidenum">
              <a:rPr lang="en-GB" smtClean="0"/>
              <a:pPr/>
              <a:t>21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1DC4DE-8284-481D-A776-65714F80A346}" type="slidenum">
              <a:rPr lang="en-GB"/>
              <a:pPr/>
              <a:t>2</a:t>
            </a:fld>
            <a:endParaRPr lang="en-GB"/>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dirty="0" smtClean="0"/>
              <a:t>The observational work that I will talk about concentrates on tracking the 2dimensional</a:t>
            </a:r>
            <a:r>
              <a:rPr lang="en-US" baseline="0" dirty="0" smtClean="0"/>
              <a:t> shape of 4 case study events from STEREO. They were identified by the general public under the </a:t>
            </a:r>
            <a:r>
              <a:rPr lang="en-US" baseline="0" dirty="0" err="1" smtClean="0"/>
              <a:t>solarstormwatch</a:t>
            </a:r>
            <a:r>
              <a:rPr lang="en-US" baseline="0" dirty="0" smtClean="0"/>
              <a:t> project. This project was set up by the </a:t>
            </a:r>
            <a:r>
              <a:rPr lang="en-US" baseline="0" dirty="0" err="1" smtClean="0"/>
              <a:t>rutherford</a:t>
            </a:r>
            <a:r>
              <a:rPr lang="en-US" baseline="0" dirty="0" smtClean="0"/>
              <a:t> </a:t>
            </a:r>
            <a:r>
              <a:rPr lang="en-US" baseline="0" dirty="0" err="1" smtClean="0"/>
              <a:t>appleton</a:t>
            </a:r>
            <a:r>
              <a:rPr lang="en-US" baseline="0" dirty="0" smtClean="0"/>
              <a:t> lab and the royal observatory, Greenwich . What I will show is that the radial width of a CME can be continually tracked by measuring the front and rear edge within a J-map. I will then expand this technique to estimate the 2D aspect ratio of the CME and ascertain the </a:t>
            </a:r>
            <a:r>
              <a:rPr lang="en-US" baseline="0" dirty="0" err="1" smtClean="0"/>
              <a:t>pancaking</a:t>
            </a:r>
            <a:r>
              <a:rPr lang="en-US" baseline="0" dirty="0" smtClean="0"/>
              <a:t> nature of the object. So, I am defining the aspect ratio as the vertical extent of a CME divided by the radial width.    And then I will make an estimate of the expansion rate.</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put this figure</a:t>
            </a:r>
            <a:r>
              <a:rPr lang="en-GB" baseline="0" dirty="0" smtClean="0"/>
              <a:t> together in order to make sure the power law was not being dominated by the result of a single CME. So here, each panel displays the expansion rate of each CME in red. … while the power law for the 4 averaged together is displayed again in black.  This shows that each CME is on the whole predominately following a power law behaviour.</a:t>
            </a:r>
            <a:endParaRPr lang="en-GB" dirty="0"/>
          </a:p>
        </p:txBody>
      </p:sp>
      <p:sp>
        <p:nvSpPr>
          <p:cNvPr id="4" name="Slide Number Placeholder 3"/>
          <p:cNvSpPr>
            <a:spLocks noGrp="1"/>
          </p:cNvSpPr>
          <p:nvPr>
            <p:ph type="sldNum" sz="quarter" idx="10"/>
          </p:nvPr>
        </p:nvSpPr>
        <p:spPr/>
        <p:txBody>
          <a:bodyPr/>
          <a:lstStyle/>
          <a:p>
            <a:fld id="{2BF8684B-ED22-42EC-B120-0C5B417D7836}" type="slidenum">
              <a:rPr lang="en-GB" smtClean="0"/>
              <a:pPr/>
              <a:t>22</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EFC9F-4A4C-4FCA-AC2D-62E17D5B4719}" type="slidenum">
              <a:rPr lang="en-GB"/>
              <a:pPr/>
              <a:t>24</a:t>
            </a:fld>
            <a:endParaRPr lang="en-GB"/>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GB"/>
              <a:t>So those are the expected results when considering the geometry. The question we have is can we measure this? We follw an aprroach started by Russell and start by comparing the Earths magnetosphere with the magnetic bubble of the CME.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is an example of</a:t>
            </a:r>
            <a:r>
              <a:rPr lang="en-GB" baseline="0" dirty="0" smtClean="0"/>
              <a:t> one of the 4 events. It is on STEREO-B in May 2009. What is shown in this movie is that the cross section of the CME is clearly visible. What you should concentrate on is that the overall shape is clearly being seen to become more elliptical as it propagates further into the </a:t>
            </a:r>
            <a:r>
              <a:rPr lang="en-GB" baseline="0" dirty="0" err="1" smtClean="0"/>
              <a:t>heliosphere</a:t>
            </a:r>
            <a:r>
              <a:rPr lang="en-GB" baseline="0" dirty="0" smtClean="0"/>
              <a:t>. This is sometimes referred to as ‘</a:t>
            </a:r>
            <a:r>
              <a:rPr lang="en-GB" baseline="0" dirty="0" err="1" smtClean="0"/>
              <a:t>pancaking</a:t>
            </a:r>
            <a:r>
              <a:rPr lang="en-GB" baseline="0" dirty="0" smtClean="0"/>
              <a:t>’.   </a:t>
            </a:r>
          </a:p>
          <a:p>
            <a:endParaRPr lang="en-GB" baseline="0" dirty="0" smtClean="0"/>
          </a:p>
          <a:p>
            <a:r>
              <a:rPr lang="en-GB" baseline="0" dirty="0" smtClean="0"/>
              <a:t>What you may see is that the CME begins relatively circular within COR and then can be seen to become very elliptical in HI 1 and 2</a:t>
            </a:r>
            <a:endParaRPr lang="en-GB" dirty="0"/>
          </a:p>
        </p:txBody>
      </p:sp>
      <p:sp>
        <p:nvSpPr>
          <p:cNvPr id="4" name="Slide Number Placeholder 3"/>
          <p:cNvSpPr>
            <a:spLocks noGrp="1"/>
          </p:cNvSpPr>
          <p:nvPr>
            <p:ph type="sldNum" sz="quarter" idx="10"/>
          </p:nvPr>
        </p:nvSpPr>
        <p:spPr/>
        <p:txBody>
          <a:bodyPr/>
          <a:lstStyle/>
          <a:p>
            <a:fld id="{2BF8684B-ED22-42EC-B120-0C5B417D7836}"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7C99E-860A-4619-A1D2-1E41D8D1A0FB}" type="slidenum">
              <a:rPr lang="en-GB"/>
              <a:pPr/>
              <a:t>4</a:t>
            </a:fld>
            <a:endParaRPr lang="en-GB"/>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en-GB"/>
              <a:t>Out of the various properties Burlaga noted that a particular subset of Interplanetary CME have the same 3 properties: enhanced magnetic field, slow rotation in magnetic field, reduced proton temperature.  Using these properties the global structure of the field is somewhat helical in shape producing the picture on the right</a:t>
            </a:r>
          </a:p>
          <a:p>
            <a:endParaRPr lang="en-GB"/>
          </a:p>
          <a:p>
            <a:r>
              <a:rPr lang="en-GB"/>
              <a:t>An example of this can be seen with in-situ data 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1710B-F36C-42C2-BA64-DCD7D14FA63A}" type="slidenum">
              <a:rPr lang="en-GB"/>
              <a:pPr/>
              <a:t>5</a:t>
            </a:fld>
            <a:endParaRPr lang="en-GB"/>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GB"/>
              <a:t>….. One possibility is the constant alpha force-free flux rope model. Before we delve into the maths I would like you to have a look at the end result. The main features of the picture shows a cylindrical tube. At the centre, the field lines travel along the axis of the rope. But as we jump progressively out into the outer shells, the field lines begin to wrap around the cylinder more.</a:t>
            </a:r>
          </a:p>
          <a:p>
            <a:r>
              <a:rPr lang="en-GB"/>
              <a:t>So how do to come to this result:  if we look at the force on a plasma.  force is equal to current density, j, cross product with B field. If we then assume that the plasma is force balanced then j is parallel to B field.</a:t>
            </a:r>
          </a:p>
          <a:p>
            <a:r>
              <a:rPr lang="en-GB"/>
              <a:t>If we then assume that the arbitrary alpha is constant, we can generate the helmoltz equation. </a:t>
            </a:r>
          </a:p>
          <a:p>
            <a:r>
              <a:rPr lang="en-GB"/>
              <a:t>And from there we can state that B field is a function of only radius- using this fact we can generate a solution satisfying the Bessel Function. This creates our cylindrical rope structure.</a:t>
            </a:r>
          </a:p>
          <a:p>
            <a:r>
              <a:rPr lang="en-GB"/>
              <a:t>We can then optimise this solution to satisfy our data.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50515-FEC2-4BA8-8E49-9B88D9AD05EE}" type="slidenum">
              <a:rPr lang="en-GB"/>
              <a:pPr/>
              <a:t>6</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GB"/>
              <a:t>The question is what does the spacecraft observe as it travels through a flux rope? If we imagine the blue circle as a flux rope. With the B field moving clockwise and out of the page. Then as spacecraft enters from the left in this idealised case, the magnetic field in the x and z will be 0; with the y at maximum. </a:t>
            </a:r>
          </a:p>
          <a:p>
            <a:endParaRPr lang="en-GB"/>
          </a:p>
          <a:p>
            <a:r>
              <a:rPr lang="en-GB"/>
              <a:t>Then as the crafts enters the centre of the rope; the Z direction will be at maximum and the y at 0. </a:t>
            </a:r>
          </a:p>
          <a:p>
            <a:endParaRPr lang="en-GB"/>
          </a:p>
          <a:p>
            <a:r>
              <a:rPr lang="en-GB"/>
              <a:t>It is useful to point out here that the x,y,z directions here are abitrary, and linked to the rope axis. But the rope may not always be orientated in this fashion. In this case, its orientation needs to be determined and path calculated before plotting onto a data set in rtn coordinates. this is done by something called MVA minimum varariance analysis. This method calculates the axes with min max and interdiate variance directions. What you observe on the right is the x direction remaining at zero and not having any variation producing our minimum variance. The y having maximum variation going from +ve max to –ve max. and the z showing an intermediate direction by changing from +ve to +ve max. For our purposes the intermediate direction or z direction is the most important as it provides the axis of our rope.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227B73-CB1F-475D-ACB6-42592733BC40}" type="slidenum">
              <a:rPr lang="en-GB"/>
              <a:pPr/>
              <a:t>7</a:t>
            </a:fld>
            <a:endParaRPr lang="en-GB"/>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GB"/>
              <a:t>When optimising our model to the data, we have 3 free parameters: the magnetic field in the axial direction.</a:t>
            </a:r>
          </a:p>
          <a:p>
            <a:r>
              <a:rPr lang="en-GB"/>
              <a:t>The chirality, which shows the spin of the b field; if it spins clockwise or anticlockwise. And something we called the </a:t>
            </a:r>
          </a:p>
          <a:p>
            <a:endParaRPr lang="en-GB"/>
          </a:p>
          <a:p>
            <a:r>
              <a:rPr lang="en-GB"/>
              <a:t>Impact parameter. It is a definition of closest approach of the craft the to axis. Defined here as d divided by R.</a:t>
            </a:r>
          </a:p>
          <a:p>
            <a:r>
              <a:rPr lang="en-GB"/>
              <a:t>Once the model has been optimised……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534BD-5886-470D-9E9B-E4CC1EFC5393}" type="slidenum">
              <a:rPr lang="en-GB"/>
              <a:pPr/>
              <a:t>8</a:t>
            </a:fld>
            <a:endParaRPr lang="en-GB"/>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r>
              <a:rPr lang="en-GB"/>
              <a:t>….. One possibility is the constant alpha force-free flux rope model. Before we delve into the maths I would like you to have a look at the end result. The main features of the picture shows a cylindrical tube. At the centre, the field lines travel along the axis of the rope. But as we jump progressively out into the outer shells, the field lines begin to wrap around the cylinder more.</a:t>
            </a:r>
          </a:p>
          <a:p>
            <a:r>
              <a:rPr lang="en-GB"/>
              <a:t>So how do to come to this result:  if we look at the force on a plasma.  force is equal to current density, j, cross product with B field. If we then assume that the plasma is force balanced then j is parallel to B field.</a:t>
            </a:r>
          </a:p>
          <a:p>
            <a:r>
              <a:rPr lang="en-GB"/>
              <a:t>If we then assume that the arbitrary alpha is constant, we can generate the helmoltz equation. </a:t>
            </a:r>
          </a:p>
          <a:p>
            <a:r>
              <a:rPr lang="en-GB"/>
              <a:t>And from there we can state that B field is a function of only radius- using this fact we can generate a solution satisfying the Bessel Function. This creates our cylindrical rope structure.</a:t>
            </a:r>
          </a:p>
          <a:p>
            <a:r>
              <a:rPr lang="en-GB"/>
              <a:t>We can then optimise this solution to satisfy our data.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C6290-54D0-4B57-A5EF-8375303E77C9}" type="slidenum">
              <a:rPr lang="en-GB"/>
              <a:pPr/>
              <a:t>10</a:t>
            </a:fld>
            <a:endParaRPr lang="en-GB"/>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GB"/>
              <a:t>So to begin our geometrical analysis. If a CME starts as a circular FR close to the Sun and then moves radially away, it will quickly become elliptical.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107" name="Rectangle 11"/>
          <p:cNvSpPr>
            <a:spLocks noChangeArrowheads="1"/>
          </p:cNvSpPr>
          <p:nvPr userDrawn="1"/>
        </p:nvSpPr>
        <p:spPr bwMode="auto">
          <a:xfrm>
            <a:off x="0" y="-26988"/>
            <a:ext cx="9144000" cy="935038"/>
          </a:xfrm>
          <a:prstGeom prst="rect">
            <a:avLst/>
          </a:prstGeom>
          <a:gradFill rotWithShape="1">
            <a:gsLst>
              <a:gs pos="0">
                <a:srgbClr val="3366FF">
                  <a:alpha val="53000"/>
                </a:srgbClr>
              </a:gs>
              <a:gs pos="100000">
                <a:schemeClr val="tx1"/>
              </a:gs>
            </a:gsLst>
            <a:path path="rect">
              <a:fillToRect l="100000" t="100000"/>
            </a:path>
          </a:gradFill>
          <a:ln w="9525">
            <a:noFill/>
            <a:miter lim="800000"/>
            <a:headEnd/>
            <a:tailEnd/>
          </a:ln>
          <a:effectLst/>
        </p:spPr>
        <p:txBody>
          <a:bodyPr wrap="none" anchor="ctr"/>
          <a:lstStyle/>
          <a:p>
            <a:endParaRPr lang="en-GB"/>
          </a:p>
        </p:txBody>
      </p:sp>
      <p:sp>
        <p:nvSpPr>
          <p:cNvPr id="4098" name="Rectangle 2"/>
          <p:cNvSpPr>
            <a:spLocks noGrp="1" noChangeArrowheads="1"/>
          </p:cNvSpPr>
          <p:nvPr>
            <p:ph type="ctrTitle"/>
          </p:nvPr>
        </p:nvSpPr>
        <p:spPr>
          <a:xfrm>
            <a:off x="2195513" y="2924175"/>
            <a:ext cx="4824412" cy="1368425"/>
          </a:xfrm>
        </p:spPr>
        <p:txBody>
          <a:bodyPr/>
          <a:lstStyle>
            <a:lvl1pPr algn="ctr">
              <a:defRPr sz="2400">
                <a:solidFill>
                  <a:schemeClr val="tx1"/>
                </a:solidFill>
              </a:defRPr>
            </a:lvl1pPr>
          </a:lstStyle>
          <a:p>
            <a:r>
              <a:rPr lang="en-GB"/>
              <a:t>Click to edit Master title style</a:t>
            </a:r>
          </a:p>
        </p:txBody>
      </p:sp>
      <p:sp>
        <p:nvSpPr>
          <p:cNvPr id="4099" name="Rectangle 3"/>
          <p:cNvSpPr>
            <a:spLocks noGrp="1" noChangeArrowheads="1"/>
          </p:cNvSpPr>
          <p:nvPr>
            <p:ph type="subTitle" idx="1"/>
          </p:nvPr>
        </p:nvSpPr>
        <p:spPr>
          <a:xfrm>
            <a:off x="1258888" y="1412875"/>
            <a:ext cx="6697662" cy="1368425"/>
          </a:xfrm>
        </p:spPr>
        <p:txBody>
          <a:bodyPr/>
          <a:lstStyle>
            <a:lvl1pPr marL="0" indent="0" algn="ctr">
              <a:buFontTx/>
              <a:buNone/>
              <a:defRPr sz="3600">
                <a:solidFill>
                  <a:schemeClr val="tx1"/>
                </a:solidFill>
              </a:defRPr>
            </a:lvl1pPr>
          </a:lstStyle>
          <a:p>
            <a:r>
              <a:rPr lang="en-GB"/>
              <a:t>Click to edit Master subtitle style</a:t>
            </a:r>
          </a:p>
        </p:txBody>
      </p:sp>
      <p:sp>
        <p:nvSpPr>
          <p:cNvPr id="4103" name="Line 7"/>
          <p:cNvSpPr>
            <a:spLocks noChangeShapeType="1"/>
          </p:cNvSpPr>
          <p:nvPr/>
        </p:nvSpPr>
        <p:spPr bwMode="auto">
          <a:xfrm>
            <a:off x="0" y="908050"/>
            <a:ext cx="9144000" cy="0"/>
          </a:xfrm>
          <a:prstGeom prst="line">
            <a:avLst/>
          </a:prstGeom>
          <a:noFill/>
          <a:ln w="38100">
            <a:solidFill>
              <a:srgbClr val="7A3100"/>
            </a:solidFill>
            <a:round/>
            <a:headEnd/>
            <a:tailEnd/>
          </a:ln>
          <a:effectLst/>
        </p:spPr>
        <p:txBody>
          <a:bodyPr/>
          <a:lstStyle/>
          <a:p>
            <a:endParaRPr lang="en-GB"/>
          </a:p>
        </p:txBody>
      </p:sp>
      <p:sp>
        <p:nvSpPr>
          <p:cNvPr id="4104" name="Line 8"/>
          <p:cNvSpPr>
            <a:spLocks noChangeShapeType="1"/>
          </p:cNvSpPr>
          <p:nvPr/>
        </p:nvSpPr>
        <p:spPr bwMode="auto">
          <a:xfrm>
            <a:off x="0" y="981075"/>
            <a:ext cx="9144000" cy="0"/>
          </a:xfrm>
          <a:prstGeom prst="line">
            <a:avLst/>
          </a:prstGeom>
          <a:noFill/>
          <a:ln w="38100">
            <a:solidFill>
              <a:srgbClr val="FF9B57"/>
            </a:solidFill>
            <a:round/>
            <a:headEnd/>
            <a:tailEnd/>
          </a:ln>
          <a:effectLst/>
        </p:spPr>
        <p:txBody>
          <a:bodyPr/>
          <a:lstStyle/>
          <a:p>
            <a:endParaRPr lang="en-GB"/>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F98ACEFC-7BA5-416C-95B9-3A4F25AC04F4}" type="slidenum">
              <a:rPr lang="en-GB"/>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1963" y="-96838"/>
            <a:ext cx="2259012" cy="6765926"/>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4925" y="-96838"/>
            <a:ext cx="6624638" cy="67659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99D9D1D3-D2D1-4FD2-B3DC-5AC5D3707C61}" type="slidenum">
              <a:rPr lang="en-GB"/>
              <a:pPr/>
              <a:t>‹#›</a:t>
            </a:fld>
            <a:endParaRPr lang="en-GB"/>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925" y="-96838"/>
            <a:ext cx="9036050" cy="6461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79388" y="806450"/>
            <a:ext cx="4316412" cy="5862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806450"/>
            <a:ext cx="4316413" cy="2854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813175"/>
            <a:ext cx="4316413" cy="285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0"/>
          </p:nvPr>
        </p:nvSpPr>
        <p:spPr>
          <a:xfrm>
            <a:off x="8675688" y="319088"/>
            <a:ext cx="468312" cy="360362"/>
          </a:xfrm>
        </p:spPr>
        <p:txBody>
          <a:bodyPr/>
          <a:lstStyle>
            <a:lvl1pPr>
              <a:defRPr/>
            </a:lvl1pPr>
          </a:lstStyle>
          <a:p>
            <a:fld id="{8BAE9ED0-22CA-4BA6-8F27-94965E5D3A0A}" type="slidenum">
              <a:rPr lang="en-GB"/>
              <a:pPr/>
              <a:t>‹#›</a:t>
            </a:fld>
            <a:endParaRPr lang="en-GB"/>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4925" y="-96838"/>
            <a:ext cx="9036050" cy="6461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79388" y="806450"/>
            <a:ext cx="4316412" cy="5862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648200" y="806450"/>
            <a:ext cx="4316413" cy="5862638"/>
          </a:xfrm>
        </p:spPr>
        <p:txBody>
          <a:bodyPr/>
          <a:lstStyle/>
          <a:p>
            <a:endParaRPr lang="en-GB"/>
          </a:p>
        </p:txBody>
      </p:sp>
      <p:sp>
        <p:nvSpPr>
          <p:cNvPr id="5" name="Slide Number Placeholder 4"/>
          <p:cNvSpPr>
            <a:spLocks noGrp="1"/>
          </p:cNvSpPr>
          <p:nvPr>
            <p:ph type="sldNum" sz="quarter" idx="10"/>
          </p:nvPr>
        </p:nvSpPr>
        <p:spPr>
          <a:xfrm>
            <a:off x="8675688" y="319088"/>
            <a:ext cx="468312" cy="360362"/>
          </a:xfrm>
        </p:spPr>
        <p:txBody>
          <a:bodyPr/>
          <a:lstStyle>
            <a:lvl1pPr>
              <a:defRPr/>
            </a:lvl1pPr>
          </a:lstStyle>
          <a:p>
            <a:fld id="{5608E1A3-155B-471D-AFCA-B998B45B078F}" type="slidenum">
              <a:rPr lang="en-GB"/>
              <a:pPr/>
              <a:t>‹#›</a:t>
            </a:fld>
            <a:endParaRPr lang="en-GB"/>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25" y="-96838"/>
            <a:ext cx="9036050" cy="6461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79388" y="806450"/>
            <a:ext cx="4316412" cy="5862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806450"/>
            <a:ext cx="4316413" cy="5862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a:xfrm>
            <a:off x="8675688" y="319088"/>
            <a:ext cx="468312" cy="360362"/>
          </a:xfrm>
        </p:spPr>
        <p:txBody>
          <a:bodyPr/>
          <a:lstStyle>
            <a:lvl1pPr>
              <a:defRPr/>
            </a:lvl1pPr>
          </a:lstStyle>
          <a:p>
            <a:fld id="{7702171D-B06E-4BE9-93A0-4F905A44E4F9}" type="slidenum">
              <a:rPr lang="en-GB"/>
              <a:pPr/>
              <a:t>‹#›</a:t>
            </a:fld>
            <a:endParaRPr lang="en-GB"/>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1975"/>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250825" y="1600200"/>
            <a:ext cx="8435975" cy="4276725"/>
          </a:xfrm>
        </p:spPr>
        <p:txBody>
          <a:bodyPr/>
          <a:lstStyle/>
          <a:p>
            <a:endParaRPr lang="en-GB"/>
          </a:p>
        </p:txBody>
      </p:sp>
      <p:sp>
        <p:nvSpPr>
          <p:cNvPr id="4" name="Footer Placeholder 3"/>
          <p:cNvSpPr>
            <a:spLocks noGrp="1"/>
          </p:cNvSpPr>
          <p:nvPr>
            <p:ph type="ftr" sz="quarter" idx="10"/>
          </p:nvPr>
        </p:nvSpPr>
        <p:spPr>
          <a:xfrm>
            <a:off x="3124200" y="6165850"/>
            <a:ext cx="2887663" cy="612775"/>
          </a:xfrm>
          <a:prstGeom prst="rect">
            <a:avLst/>
          </a:prstGeom>
        </p:spPr>
        <p:txBody>
          <a:bodyPr/>
          <a:lstStyle>
            <a:lvl1pPr>
              <a:defRPr u="none"/>
            </a:lvl1pPr>
          </a:lstStyle>
          <a:p>
            <a:r>
              <a:rPr lang="en-GB"/>
              <a:t>Neel Savani</a:t>
            </a:r>
          </a:p>
          <a:p>
            <a:r>
              <a:rPr lang="en-GB"/>
              <a:t>Group talk June 2008</a:t>
            </a:r>
          </a:p>
          <a:p>
            <a:r>
              <a:rPr lang="en-GB"/>
              <a:t>neel.savani02@imperial.ac.uk</a:t>
            </a:r>
          </a:p>
        </p:txBody>
      </p:sp>
      <p:sp>
        <p:nvSpPr>
          <p:cNvPr id="5" name="Slide Number Placeholder 4"/>
          <p:cNvSpPr>
            <a:spLocks noGrp="1"/>
          </p:cNvSpPr>
          <p:nvPr>
            <p:ph type="sldNum" sz="quarter" idx="11"/>
          </p:nvPr>
        </p:nvSpPr>
        <p:spPr>
          <a:xfrm>
            <a:off x="6553200" y="6245225"/>
            <a:ext cx="2133600" cy="476250"/>
          </a:xfrm>
        </p:spPr>
        <p:txBody>
          <a:bodyPr/>
          <a:lstStyle>
            <a:lvl1pPr>
              <a:defRPr/>
            </a:lvl1pPr>
          </a:lstStyle>
          <a:p>
            <a:fld id="{90B6B42D-7714-4CD4-9693-CAA8AD89974E}" type="slidenum">
              <a:rPr lang="en-GB"/>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1975"/>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50825" y="1600200"/>
            <a:ext cx="4141788" cy="4276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545013" y="1600200"/>
            <a:ext cx="4141787" cy="2062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45013" y="3814763"/>
            <a:ext cx="4141787" cy="2062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10"/>
          </p:nvPr>
        </p:nvSpPr>
        <p:spPr>
          <a:xfrm>
            <a:off x="3124200" y="6165850"/>
            <a:ext cx="2887663" cy="612775"/>
          </a:xfrm>
          <a:prstGeom prst="rect">
            <a:avLst/>
          </a:prstGeom>
        </p:spPr>
        <p:txBody>
          <a:bodyPr/>
          <a:lstStyle>
            <a:lvl1pPr>
              <a:defRPr u="none"/>
            </a:lvl1pPr>
          </a:lstStyle>
          <a:p>
            <a:r>
              <a:rPr lang="en-GB"/>
              <a:t>Neel Savani</a:t>
            </a:r>
          </a:p>
          <a:p>
            <a:r>
              <a:rPr lang="en-GB"/>
              <a:t>Group talk June 2008</a:t>
            </a:r>
          </a:p>
          <a:p>
            <a:r>
              <a:rPr lang="en-GB"/>
              <a:t>neel.savani02@imperial.ac.uk</a:t>
            </a:r>
          </a:p>
        </p:txBody>
      </p:sp>
      <p:sp>
        <p:nvSpPr>
          <p:cNvPr id="7" name="Slide Number Placeholder 6"/>
          <p:cNvSpPr>
            <a:spLocks noGrp="1"/>
          </p:cNvSpPr>
          <p:nvPr>
            <p:ph type="sldNum" sz="quarter" idx="11"/>
          </p:nvPr>
        </p:nvSpPr>
        <p:spPr>
          <a:xfrm>
            <a:off x="6553200" y="6245225"/>
            <a:ext cx="2133600" cy="476250"/>
          </a:xfrm>
        </p:spPr>
        <p:txBody>
          <a:bodyPr/>
          <a:lstStyle>
            <a:lvl1pPr>
              <a:defRPr/>
            </a:lvl1pPr>
          </a:lstStyle>
          <a:p>
            <a:fld id="{FA3738D4-362A-490B-8F64-EA46EDFEB15A}" type="slidenum">
              <a:rPr lang="en-GB"/>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25" y="-96838"/>
            <a:ext cx="5511633" cy="646113"/>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a:xfrm>
            <a:off x="8675688" y="349568"/>
            <a:ext cx="468312" cy="360362"/>
          </a:xfrm>
        </p:spPr>
        <p:txBody>
          <a:bodyPr/>
          <a:lstStyle>
            <a:lvl1pPr>
              <a:defRPr/>
            </a:lvl1pPr>
          </a:lstStyle>
          <a:p>
            <a:fld id="{EAD4F6AF-A50E-4A29-9BB2-36EAB8DBAE56}" type="slidenum">
              <a:rPr lang="en-GB"/>
              <a:pPr/>
              <a:t>‹#›</a:t>
            </a:fld>
            <a:endParaRPr lang="en-GB"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648256-48CE-4072-AE9D-624E0CB08363}" type="datetimeFigureOut">
              <a:rPr lang="en-GB" smtClean="0"/>
              <a:pPr/>
              <a:t>04/09/2011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4A45B0-21D7-4C87-A517-564FAC7AEFDA}" type="slidenum">
              <a:rPr lang="en-GB" smtClean="0"/>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098DD39-610A-4382-A2B5-C509C7AFA28E}" type="slidenum">
              <a:rPr lang="en-GB"/>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9388" y="806450"/>
            <a:ext cx="4316412" cy="5862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806450"/>
            <a:ext cx="4316413" cy="5862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40904CB2-CE16-4B80-93DE-CE0E440268D9}" type="slidenum">
              <a:rPr lang="en-GB"/>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5A103C69-8CB2-47F3-BEC3-C418850B9537}" type="slidenum">
              <a:rPr lang="en-GB"/>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252314C6-8109-4747-A03C-C810088EED6F}" type="slidenum">
              <a:rPr lang="en-GB"/>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7960B58-AC4F-44A0-880C-D7A3FD0B01D4}" type="slidenum">
              <a:rPr lang="en-GB"/>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44C3ACC-F156-4002-BD74-A0643704CCAE}" type="slidenum">
              <a:rPr lang="en-GB"/>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2400886-5098-4499-B120-64C28F582B4D}" type="slidenum">
              <a:rPr lang="en-GB"/>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3086" name="Rectangle 14"/>
          <p:cNvSpPr>
            <a:spLocks noChangeArrowheads="1"/>
          </p:cNvSpPr>
          <p:nvPr userDrawn="1"/>
        </p:nvSpPr>
        <p:spPr bwMode="auto">
          <a:xfrm>
            <a:off x="0" y="0"/>
            <a:ext cx="9144000" cy="673100"/>
          </a:xfrm>
          <a:prstGeom prst="rect">
            <a:avLst/>
          </a:prstGeom>
          <a:gradFill rotWithShape="1">
            <a:gsLst>
              <a:gs pos="0">
                <a:srgbClr val="3366FF">
                  <a:alpha val="53000"/>
                </a:srgbClr>
              </a:gs>
              <a:gs pos="100000">
                <a:schemeClr val="tx1"/>
              </a:gs>
            </a:gsLst>
            <a:path path="rect">
              <a:fillToRect l="100000" t="100000"/>
            </a:path>
          </a:gradFill>
          <a:ln w="9525">
            <a:noFill/>
            <a:miter lim="800000"/>
            <a:headEnd/>
            <a:tailEnd/>
          </a:ln>
          <a:effectLst/>
        </p:spPr>
        <p:txBody>
          <a:bodyPr wrap="none" anchor="ctr"/>
          <a:lstStyle/>
          <a:p>
            <a:endParaRPr lang="en-GB"/>
          </a:p>
        </p:txBody>
      </p:sp>
      <p:sp>
        <p:nvSpPr>
          <p:cNvPr id="3087" name="Line 15"/>
          <p:cNvSpPr>
            <a:spLocks noChangeShapeType="1"/>
          </p:cNvSpPr>
          <p:nvPr userDrawn="1"/>
        </p:nvSpPr>
        <p:spPr bwMode="auto">
          <a:xfrm>
            <a:off x="0" y="665163"/>
            <a:ext cx="9144000" cy="0"/>
          </a:xfrm>
          <a:prstGeom prst="line">
            <a:avLst/>
          </a:prstGeom>
          <a:noFill/>
          <a:ln w="38100">
            <a:solidFill>
              <a:srgbClr val="7A3100"/>
            </a:solidFill>
            <a:round/>
            <a:headEnd/>
            <a:tailEnd/>
          </a:ln>
          <a:effectLst/>
        </p:spPr>
        <p:txBody>
          <a:bodyPr/>
          <a:lstStyle/>
          <a:p>
            <a:endParaRPr lang="en-GB"/>
          </a:p>
        </p:txBody>
      </p:sp>
      <p:sp>
        <p:nvSpPr>
          <p:cNvPr id="3088" name="Line 16"/>
          <p:cNvSpPr>
            <a:spLocks noChangeShapeType="1"/>
          </p:cNvSpPr>
          <p:nvPr userDrawn="1"/>
        </p:nvSpPr>
        <p:spPr bwMode="auto">
          <a:xfrm>
            <a:off x="0" y="738188"/>
            <a:ext cx="9144000" cy="0"/>
          </a:xfrm>
          <a:prstGeom prst="line">
            <a:avLst/>
          </a:prstGeom>
          <a:noFill/>
          <a:ln w="38100">
            <a:solidFill>
              <a:srgbClr val="FF9B57"/>
            </a:solidFill>
            <a:round/>
            <a:headEnd/>
            <a:tailEnd/>
          </a:ln>
          <a:effectLst/>
        </p:spPr>
        <p:txBody>
          <a:bodyPr/>
          <a:lstStyle/>
          <a:p>
            <a:endParaRPr lang="en-GB"/>
          </a:p>
        </p:txBody>
      </p:sp>
      <p:sp>
        <p:nvSpPr>
          <p:cNvPr id="3074" name="Rectangle 2"/>
          <p:cNvSpPr>
            <a:spLocks noGrp="1" noChangeArrowheads="1"/>
          </p:cNvSpPr>
          <p:nvPr>
            <p:ph type="title"/>
          </p:nvPr>
        </p:nvSpPr>
        <p:spPr bwMode="auto">
          <a:xfrm>
            <a:off x="34925" y="-96838"/>
            <a:ext cx="9036050" cy="646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179388" y="806450"/>
            <a:ext cx="8785225" cy="5862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7" name="Rectangle 5"/>
          <p:cNvSpPr>
            <a:spLocks noGrp="1" noChangeArrowheads="1"/>
          </p:cNvSpPr>
          <p:nvPr>
            <p:ph type="sldNum" sz="quarter" idx="4"/>
          </p:nvPr>
        </p:nvSpPr>
        <p:spPr bwMode="auto">
          <a:xfrm>
            <a:off x="8675688" y="319088"/>
            <a:ext cx="468312" cy="360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b="1">
                <a:solidFill>
                  <a:srgbClr val="FF6600"/>
                </a:solidFill>
              </a:defRPr>
            </a:lvl1pPr>
          </a:lstStyle>
          <a:p>
            <a:fld id="{C7176AD3-D58F-4B06-B5C7-5ED27C4A3D7A}" type="slidenum">
              <a:rPr lang="en-GB"/>
              <a:pPr/>
              <a:t>‹#›</a:t>
            </a:fld>
            <a:endParaRPr lang="en-GB"/>
          </a:p>
        </p:txBody>
      </p:sp>
      <p:sp>
        <p:nvSpPr>
          <p:cNvPr id="13" name="Rectangle 12"/>
          <p:cNvSpPr/>
          <p:nvPr userDrawn="1"/>
        </p:nvSpPr>
        <p:spPr>
          <a:xfrm>
            <a:off x="5595939" y="4763"/>
            <a:ext cx="3548062" cy="639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91" name="Picture 19"/>
          <p:cNvPicPr>
            <a:picLocks noChangeAspect="1" noChangeArrowheads="1"/>
          </p:cNvPicPr>
          <p:nvPr userDrawn="1"/>
        </p:nvPicPr>
        <p:blipFill>
          <a:blip r:embed="rId18" cstate="print"/>
          <a:srcRect/>
          <a:stretch>
            <a:fillRect/>
          </a:stretch>
        </p:blipFill>
        <p:spPr bwMode="auto">
          <a:xfrm>
            <a:off x="6227842" y="-7937"/>
            <a:ext cx="725409" cy="647743"/>
          </a:xfrm>
          <a:prstGeom prst="rect">
            <a:avLst/>
          </a:prstGeom>
          <a:noFill/>
          <a:ln w="9525">
            <a:noFill/>
            <a:miter lim="800000"/>
            <a:headEnd/>
            <a:tailEnd/>
          </a:ln>
          <a:effectLst/>
        </p:spPr>
      </p:pic>
      <p:pic>
        <p:nvPicPr>
          <p:cNvPr id="10" name="Picture 1"/>
          <p:cNvPicPr>
            <a:picLocks noChangeAspect="1" noChangeArrowheads="1"/>
          </p:cNvPicPr>
          <p:nvPr userDrawn="1"/>
        </p:nvPicPr>
        <p:blipFill>
          <a:blip r:embed="rId19" cstate="print"/>
          <a:srcRect/>
          <a:stretch>
            <a:fillRect/>
          </a:stretch>
        </p:blipFill>
        <p:spPr bwMode="auto">
          <a:xfrm>
            <a:off x="5592238" y="0"/>
            <a:ext cx="637673" cy="637673"/>
          </a:xfrm>
          <a:prstGeom prst="rect">
            <a:avLst/>
          </a:prstGeom>
          <a:noFill/>
          <a:ln w="9525">
            <a:noFill/>
            <a:miter lim="800000"/>
            <a:headEnd/>
            <a:tailEnd/>
          </a:ln>
        </p:spPr>
      </p:pic>
      <p:pic>
        <p:nvPicPr>
          <p:cNvPr id="11" name="Picture 22" descr="head_logo"/>
          <p:cNvPicPr>
            <a:picLocks noChangeAspect="1" noChangeArrowheads="1"/>
          </p:cNvPicPr>
          <p:nvPr userDrawn="1"/>
        </p:nvPicPr>
        <p:blipFill>
          <a:blip r:embed="rId20" cstate="print"/>
          <a:srcRect/>
          <a:stretch>
            <a:fillRect/>
          </a:stretch>
        </p:blipFill>
        <p:spPr bwMode="auto">
          <a:xfrm>
            <a:off x="6908069" y="-64425"/>
            <a:ext cx="2296083" cy="546869"/>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76" r:id="rId15"/>
    <p:sldLayoutId id="2147483677" r:id="rId16"/>
  </p:sldLayoutIdLst>
  <p:transition/>
  <p:timing>
    <p:tnLst>
      <p:par>
        <p:cTn id="1" dur="indefinite" restart="never" nodeType="tmRoot"/>
      </p:par>
    </p:tnLst>
  </p:timing>
  <p:hf hdr="0" ftr="0" dt="0"/>
  <p:txStyles>
    <p:titleStyle>
      <a:lvl1pPr algn="l" rtl="0" fontAlgn="base">
        <a:spcBef>
          <a:spcPct val="0"/>
        </a:spcBef>
        <a:spcAft>
          <a:spcPct val="0"/>
        </a:spcAft>
        <a:defRPr sz="2000" b="1">
          <a:solidFill>
            <a:srgbClr val="FF6600"/>
          </a:solidFill>
          <a:latin typeface="+mj-lt"/>
          <a:ea typeface="+mj-ea"/>
          <a:cs typeface="+mj-cs"/>
        </a:defRPr>
      </a:lvl1pPr>
      <a:lvl2pPr algn="l" rtl="0" fontAlgn="base">
        <a:spcBef>
          <a:spcPct val="0"/>
        </a:spcBef>
        <a:spcAft>
          <a:spcPct val="0"/>
        </a:spcAft>
        <a:defRPr sz="2000" b="1">
          <a:solidFill>
            <a:srgbClr val="FF6600"/>
          </a:solidFill>
          <a:latin typeface="Arial" charset="0"/>
          <a:cs typeface="Arial" charset="0"/>
        </a:defRPr>
      </a:lvl2pPr>
      <a:lvl3pPr algn="l" rtl="0" fontAlgn="base">
        <a:spcBef>
          <a:spcPct val="0"/>
        </a:spcBef>
        <a:spcAft>
          <a:spcPct val="0"/>
        </a:spcAft>
        <a:defRPr sz="2000" b="1">
          <a:solidFill>
            <a:srgbClr val="FF6600"/>
          </a:solidFill>
          <a:latin typeface="Arial" charset="0"/>
          <a:cs typeface="Arial" charset="0"/>
        </a:defRPr>
      </a:lvl3pPr>
      <a:lvl4pPr algn="l" rtl="0" fontAlgn="base">
        <a:spcBef>
          <a:spcPct val="0"/>
        </a:spcBef>
        <a:spcAft>
          <a:spcPct val="0"/>
        </a:spcAft>
        <a:defRPr sz="2000" b="1">
          <a:solidFill>
            <a:srgbClr val="FF6600"/>
          </a:solidFill>
          <a:latin typeface="Arial" charset="0"/>
          <a:cs typeface="Arial" charset="0"/>
        </a:defRPr>
      </a:lvl4pPr>
      <a:lvl5pPr algn="l" rtl="0" fontAlgn="base">
        <a:spcBef>
          <a:spcPct val="0"/>
        </a:spcBef>
        <a:spcAft>
          <a:spcPct val="0"/>
        </a:spcAft>
        <a:defRPr sz="2000" b="1">
          <a:solidFill>
            <a:srgbClr val="FF6600"/>
          </a:solidFill>
          <a:latin typeface="Arial" charset="0"/>
          <a:cs typeface="Arial" charset="0"/>
        </a:defRPr>
      </a:lvl5pPr>
      <a:lvl6pPr marL="457200" algn="l" rtl="0" fontAlgn="base">
        <a:spcBef>
          <a:spcPct val="0"/>
        </a:spcBef>
        <a:spcAft>
          <a:spcPct val="0"/>
        </a:spcAft>
        <a:defRPr sz="2000" b="1">
          <a:solidFill>
            <a:srgbClr val="FF6600"/>
          </a:solidFill>
          <a:latin typeface="Arial" charset="0"/>
          <a:cs typeface="Arial" charset="0"/>
        </a:defRPr>
      </a:lvl6pPr>
      <a:lvl7pPr marL="914400" algn="l" rtl="0" fontAlgn="base">
        <a:spcBef>
          <a:spcPct val="0"/>
        </a:spcBef>
        <a:spcAft>
          <a:spcPct val="0"/>
        </a:spcAft>
        <a:defRPr sz="2000" b="1">
          <a:solidFill>
            <a:srgbClr val="FF6600"/>
          </a:solidFill>
          <a:latin typeface="Arial" charset="0"/>
          <a:cs typeface="Arial" charset="0"/>
        </a:defRPr>
      </a:lvl7pPr>
      <a:lvl8pPr marL="1371600" algn="l" rtl="0" fontAlgn="base">
        <a:spcBef>
          <a:spcPct val="0"/>
        </a:spcBef>
        <a:spcAft>
          <a:spcPct val="0"/>
        </a:spcAft>
        <a:defRPr sz="2000" b="1">
          <a:solidFill>
            <a:srgbClr val="FF6600"/>
          </a:solidFill>
          <a:latin typeface="Arial" charset="0"/>
          <a:cs typeface="Arial" charset="0"/>
        </a:defRPr>
      </a:lvl8pPr>
      <a:lvl9pPr marL="1828800" algn="l" rtl="0" fontAlgn="base">
        <a:spcBef>
          <a:spcPct val="0"/>
        </a:spcBef>
        <a:spcAft>
          <a:spcPct val="0"/>
        </a:spcAft>
        <a:defRPr sz="2000" b="1">
          <a:solidFill>
            <a:srgbClr val="FF6600"/>
          </a:solidFill>
          <a:latin typeface="Arial" charset="0"/>
          <a:cs typeface="Arial" charset="0"/>
        </a:defRPr>
      </a:lvl9pPr>
    </p:titleStyle>
    <p:bodyStyle>
      <a:lvl1pPr marL="361950" indent="-361950" algn="l" rtl="0" fontAlgn="base">
        <a:spcBef>
          <a:spcPct val="20000"/>
        </a:spcBef>
        <a:spcAft>
          <a:spcPct val="0"/>
        </a:spcAft>
        <a:buChar char="•"/>
        <a:defRPr>
          <a:solidFill>
            <a:schemeClr val="accent2"/>
          </a:solidFill>
          <a:latin typeface="+mn-lt"/>
          <a:ea typeface="+mn-ea"/>
          <a:cs typeface="+mn-cs"/>
        </a:defRPr>
      </a:lvl1pPr>
      <a:lvl2pPr marL="847725" indent="-220663" algn="l" rtl="0" fontAlgn="base">
        <a:spcBef>
          <a:spcPct val="20000"/>
        </a:spcBef>
        <a:spcAft>
          <a:spcPct val="0"/>
        </a:spcAft>
        <a:buChar char="–"/>
        <a:defRPr sz="1600">
          <a:solidFill>
            <a:schemeClr val="accent2"/>
          </a:solidFill>
          <a:latin typeface="+mn-lt"/>
          <a:cs typeface="+mn-cs"/>
        </a:defRPr>
      </a:lvl2pPr>
      <a:lvl3pPr marL="1255713" indent="-228600" algn="l" rtl="0" fontAlgn="base">
        <a:spcBef>
          <a:spcPct val="20000"/>
        </a:spcBef>
        <a:spcAft>
          <a:spcPct val="0"/>
        </a:spcAft>
        <a:buChar char="•"/>
        <a:defRPr sz="1600">
          <a:solidFill>
            <a:schemeClr val="accent2"/>
          </a:solidFill>
          <a:latin typeface="+mn-lt"/>
          <a:cs typeface="+mn-cs"/>
        </a:defRPr>
      </a:lvl3pPr>
      <a:lvl4pPr marL="1663700" indent="-228600" algn="l" rtl="0" fontAlgn="base">
        <a:spcBef>
          <a:spcPct val="20000"/>
        </a:spcBef>
        <a:spcAft>
          <a:spcPct val="0"/>
        </a:spcAft>
        <a:buChar char="–"/>
        <a:defRPr sz="1400">
          <a:solidFill>
            <a:schemeClr val="accent2"/>
          </a:solidFill>
          <a:latin typeface="+mn-lt"/>
          <a:cs typeface="+mn-cs"/>
        </a:defRPr>
      </a:lvl4pPr>
      <a:lvl5pPr marL="2071688" indent="-228600" algn="l" rtl="0" fontAlgn="base">
        <a:spcBef>
          <a:spcPct val="20000"/>
        </a:spcBef>
        <a:spcAft>
          <a:spcPct val="0"/>
        </a:spcAft>
        <a:buChar char="»"/>
        <a:defRPr sz="1200">
          <a:solidFill>
            <a:schemeClr val="accent2"/>
          </a:solidFill>
          <a:latin typeface="+mn-lt"/>
          <a:cs typeface="+mn-cs"/>
        </a:defRPr>
      </a:lvl5pPr>
      <a:lvl6pPr marL="2528888" indent="-228600" algn="l" rtl="0" fontAlgn="base">
        <a:spcBef>
          <a:spcPct val="20000"/>
        </a:spcBef>
        <a:spcAft>
          <a:spcPct val="0"/>
        </a:spcAft>
        <a:buChar char="»"/>
        <a:defRPr sz="1200">
          <a:solidFill>
            <a:schemeClr val="accent2"/>
          </a:solidFill>
          <a:latin typeface="+mn-lt"/>
          <a:cs typeface="+mn-cs"/>
        </a:defRPr>
      </a:lvl6pPr>
      <a:lvl7pPr marL="2986088" indent="-228600" algn="l" rtl="0" fontAlgn="base">
        <a:spcBef>
          <a:spcPct val="20000"/>
        </a:spcBef>
        <a:spcAft>
          <a:spcPct val="0"/>
        </a:spcAft>
        <a:buChar char="»"/>
        <a:defRPr sz="1200">
          <a:solidFill>
            <a:schemeClr val="accent2"/>
          </a:solidFill>
          <a:latin typeface="+mn-lt"/>
          <a:cs typeface="+mn-cs"/>
        </a:defRPr>
      </a:lvl7pPr>
      <a:lvl8pPr marL="3443288" indent="-228600" algn="l" rtl="0" fontAlgn="base">
        <a:spcBef>
          <a:spcPct val="20000"/>
        </a:spcBef>
        <a:spcAft>
          <a:spcPct val="0"/>
        </a:spcAft>
        <a:buChar char="»"/>
        <a:defRPr sz="1200">
          <a:solidFill>
            <a:schemeClr val="accent2"/>
          </a:solidFill>
          <a:latin typeface="+mn-lt"/>
          <a:cs typeface="+mn-cs"/>
        </a:defRPr>
      </a:lvl8pPr>
      <a:lvl9pPr marL="3900488" indent="-228600" algn="l" rtl="0" fontAlgn="base">
        <a:spcBef>
          <a:spcPct val="20000"/>
        </a:spcBef>
        <a:spcAft>
          <a:spcPct val="0"/>
        </a:spcAft>
        <a:buChar char="»"/>
        <a:defRPr sz="1200">
          <a:solidFill>
            <a:schemeClr val="accent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48256-48CE-4072-AE9D-624E0CB08363}" type="datetimeFigureOut">
              <a:rPr lang="en-GB" smtClean="0"/>
              <a:pPr/>
              <a:t>04/09/2011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A45B0-21D7-4C87-A517-564FAC7AEFD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video" Target="file:///H:\JAPAN\RESEARCH\CONFERENCES\Nagoya%20seminars\prominence20100330_sm.wmv" TargetMode="Externa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openxmlformats.org/officeDocument/2006/relationships/image" Target="../media/image30.png"/><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2.wmf"/></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1.w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19.xml"/><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1.png"/><Relationship Id="rId5" Type="http://schemas.openxmlformats.org/officeDocument/2006/relationships/image" Target="../media/image38.tiff"/><Relationship Id="rId4" Type="http://schemas.openxmlformats.org/officeDocument/2006/relationships/image" Target="../media/image37.tiff"/></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wmf"/></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5.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png"/><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996043" y="2721429"/>
            <a:ext cx="7429500" cy="1239078"/>
          </a:xfrm>
        </p:spPr>
        <p:txBody>
          <a:bodyPr/>
          <a:lstStyle/>
          <a:p>
            <a:r>
              <a:rPr lang="en-GB" sz="2200" b="0" u="sng" dirty="0">
                <a:solidFill>
                  <a:schemeClr val="accent2"/>
                </a:solidFill>
              </a:rPr>
              <a:t>Neel </a:t>
            </a:r>
            <a:r>
              <a:rPr lang="en-GB" sz="2200" b="0" u="sng" dirty="0" smtClean="0">
                <a:solidFill>
                  <a:schemeClr val="accent2"/>
                </a:solidFill>
              </a:rPr>
              <a:t>P Savani</a:t>
            </a:r>
            <a:r>
              <a:rPr lang="en-GB" sz="2200" b="0" u="sng" baseline="30000" dirty="0" smtClean="0">
                <a:solidFill>
                  <a:schemeClr val="accent2"/>
                </a:solidFill>
              </a:rPr>
              <a:t>1,2</a:t>
            </a:r>
            <a:r>
              <a:rPr lang="en-GB" sz="2200" b="0" dirty="0" smtClean="0">
                <a:solidFill>
                  <a:schemeClr val="accent2"/>
                </a:solidFill>
              </a:rPr>
              <a:t>,</a:t>
            </a:r>
            <a:br>
              <a:rPr lang="en-GB" sz="2200" b="0" dirty="0" smtClean="0">
                <a:solidFill>
                  <a:schemeClr val="accent2"/>
                </a:solidFill>
              </a:rPr>
            </a:br>
            <a:r>
              <a:rPr lang="en-GB" sz="1600" b="0" baseline="30000" dirty="0" smtClean="0">
                <a:solidFill>
                  <a:schemeClr val="accent2"/>
                </a:solidFill>
              </a:rPr>
              <a:t>1</a:t>
            </a:r>
            <a:r>
              <a:rPr lang="en-GB" sz="1600" b="0" dirty="0" smtClean="0">
                <a:solidFill>
                  <a:schemeClr val="accent2"/>
                </a:solidFill>
              </a:rPr>
              <a:t>UCAR,</a:t>
            </a:r>
            <a:br>
              <a:rPr lang="en-GB" sz="1600" b="0" dirty="0" smtClean="0">
                <a:solidFill>
                  <a:schemeClr val="accent2"/>
                </a:solidFill>
              </a:rPr>
            </a:br>
            <a:r>
              <a:rPr lang="en-GB" sz="1600" b="0" dirty="0" smtClean="0">
                <a:solidFill>
                  <a:schemeClr val="accent2"/>
                </a:solidFill>
              </a:rPr>
              <a:t> </a:t>
            </a:r>
            <a:r>
              <a:rPr lang="en-GB" sz="1600" b="0" baseline="30000" dirty="0" smtClean="0">
                <a:solidFill>
                  <a:schemeClr val="accent2"/>
                </a:solidFill>
              </a:rPr>
              <a:t>2</a:t>
            </a:r>
            <a:r>
              <a:rPr lang="en-GB" sz="1600" b="0" dirty="0" smtClean="0">
                <a:solidFill>
                  <a:schemeClr val="accent2"/>
                </a:solidFill>
              </a:rPr>
              <a:t>Naval Research Lab</a:t>
            </a:r>
            <a:endParaRPr lang="en-GB" sz="1600" b="0" dirty="0">
              <a:solidFill>
                <a:schemeClr val="accent2"/>
              </a:solidFill>
            </a:endParaRPr>
          </a:p>
        </p:txBody>
      </p:sp>
      <p:sp>
        <p:nvSpPr>
          <p:cNvPr id="100355" name="Rectangle 3"/>
          <p:cNvSpPr>
            <a:spLocks noGrp="1" noChangeArrowheads="1"/>
          </p:cNvSpPr>
          <p:nvPr>
            <p:ph type="subTitle" idx="1"/>
          </p:nvPr>
        </p:nvSpPr>
        <p:spPr>
          <a:xfrm>
            <a:off x="1161143" y="1356877"/>
            <a:ext cx="6894286" cy="1502437"/>
          </a:xfrm>
        </p:spPr>
        <p:txBody>
          <a:bodyPr/>
          <a:lstStyle/>
          <a:p>
            <a:r>
              <a:rPr lang="en-GB" sz="4000" dirty="0" smtClean="0"/>
              <a:t>In situ Force-Free Flux rope fittings</a:t>
            </a:r>
            <a:endParaRPr lang="en-GB" sz="4000" dirty="0"/>
          </a:p>
        </p:txBody>
      </p:sp>
      <p:pic>
        <p:nvPicPr>
          <p:cNvPr id="100367" name="prominence20100330_sm.wmv">
            <a:hlinkClick r:id="" action="ppaction://media"/>
          </p:cNvPr>
          <p:cNvPicPr>
            <a:picLocks noRot="1" noChangeAspect="1" noChangeArrowheads="1"/>
          </p:cNvPicPr>
          <p:nvPr>
            <a:videoFile r:link="rId1"/>
          </p:nvPr>
        </p:nvPicPr>
        <p:blipFill>
          <a:blip r:embed="rId4" cstate="print"/>
          <a:srcRect/>
          <a:stretch>
            <a:fillRect/>
          </a:stretch>
        </p:blipFill>
        <p:spPr bwMode="auto">
          <a:xfrm>
            <a:off x="0" y="4171950"/>
            <a:ext cx="4775200" cy="2686050"/>
          </a:xfrm>
          <a:prstGeom prst="rect">
            <a:avLst/>
          </a:prstGeom>
          <a:noFill/>
        </p:spPr>
      </p:pic>
      <p:sp>
        <p:nvSpPr>
          <p:cNvPr id="100368" name="Rectangle 16"/>
          <p:cNvSpPr>
            <a:spLocks noChangeArrowheads="1"/>
          </p:cNvSpPr>
          <p:nvPr/>
        </p:nvSpPr>
        <p:spPr bwMode="auto">
          <a:xfrm>
            <a:off x="2247899" y="126774"/>
            <a:ext cx="5461001" cy="720725"/>
          </a:xfrm>
          <a:prstGeom prst="rect">
            <a:avLst/>
          </a:prstGeom>
          <a:noFill/>
          <a:ln w="9525">
            <a:noFill/>
            <a:miter lim="800000"/>
            <a:headEnd/>
            <a:tailEnd/>
          </a:ln>
          <a:effectLst/>
        </p:spPr>
        <p:txBody>
          <a:bodyPr/>
          <a:lstStyle/>
          <a:p>
            <a:pPr algn="ctr">
              <a:spcBef>
                <a:spcPct val="20000"/>
              </a:spcBef>
            </a:pPr>
            <a:r>
              <a:rPr lang="en-GB" sz="3600" b="1" dirty="0">
                <a:solidFill>
                  <a:schemeClr val="bg1"/>
                </a:solidFill>
              </a:rPr>
              <a:t> </a:t>
            </a:r>
            <a:r>
              <a:rPr lang="en-GB" sz="3600" b="1" dirty="0" smtClean="0">
                <a:solidFill>
                  <a:schemeClr val="bg1"/>
                </a:solidFill>
              </a:rPr>
              <a:t>CDAW, Sept 2011</a:t>
            </a:r>
            <a:endParaRPr lang="en-GB" sz="2800" b="1" dirty="0">
              <a:solidFill>
                <a:schemeClr val="bg1"/>
              </a:solidFill>
            </a:endParaRPr>
          </a:p>
        </p:txBody>
      </p:sp>
      <p:pic>
        <p:nvPicPr>
          <p:cNvPr id="100374" name="Picture 22" descr="head_logo"/>
          <p:cNvPicPr>
            <a:picLocks noChangeAspect="1" noChangeArrowheads="1"/>
          </p:cNvPicPr>
          <p:nvPr/>
        </p:nvPicPr>
        <p:blipFill>
          <a:blip r:embed="rId5" cstate="print"/>
          <a:srcRect/>
          <a:stretch>
            <a:fillRect/>
          </a:stretch>
        </p:blipFill>
        <p:spPr bwMode="auto">
          <a:xfrm>
            <a:off x="5938749" y="5686109"/>
            <a:ext cx="2681092" cy="621927"/>
          </a:xfrm>
          <a:prstGeom prst="rect">
            <a:avLst/>
          </a:prstGeom>
          <a:noFill/>
        </p:spPr>
      </p:pic>
      <p:pic>
        <p:nvPicPr>
          <p:cNvPr id="143361" name="Picture 1"/>
          <p:cNvPicPr>
            <a:picLocks noChangeAspect="1" noChangeArrowheads="1"/>
          </p:cNvPicPr>
          <p:nvPr/>
        </p:nvPicPr>
        <p:blipFill>
          <a:blip r:embed="rId6" cstate="print"/>
          <a:srcRect/>
          <a:stretch>
            <a:fillRect/>
          </a:stretch>
        </p:blipFill>
        <p:spPr bwMode="auto">
          <a:xfrm>
            <a:off x="7288695" y="4253948"/>
            <a:ext cx="1457738" cy="1457738"/>
          </a:xfrm>
          <a:prstGeom prst="rect">
            <a:avLst/>
          </a:prstGeom>
          <a:noFill/>
          <a:ln w="9525">
            <a:noFill/>
            <a:miter lim="800000"/>
            <a:headEnd/>
            <a:tailEnd/>
          </a:ln>
        </p:spPr>
      </p:pic>
      <p:pic>
        <p:nvPicPr>
          <p:cNvPr id="143362" name="Picture 2"/>
          <p:cNvPicPr>
            <a:picLocks noChangeAspect="1" noChangeArrowheads="1"/>
          </p:cNvPicPr>
          <p:nvPr/>
        </p:nvPicPr>
        <p:blipFill>
          <a:blip r:embed="rId7" cstate="print"/>
          <a:srcRect/>
          <a:stretch>
            <a:fillRect/>
          </a:stretch>
        </p:blipFill>
        <p:spPr bwMode="auto">
          <a:xfrm>
            <a:off x="5845033" y="4320210"/>
            <a:ext cx="1401205" cy="1317132"/>
          </a:xfrm>
          <a:prstGeom prst="rect">
            <a:avLst/>
          </a:prstGeom>
          <a:noFill/>
          <a:ln w="9525">
            <a:noFill/>
            <a:miter lim="800000"/>
            <a:headEnd/>
            <a:tailEnd/>
          </a:ln>
        </p:spPr>
      </p:pic>
    </p:spTree>
  </p:cSld>
  <p:clrMapOvr>
    <a:masterClrMapping/>
  </p:clrMapOvr>
  <p:transition/>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10036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Slide Number Placeholder 3"/>
          <p:cNvSpPr>
            <a:spLocks noGrp="1"/>
          </p:cNvSpPr>
          <p:nvPr>
            <p:ph type="sldNum" sz="quarter" idx="10"/>
          </p:nvPr>
        </p:nvSpPr>
        <p:spPr/>
        <p:txBody>
          <a:bodyPr/>
          <a:lstStyle/>
          <a:p>
            <a:fld id="{E196B396-D9D0-4098-82DA-BC13BCF66C19}" type="slidenum">
              <a:rPr lang="en-GB"/>
              <a:pPr/>
              <a:t>10</a:t>
            </a:fld>
            <a:endParaRPr lang="en-GB"/>
          </a:p>
        </p:txBody>
      </p:sp>
      <p:sp>
        <p:nvSpPr>
          <p:cNvPr id="135170" name="Rectangle 2"/>
          <p:cNvSpPr>
            <a:spLocks noGrp="1" noChangeArrowheads="1"/>
          </p:cNvSpPr>
          <p:nvPr>
            <p:ph type="title"/>
          </p:nvPr>
        </p:nvSpPr>
        <p:spPr/>
        <p:txBody>
          <a:bodyPr/>
          <a:lstStyle/>
          <a:p>
            <a:r>
              <a:rPr lang="en-GB" dirty="0" smtClean="0"/>
              <a:t>Extra time - Geometrical estimates</a:t>
            </a:r>
            <a:endParaRPr lang="en-GB" dirty="0"/>
          </a:p>
        </p:txBody>
      </p:sp>
      <p:sp>
        <p:nvSpPr>
          <p:cNvPr id="135171" name="Rectangle 3"/>
          <p:cNvSpPr>
            <a:spLocks noGrp="1" noChangeArrowheads="1"/>
          </p:cNvSpPr>
          <p:nvPr>
            <p:ph type="body" idx="1"/>
          </p:nvPr>
        </p:nvSpPr>
        <p:spPr>
          <a:xfrm>
            <a:off x="5535837" y="2202986"/>
            <a:ext cx="3406775" cy="1207859"/>
          </a:xfrm>
        </p:spPr>
        <p:txBody>
          <a:bodyPr/>
          <a:lstStyle/>
          <a:p>
            <a:pPr lvl="0">
              <a:buNone/>
            </a:pPr>
            <a:r>
              <a:rPr lang="en-GB" b="1" dirty="0" smtClean="0">
                <a:solidFill>
                  <a:srgbClr val="006600"/>
                </a:solidFill>
                <a:sym typeface="Symbol" pitchFamily="18" charset="2"/>
              </a:rPr>
              <a:t>tan()= (r</a:t>
            </a:r>
            <a:r>
              <a:rPr lang="en-GB" b="1" baseline="-25000" dirty="0" smtClean="0">
                <a:solidFill>
                  <a:srgbClr val="006600"/>
                </a:solidFill>
                <a:sym typeface="Symbol" pitchFamily="18" charset="2"/>
              </a:rPr>
              <a:t>0</a:t>
            </a:r>
            <a:r>
              <a:rPr lang="en-GB" b="1" dirty="0" smtClean="0">
                <a:solidFill>
                  <a:srgbClr val="006600"/>
                </a:solidFill>
                <a:sym typeface="Symbol" pitchFamily="18" charset="2"/>
              </a:rPr>
              <a:t>/L</a:t>
            </a:r>
            <a:r>
              <a:rPr lang="en-GB" b="1" baseline="-25000" dirty="0" smtClean="0">
                <a:solidFill>
                  <a:srgbClr val="006600"/>
                </a:solidFill>
                <a:sym typeface="Symbol" pitchFamily="18" charset="2"/>
              </a:rPr>
              <a:t>0</a:t>
            </a:r>
            <a:r>
              <a:rPr lang="en-GB" b="1" dirty="0" smtClean="0">
                <a:solidFill>
                  <a:srgbClr val="006600"/>
                </a:solidFill>
                <a:sym typeface="Symbol" pitchFamily="18" charset="2"/>
              </a:rPr>
              <a:t>)</a:t>
            </a:r>
          </a:p>
          <a:p>
            <a:pPr>
              <a:buFontTx/>
              <a:buNone/>
            </a:pPr>
            <a:endParaRPr lang="en-GB" dirty="0">
              <a:sym typeface="Symbol" pitchFamily="18" charset="2"/>
            </a:endParaRPr>
          </a:p>
          <a:p>
            <a:pPr>
              <a:buFontTx/>
              <a:buNone/>
            </a:pPr>
            <a:r>
              <a:rPr lang="en-GB" b="1" dirty="0">
                <a:solidFill>
                  <a:srgbClr val="006600"/>
                </a:solidFill>
              </a:rPr>
              <a:t>½ height = R tan(</a:t>
            </a:r>
            <a:r>
              <a:rPr lang="en-GB" b="1" dirty="0">
                <a:solidFill>
                  <a:srgbClr val="006600"/>
                </a:solidFill>
                <a:sym typeface="Symbol" pitchFamily="18" charset="2"/>
              </a:rPr>
              <a:t></a:t>
            </a:r>
            <a:r>
              <a:rPr lang="en-GB" b="1" dirty="0">
                <a:solidFill>
                  <a:srgbClr val="006600"/>
                </a:solidFill>
              </a:rPr>
              <a:t>)</a:t>
            </a:r>
          </a:p>
          <a:p>
            <a:pPr>
              <a:buFontTx/>
              <a:buNone/>
            </a:pPr>
            <a:endParaRPr lang="en-GB" sz="2200" b="1" dirty="0">
              <a:sym typeface="Symbol" pitchFamily="18" charset="2"/>
            </a:endParaRPr>
          </a:p>
          <a:p>
            <a:pPr>
              <a:buFontTx/>
              <a:buNone/>
            </a:pPr>
            <a:endParaRPr lang="en-GB" dirty="0">
              <a:sym typeface="Symbol" pitchFamily="18" charset="2"/>
            </a:endParaRPr>
          </a:p>
        </p:txBody>
      </p:sp>
      <p:grpSp>
        <p:nvGrpSpPr>
          <p:cNvPr id="2" name="Group 33"/>
          <p:cNvGrpSpPr>
            <a:grpSpLocks/>
          </p:cNvGrpSpPr>
          <p:nvPr/>
        </p:nvGrpSpPr>
        <p:grpSpPr bwMode="auto">
          <a:xfrm>
            <a:off x="196850" y="1416050"/>
            <a:ext cx="4889500" cy="3606800"/>
            <a:chOff x="1012" y="542"/>
            <a:chExt cx="3080" cy="2272"/>
          </a:xfrm>
        </p:grpSpPr>
        <p:sp>
          <p:nvSpPr>
            <p:cNvPr id="135202" name="Line 34"/>
            <p:cNvSpPr>
              <a:spLocks noChangeShapeType="1"/>
            </p:cNvSpPr>
            <p:nvPr/>
          </p:nvSpPr>
          <p:spPr bwMode="auto">
            <a:xfrm rot="5400000">
              <a:off x="1067" y="1973"/>
              <a:ext cx="534" cy="0"/>
            </a:xfrm>
            <a:prstGeom prst="line">
              <a:avLst/>
            </a:prstGeom>
            <a:noFill/>
            <a:ln w="6350">
              <a:solidFill>
                <a:schemeClr val="tx1"/>
              </a:solidFill>
              <a:round/>
              <a:headEnd/>
              <a:tailEnd/>
            </a:ln>
            <a:effectLst/>
          </p:spPr>
          <p:txBody>
            <a:bodyPr/>
            <a:lstStyle/>
            <a:p>
              <a:endParaRPr lang="en-GB"/>
            </a:p>
          </p:txBody>
        </p:sp>
        <p:sp>
          <p:nvSpPr>
            <p:cNvPr id="135203" name="Line 35"/>
            <p:cNvSpPr>
              <a:spLocks noChangeShapeType="1"/>
            </p:cNvSpPr>
            <p:nvPr/>
          </p:nvSpPr>
          <p:spPr bwMode="auto">
            <a:xfrm flipV="1">
              <a:off x="1097" y="1695"/>
              <a:ext cx="2995" cy="4"/>
            </a:xfrm>
            <a:prstGeom prst="line">
              <a:avLst/>
            </a:prstGeom>
            <a:noFill/>
            <a:ln w="6350" cap="rnd">
              <a:solidFill>
                <a:schemeClr val="tx1"/>
              </a:solidFill>
              <a:prstDash val="sysDot"/>
              <a:round/>
              <a:headEnd/>
              <a:tailEnd/>
            </a:ln>
            <a:effectLst/>
          </p:spPr>
          <p:txBody>
            <a:bodyPr/>
            <a:lstStyle/>
            <a:p>
              <a:endParaRPr lang="en-GB"/>
            </a:p>
          </p:txBody>
        </p:sp>
        <p:sp>
          <p:nvSpPr>
            <p:cNvPr id="135204" name="Oval 36"/>
            <p:cNvSpPr>
              <a:spLocks noChangeAspect="1" noChangeArrowheads="1"/>
            </p:cNvSpPr>
            <p:nvPr/>
          </p:nvSpPr>
          <p:spPr bwMode="auto">
            <a:xfrm>
              <a:off x="1257" y="1591"/>
              <a:ext cx="198" cy="198"/>
            </a:xfrm>
            <a:prstGeom prst="ellipse">
              <a:avLst/>
            </a:prstGeom>
            <a:solidFill>
              <a:srgbClr val="FFFF00"/>
            </a:solidFill>
            <a:ln w="9525">
              <a:solidFill>
                <a:srgbClr val="FFFF00"/>
              </a:solidFill>
              <a:round/>
              <a:headEnd/>
              <a:tailEnd/>
            </a:ln>
            <a:effectLst/>
          </p:spPr>
          <p:txBody>
            <a:bodyPr wrap="none" anchor="ctr"/>
            <a:lstStyle/>
            <a:p>
              <a:endParaRPr lang="en-GB"/>
            </a:p>
          </p:txBody>
        </p:sp>
        <p:sp>
          <p:nvSpPr>
            <p:cNvPr id="135205" name="Line 37"/>
            <p:cNvSpPr>
              <a:spLocks noChangeShapeType="1"/>
            </p:cNvSpPr>
            <p:nvPr/>
          </p:nvSpPr>
          <p:spPr bwMode="auto">
            <a:xfrm>
              <a:off x="1340" y="1696"/>
              <a:ext cx="2641" cy="955"/>
            </a:xfrm>
            <a:prstGeom prst="line">
              <a:avLst/>
            </a:prstGeom>
            <a:noFill/>
            <a:ln w="9525" cap="rnd">
              <a:solidFill>
                <a:srgbClr val="1935AB"/>
              </a:solidFill>
              <a:prstDash val="sysDot"/>
              <a:round/>
              <a:headEnd/>
              <a:tailEnd type="triangle" w="med" len="med"/>
            </a:ln>
            <a:effectLst/>
          </p:spPr>
          <p:txBody>
            <a:bodyPr/>
            <a:lstStyle/>
            <a:p>
              <a:endParaRPr lang="en-GB"/>
            </a:p>
          </p:txBody>
        </p:sp>
        <p:sp>
          <p:nvSpPr>
            <p:cNvPr id="135206" name="Line 38"/>
            <p:cNvSpPr>
              <a:spLocks noChangeShapeType="1"/>
            </p:cNvSpPr>
            <p:nvPr/>
          </p:nvSpPr>
          <p:spPr bwMode="auto">
            <a:xfrm flipV="1">
              <a:off x="1343" y="714"/>
              <a:ext cx="2689" cy="973"/>
            </a:xfrm>
            <a:prstGeom prst="line">
              <a:avLst/>
            </a:prstGeom>
            <a:noFill/>
            <a:ln w="9525" cap="rnd">
              <a:solidFill>
                <a:srgbClr val="1935AB"/>
              </a:solidFill>
              <a:prstDash val="sysDot"/>
              <a:round/>
              <a:headEnd/>
              <a:tailEnd type="triangle" w="med" len="med"/>
            </a:ln>
            <a:effectLst/>
          </p:spPr>
          <p:txBody>
            <a:bodyPr/>
            <a:lstStyle/>
            <a:p>
              <a:endParaRPr lang="en-GB"/>
            </a:p>
          </p:txBody>
        </p:sp>
        <p:sp>
          <p:nvSpPr>
            <p:cNvPr id="135207" name="Oval 39"/>
            <p:cNvSpPr>
              <a:spLocks noChangeAspect="1" noChangeArrowheads="1"/>
            </p:cNvSpPr>
            <p:nvPr/>
          </p:nvSpPr>
          <p:spPr bwMode="auto">
            <a:xfrm>
              <a:off x="1835" y="1440"/>
              <a:ext cx="505" cy="505"/>
            </a:xfrm>
            <a:prstGeom prst="ellipse">
              <a:avLst/>
            </a:prstGeom>
            <a:solidFill>
              <a:schemeClr val="bg1">
                <a:alpha val="61000"/>
              </a:schemeClr>
            </a:solidFill>
            <a:ln w="28575">
              <a:solidFill>
                <a:srgbClr val="FF0000"/>
              </a:solidFill>
              <a:round/>
              <a:headEnd/>
              <a:tailEnd/>
            </a:ln>
            <a:effectLst/>
          </p:spPr>
          <p:txBody>
            <a:bodyPr wrap="none" anchor="ctr"/>
            <a:lstStyle/>
            <a:p>
              <a:endParaRPr lang="en-GB"/>
            </a:p>
          </p:txBody>
        </p:sp>
        <p:sp>
          <p:nvSpPr>
            <p:cNvPr id="135208" name="Oval 40"/>
            <p:cNvSpPr>
              <a:spLocks noChangeArrowheads="1"/>
            </p:cNvSpPr>
            <p:nvPr/>
          </p:nvSpPr>
          <p:spPr bwMode="auto">
            <a:xfrm>
              <a:off x="2980" y="985"/>
              <a:ext cx="689" cy="1417"/>
            </a:xfrm>
            <a:prstGeom prst="ellipse">
              <a:avLst/>
            </a:prstGeom>
            <a:solidFill>
              <a:schemeClr val="bg1">
                <a:alpha val="61000"/>
              </a:schemeClr>
            </a:solidFill>
            <a:ln w="28575">
              <a:solidFill>
                <a:srgbClr val="FF0000"/>
              </a:solidFill>
              <a:round/>
              <a:headEnd/>
              <a:tailEnd/>
            </a:ln>
            <a:effectLst/>
          </p:spPr>
          <p:txBody>
            <a:bodyPr wrap="none" anchor="ctr"/>
            <a:lstStyle/>
            <a:p>
              <a:endParaRPr lang="en-GB"/>
            </a:p>
          </p:txBody>
        </p:sp>
        <p:pic>
          <p:nvPicPr>
            <p:cNvPr id="135209" name="Picture 41" descr="Untitled"/>
            <p:cNvPicPr>
              <a:picLocks noChangeAspect="1" noChangeArrowheads="1"/>
            </p:cNvPicPr>
            <p:nvPr/>
          </p:nvPicPr>
          <p:blipFill>
            <a:blip r:embed="rId4" cstate="print"/>
            <a:srcRect/>
            <a:stretch>
              <a:fillRect/>
            </a:stretch>
          </p:blipFill>
          <p:spPr bwMode="auto">
            <a:xfrm>
              <a:off x="1012" y="1508"/>
              <a:ext cx="650" cy="375"/>
            </a:xfrm>
            <a:prstGeom prst="rect">
              <a:avLst/>
            </a:prstGeom>
            <a:noFill/>
          </p:spPr>
        </p:pic>
        <p:sp>
          <p:nvSpPr>
            <p:cNvPr id="135210" name="Line 42"/>
            <p:cNvSpPr>
              <a:spLocks noChangeShapeType="1"/>
            </p:cNvSpPr>
            <p:nvPr/>
          </p:nvSpPr>
          <p:spPr bwMode="auto">
            <a:xfrm rot="10800000" flipH="1">
              <a:off x="2061" y="1499"/>
              <a:ext cx="189" cy="196"/>
            </a:xfrm>
            <a:prstGeom prst="line">
              <a:avLst/>
            </a:prstGeom>
            <a:noFill/>
            <a:ln w="28575">
              <a:solidFill>
                <a:schemeClr val="tx1"/>
              </a:solidFill>
              <a:round/>
              <a:headEnd/>
              <a:tailEnd type="triangle" w="med" len="med"/>
            </a:ln>
            <a:effectLst/>
          </p:spPr>
          <p:txBody>
            <a:bodyPr/>
            <a:lstStyle/>
            <a:p>
              <a:endParaRPr lang="en-GB"/>
            </a:p>
          </p:txBody>
        </p:sp>
        <p:sp>
          <p:nvSpPr>
            <p:cNvPr id="135211" name="Line 43"/>
            <p:cNvSpPr>
              <a:spLocks noChangeShapeType="1"/>
            </p:cNvSpPr>
            <p:nvPr/>
          </p:nvSpPr>
          <p:spPr bwMode="auto">
            <a:xfrm rot="5400000">
              <a:off x="1789" y="1969"/>
              <a:ext cx="546" cy="0"/>
            </a:xfrm>
            <a:prstGeom prst="line">
              <a:avLst/>
            </a:prstGeom>
            <a:noFill/>
            <a:ln w="6350">
              <a:solidFill>
                <a:schemeClr val="tx1"/>
              </a:solidFill>
              <a:round/>
              <a:headEnd/>
              <a:tailEnd/>
            </a:ln>
            <a:effectLst/>
          </p:spPr>
          <p:txBody>
            <a:bodyPr/>
            <a:lstStyle/>
            <a:p>
              <a:endParaRPr lang="en-GB"/>
            </a:p>
          </p:txBody>
        </p:sp>
        <p:sp>
          <p:nvSpPr>
            <p:cNvPr id="135212" name="Line 44"/>
            <p:cNvSpPr>
              <a:spLocks noChangeShapeType="1"/>
            </p:cNvSpPr>
            <p:nvPr/>
          </p:nvSpPr>
          <p:spPr bwMode="auto">
            <a:xfrm>
              <a:off x="1335" y="2142"/>
              <a:ext cx="726" cy="0"/>
            </a:xfrm>
            <a:prstGeom prst="line">
              <a:avLst/>
            </a:prstGeom>
            <a:noFill/>
            <a:ln w="28575">
              <a:solidFill>
                <a:schemeClr val="tx1"/>
              </a:solidFill>
              <a:round/>
              <a:headEnd type="triangle" w="med" len="med"/>
              <a:tailEnd type="triangle" w="med" len="med"/>
            </a:ln>
            <a:effectLst/>
          </p:spPr>
          <p:txBody>
            <a:bodyPr/>
            <a:lstStyle/>
            <a:p>
              <a:endParaRPr lang="en-GB"/>
            </a:p>
          </p:txBody>
        </p:sp>
        <p:sp>
          <p:nvSpPr>
            <p:cNvPr id="135213" name="Text Box 45"/>
            <p:cNvSpPr txBox="1">
              <a:spLocks noChangeArrowheads="1"/>
            </p:cNvSpPr>
            <p:nvPr/>
          </p:nvSpPr>
          <p:spPr bwMode="auto">
            <a:xfrm>
              <a:off x="2257" y="1385"/>
              <a:ext cx="25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r</a:t>
              </a:r>
              <a:r>
                <a:rPr lang="en-GB" b="1" baseline="-25000">
                  <a:sym typeface="Symbol" pitchFamily="18" charset="2"/>
                </a:rPr>
                <a:t>0</a:t>
              </a:r>
            </a:p>
          </p:txBody>
        </p:sp>
        <p:sp>
          <p:nvSpPr>
            <p:cNvPr id="135214" name="Text Box 46"/>
            <p:cNvSpPr txBox="1">
              <a:spLocks noChangeArrowheads="1"/>
            </p:cNvSpPr>
            <p:nvPr/>
          </p:nvSpPr>
          <p:spPr bwMode="auto">
            <a:xfrm>
              <a:off x="1551" y="1912"/>
              <a:ext cx="25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L</a:t>
              </a:r>
              <a:r>
                <a:rPr lang="en-GB" b="1" baseline="-25000">
                  <a:sym typeface="Symbol" pitchFamily="18" charset="2"/>
                </a:rPr>
                <a:t>0</a:t>
              </a:r>
            </a:p>
          </p:txBody>
        </p:sp>
        <p:sp>
          <p:nvSpPr>
            <p:cNvPr id="135215" name="Line 47"/>
            <p:cNvSpPr>
              <a:spLocks noChangeShapeType="1"/>
            </p:cNvSpPr>
            <p:nvPr/>
          </p:nvSpPr>
          <p:spPr bwMode="auto">
            <a:xfrm>
              <a:off x="3324" y="990"/>
              <a:ext cx="0" cy="1416"/>
            </a:xfrm>
            <a:prstGeom prst="line">
              <a:avLst/>
            </a:prstGeom>
            <a:noFill/>
            <a:ln w="6350">
              <a:solidFill>
                <a:schemeClr val="tx1"/>
              </a:solidFill>
              <a:round/>
              <a:headEnd/>
              <a:tailEnd/>
            </a:ln>
            <a:effectLst/>
          </p:spPr>
          <p:txBody>
            <a:bodyPr/>
            <a:lstStyle/>
            <a:p>
              <a:endParaRPr lang="en-GB"/>
            </a:p>
          </p:txBody>
        </p:sp>
        <p:sp>
          <p:nvSpPr>
            <p:cNvPr id="135216" name="Line 48"/>
            <p:cNvSpPr>
              <a:spLocks noChangeShapeType="1"/>
            </p:cNvSpPr>
            <p:nvPr/>
          </p:nvSpPr>
          <p:spPr bwMode="auto">
            <a:xfrm>
              <a:off x="2988" y="1694"/>
              <a:ext cx="680" cy="0"/>
            </a:xfrm>
            <a:prstGeom prst="line">
              <a:avLst/>
            </a:prstGeom>
            <a:noFill/>
            <a:ln w="28575">
              <a:solidFill>
                <a:schemeClr val="tx1"/>
              </a:solidFill>
              <a:round/>
              <a:headEnd type="triangle" w="med" len="med"/>
              <a:tailEnd type="triangle" w="med" len="med"/>
            </a:ln>
            <a:effectLst/>
          </p:spPr>
          <p:txBody>
            <a:bodyPr/>
            <a:lstStyle/>
            <a:p>
              <a:endParaRPr lang="en-GB"/>
            </a:p>
          </p:txBody>
        </p:sp>
        <p:sp>
          <p:nvSpPr>
            <p:cNvPr id="135217" name="Text Box 49"/>
            <p:cNvSpPr txBox="1">
              <a:spLocks noChangeArrowheads="1"/>
            </p:cNvSpPr>
            <p:nvPr/>
          </p:nvSpPr>
          <p:spPr bwMode="auto">
            <a:xfrm>
              <a:off x="3329" y="1743"/>
              <a:ext cx="25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W</a:t>
              </a:r>
              <a:endParaRPr lang="en-GB" b="1" baseline="-25000">
                <a:sym typeface="Symbol" pitchFamily="18" charset="2"/>
              </a:endParaRPr>
            </a:p>
          </p:txBody>
        </p:sp>
        <p:sp>
          <p:nvSpPr>
            <p:cNvPr id="135218" name="Line 50"/>
            <p:cNvSpPr>
              <a:spLocks noChangeShapeType="1"/>
            </p:cNvSpPr>
            <p:nvPr/>
          </p:nvSpPr>
          <p:spPr bwMode="auto">
            <a:xfrm rot="5400000">
              <a:off x="1152" y="2624"/>
              <a:ext cx="378" cy="0"/>
            </a:xfrm>
            <a:prstGeom prst="line">
              <a:avLst/>
            </a:prstGeom>
            <a:noFill/>
            <a:ln w="6350">
              <a:solidFill>
                <a:schemeClr val="tx1"/>
              </a:solidFill>
              <a:round/>
              <a:headEnd/>
              <a:tailEnd/>
            </a:ln>
            <a:effectLst/>
          </p:spPr>
          <p:txBody>
            <a:bodyPr/>
            <a:lstStyle/>
            <a:p>
              <a:endParaRPr lang="en-GB"/>
            </a:p>
          </p:txBody>
        </p:sp>
        <p:sp>
          <p:nvSpPr>
            <p:cNvPr id="135219" name="Line 51"/>
            <p:cNvSpPr>
              <a:spLocks noChangeShapeType="1"/>
            </p:cNvSpPr>
            <p:nvPr/>
          </p:nvSpPr>
          <p:spPr bwMode="auto">
            <a:xfrm rot="5400000">
              <a:off x="3135" y="2623"/>
              <a:ext cx="382" cy="0"/>
            </a:xfrm>
            <a:prstGeom prst="line">
              <a:avLst/>
            </a:prstGeom>
            <a:noFill/>
            <a:ln w="6350">
              <a:solidFill>
                <a:schemeClr val="tx1"/>
              </a:solidFill>
              <a:round/>
              <a:headEnd/>
              <a:tailEnd/>
            </a:ln>
            <a:effectLst/>
          </p:spPr>
          <p:txBody>
            <a:bodyPr/>
            <a:lstStyle/>
            <a:p>
              <a:endParaRPr lang="en-GB"/>
            </a:p>
          </p:txBody>
        </p:sp>
        <p:sp>
          <p:nvSpPr>
            <p:cNvPr id="135220" name="Text Box 52"/>
            <p:cNvSpPr txBox="1">
              <a:spLocks noChangeArrowheads="1"/>
            </p:cNvSpPr>
            <p:nvPr/>
          </p:nvSpPr>
          <p:spPr bwMode="auto">
            <a:xfrm>
              <a:off x="2328" y="2389"/>
              <a:ext cx="25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R</a:t>
              </a:r>
              <a:endParaRPr lang="en-GB" b="1" baseline="-25000">
                <a:sym typeface="Symbol" pitchFamily="18" charset="2"/>
              </a:endParaRPr>
            </a:p>
          </p:txBody>
        </p:sp>
        <p:graphicFrame>
          <p:nvGraphicFramePr>
            <p:cNvPr id="135221" name="Object 53"/>
            <p:cNvGraphicFramePr>
              <a:graphicFrameLocks noChangeAspect="1"/>
            </p:cNvGraphicFramePr>
            <p:nvPr/>
          </p:nvGraphicFramePr>
          <p:xfrm>
            <a:off x="2508" y="1054"/>
            <a:ext cx="131" cy="189"/>
          </p:xfrm>
          <a:graphic>
            <a:graphicData uri="http://schemas.openxmlformats.org/presentationml/2006/ole">
              <p:oleObj spid="_x0000_s269314" name="Equation" r:id="rId5" imgW="114120" imgH="164880" progId="Equation.3">
                <p:embed/>
              </p:oleObj>
            </a:graphicData>
          </a:graphic>
        </p:graphicFrame>
        <p:sp>
          <p:nvSpPr>
            <p:cNvPr id="135222" name="Line 54"/>
            <p:cNvSpPr>
              <a:spLocks noChangeShapeType="1"/>
            </p:cNvSpPr>
            <p:nvPr/>
          </p:nvSpPr>
          <p:spPr bwMode="auto">
            <a:xfrm flipV="1">
              <a:off x="2062" y="1214"/>
              <a:ext cx="457" cy="469"/>
            </a:xfrm>
            <a:prstGeom prst="line">
              <a:avLst/>
            </a:prstGeom>
            <a:noFill/>
            <a:ln w="6350">
              <a:solidFill>
                <a:schemeClr val="tx1"/>
              </a:solidFill>
              <a:round/>
              <a:headEnd/>
              <a:tailEnd type="triangle" w="med" len="med"/>
            </a:ln>
            <a:effectLst/>
          </p:spPr>
          <p:txBody>
            <a:bodyPr/>
            <a:lstStyle/>
            <a:p>
              <a:endParaRPr lang="en-GB"/>
            </a:p>
          </p:txBody>
        </p:sp>
        <p:sp>
          <p:nvSpPr>
            <p:cNvPr id="135223" name="Text Box 55"/>
            <p:cNvSpPr txBox="1">
              <a:spLocks noChangeArrowheads="1"/>
            </p:cNvSpPr>
            <p:nvPr/>
          </p:nvSpPr>
          <p:spPr bwMode="auto">
            <a:xfrm>
              <a:off x="1773" y="543"/>
              <a:ext cx="46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t</a:t>
              </a:r>
              <a:r>
                <a:rPr lang="en-GB" b="1" baseline="-25000">
                  <a:sym typeface="Symbol" pitchFamily="18" charset="2"/>
                </a:rPr>
                <a:t>0</a:t>
              </a:r>
              <a:r>
                <a:rPr lang="en-GB" b="1">
                  <a:sym typeface="Symbol" pitchFamily="18" charset="2"/>
                </a:rPr>
                <a:t> = 0</a:t>
              </a:r>
              <a:endParaRPr lang="en-GB" b="1" baseline="-25000">
                <a:sym typeface="Symbol" pitchFamily="18" charset="2"/>
              </a:endParaRPr>
            </a:p>
          </p:txBody>
        </p:sp>
        <p:sp>
          <p:nvSpPr>
            <p:cNvPr id="135224" name="Line 56"/>
            <p:cNvSpPr>
              <a:spLocks noChangeShapeType="1"/>
            </p:cNvSpPr>
            <p:nvPr/>
          </p:nvSpPr>
          <p:spPr bwMode="auto">
            <a:xfrm flipV="1">
              <a:off x="3672" y="1692"/>
              <a:ext cx="336" cy="6"/>
            </a:xfrm>
            <a:prstGeom prst="line">
              <a:avLst/>
            </a:prstGeom>
            <a:noFill/>
            <a:ln w="19050">
              <a:solidFill>
                <a:schemeClr val="tx1"/>
              </a:solidFill>
              <a:prstDash val="lgDash"/>
              <a:round/>
              <a:headEnd/>
              <a:tailEnd type="triangle" w="med" len="med"/>
            </a:ln>
            <a:effectLst/>
          </p:spPr>
          <p:txBody>
            <a:bodyPr/>
            <a:lstStyle/>
            <a:p>
              <a:endParaRPr lang="en-GB"/>
            </a:p>
          </p:txBody>
        </p:sp>
        <p:sp>
          <p:nvSpPr>
            <p:cNvPr id="135225" name="Line 57"/>
            <p:cNvSpPr>
              <a:spLocks noChangeShapeType="1"/>
            </p:cNvSpPr>
            <p:nvPr/>
          </p:nvSpPr>
          <p:spPr bwMode="auto">
            <a:xfrm rot="10800000" flipV="1">
              <a:off x="2627" y="1691"/>
              <a:ext cx="336" cy="6"/>
            </a:xfrm>
            <a:prstGeom prst="line">
              <a:avLst/>
            </a:prstGeom>
            <a:noFill/>
            <a:ln w="19050">
              <a:solidFill>
                <a:schemeClr val="tx1"/>
              </a:solidFill>
              <a:prstDash val="lgDash"/>
              <a:round/>
              <a:headEnd/>
              <a:tailEnd type="triangle" w="med" len="med"/>
            </a:ln>
            <a:effectLst/>
          </p:spPr>
          <p:txBody>
            <a:bodyPr/>
            <a:lstStyle/>
            <a:p>
              <a:endParaRPr lang="en-GB"/>
            </a:p>
          </p:txBody>
        </p:sp>
        <p:sp>
          <p:nvSpPr>
            <p:cNvPr id="135226" name="Text Box 58"/>
            <p:cNvSpPr txBox="1">
              <a:spLocks noChangeArrowheads="1"/>
            </p:cNvSpPr>
            <p:nvPr/>
          </p:nvSpPr>
          <p:spPr bwMode="auto">
            <a:xfrm>
              <a:off x="3068" y="542"/>
              <a:ext cx="611"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Time, t</a:t>
              </a:r>
              <a:endParaRPr lang="en-GB" b="1" baseline="-25000">
                <a:sym typeface="Symbol" pitchFamily="18" charset="2"/>
              </a:endParaRPr>
            </a:p>
          </p:txBody>
        </p:sp>
        <p:graphicFrame>
          <p:nvGraphicFramePr>
            <p:cNvPr id="135227" name="Object 59"/>
            <p:cNvGraphicFramePr>
              <a:graphicFrameLocks noChangeAspect="1"/>
            </p:cNvGraphicFramePr>
            <p:nvPr/>
          </p:nvGraphicFramePr>
          <p:xfrm>
            <a:off x="3696" y="1450"/>
            <a:ext cx="381" cy="254"/>
          </p:xfrm>
          <a:graphic>
            <a:graphicData uri="http://schemas.openxmlformats.org/presentationml/2006/ole">
              <p:oleObj spid="_x0000_s269315" name="Equation" r:id="rId6" imgW="304560" imgH="228600" progId="Equation.3">
                <p:embed/>
              </p:oleObj>
            </a:graphicData>
          </a:graphic>
        </p:graphicFrame>
        <p:graphicFrame>
          <p:nvGraphicFramePr>
            <p:cNvPr id="135228" name="Object 60"/>
            <p:cNvGraphicFramePr>
              <a:graphicFrameLocks noChangeAspect="1"/>
            </p:cNvGraphicFramePr>
            <p:nvPr/>
          </p:nvGraphicFramePr>
          <p:xfrm>
            <a:off x="2658" y="1452"/>
            <a:ext cx="324" cy="243"/>
          </p:xfrm>
          <a:graphic>
            <a:graphicData uri="http://schemas.openxmlformats.org/presentationml/2006/ole">
              <p:oleObj spid="_x0000_s269316" name="Equation" r:id="rId7" imgW="304560" imgH="228600" progId="Equation.3">
                <p:embed/>
              </p:oleObj>
            </a:graphicData>
          </a:graphic>
        </p:graphicFrame>
        <p:sp>
          <p:nvSpPr>
            <p:cNvPr id="135229" name="Line 61"/>
            <p:cNvSpPr>
              <a:spLocks noChangeShapeType="1"/>
            </p:cNvSpPr>
            <p:nvPr/>
          </p:nvSpPr>
          <p:spPr bwMode="auto">
            <a:xfrm>
              <a:off x="1344" y="2616"/>
              <a:ext cx="1980" cy="0"/>
            </a:xfrm>
            <a:prstGeom prst="line">
              <a:avLst/>
            </a:prstGeom>
            <a:noFill/>
            <a:ln w="28575">
              <a:solidFill>
                <a:schemeClr val="tx1"/>
              </a:solidFill>
              <a:round/>
              <a:headEnd type="triangle" w="med" len="med"/>
              <a:tailEnd type="triangle" w="med" len="med"/>
            </a:ln>
            <a:effectLst/>
          </p:spPr>
          <p:txBody>
            <a:bodyPr/>
            <a:lstStyle/>
            <a:p>
              <a:endParaRPr lang="en-GB"/>
            </a:p>
          </p:txBody>
        </p:sp>
      </p:grpSp>
      <p:sp>
        <p:nvSpPr>
          <p:cNvPr id="135230" name="Freeform 62"/>
          <p:cNvSpPr>
            <a:spLocks/>
          </p:cNvSpPr>
          <p:nvPr/>
        </p:nvSpPr>
        <p:spPr bwMode="auto">
          <a:xfrm>
            <a:off x="1336675" y="3014663"/>
            <a:ext cx="79375" cy="239712"/>
          </a:xfrm>
          <a:custGeom>
            <a:avLst/>
            <a:gdLst/>
            <a:ahLst/>
            <a:cxnLst>
              <a:cxn ang="0">
                <a:pos x="0" y="0"/>
              </a:cxn>
              <a:cxn ang="0">
                <a:pos x="45" y="65"/>
              </a:cxn>
              <a:cxn ang="0">
                <a:pos x="2" y="151"/>
              </a:cxn>
            </a:cxnLst>
            <a:rect l="0" t="0" r="r" b="b"/>
            <a:pathLst>
              <a:path w="50" h="151">
                <a:moveTo>
                  <a:pt x="0" y="0"/>
                </a:moveTo>
                <a:cubicBezTo>
                  <a:pt x="8" y="12"/>
                  <a:pt x="45" y="40"/>
                  <a:pt x="45" y="65"/>
                </a:cubicBezTo>
                <a:cubicBezTo>
                  <a:pt x="50" y="113"/>
                  <a:pt x="11" y="133"/>
                  <a:pt x="2" y="151"/>
                </a:cubicBezTo>
              </a:path>
            </a:pathLst>
          </a:custGeom>
          <a:noFill/>
          <a:ln w="28575" cmpd="sng">
            <a:solidFill>
              <a:schemeClr val="tx1"/>
            </a:solidFill>
            <a:round/>
            <a:headEnd/>
            <a:tailEnd/>
          </a:ln>
          <a:effectLst/>
        </p:spPr>
        <p:txBody>
          <a:bodyPr/>
          <a:lstStyle/>
          <a:p>
            <a:endParaRPr lang="en-GB"/>
          </a:p>
        </p:txBody>
      </p:sp>
      <p:sp>
        <p:nvSpPr>
          <p:cNvPr id="135231" name="Text Box 63"/>
          <p:cNvSpPr txBox="1">
            <a:spLocks noChangeArrowheads="1"/>
          </p:cNvSpPr>
          <p:nvPr/>
        </p:nvSpPr>
        <p:spPr bwMode="auto">
          <a:xfrm>
            <a:off x="1062038" y="2971800"/>
            <a:ext cx="236537" cy="366713"/>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a:t>
            </a:r>
          </a:p>
        </p:txBody>
      </p:sp>
      <p:sp>
        <p:nvSpPr>
          <p:cNvPr id="135232" name="Line 64"/>
          <p:cNvSpPr>
            <a:spLocks noChangeShapeType="1"/>
          </p:cNvSpPr>
          <p:nvPr/>
        </p:nvSpPr>
        <p:spPr bwMode="auto">
          <a:xfrm>
            <a:off x="3856038" y="2135188"/>
            <a:ext cx="0" cy="2247900"/>
          </a:xfrm>
          <a:prstGeom prst="line">
            <a:avLst/>
          </a:prstGeom>
          <a:noFill/>
          <a:ln w="28575">
            <a:solidFill>
              <a:schemeClr val="tx1"/>
            </a:solidFill>
            <a:round/>
            <a:headEnd type="triangle" w="med" len="med"/>
            <a:tailEnd type="triangle" w="med" len="med"/>
          </a:ln>
          <a:effectLst/>
        </p:spPr>
        <p:txBody>
          <a:bodyPr/>
          <a:lstStyle/>
          <a:p>
            <a:endParaRPr lang="en-GB"/>
          </a:p>
        </p:txBody>
      </p:sp>
      <p:sp>
        <p:nvSpPr>
          <p:cNvPr id="135233" name="Text Box 65"/>
          <p:cNvSpPr txBox="1">
            <a:spLocks noChangeArrowheads="1"/>
          </p:cNvSpPr>
          <p:nvPr/>
        </p:nvSpPr>
        <p:spPr bwMode="auto">
          <a:xfrm>
            <a:off x="3567113" y="2417763"/>
            <a:ext cx="407987" cy="366712"/>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H</a:t>
            </a:r>
            <a:endParaRPr lang="en-GB" b="1" baseline="-25000">
              <a:sym typeface="Symbol" pitchFamily="18" charset="2"/>
            </a:endParaRPr>
          </a:p>
        </p:txBody>
      </p:sp>
      <p:sp>
        <p:nvSpPr>
          <p:cNvPr id="44" name="Isosceles Triangle 43"/>
          <p:cNvSpPr/>
          <p:nvPr/>
        </p:nvSpPr>
        <p:spPr>
          <a:xfrm>
            <a:off x="740230" y="2830286"/>
            <a:ext cx="1132113" cy="406398"/>
          </a:xfrm>
          <a:prstGeom prst="triangle">
            <a:avLst>
              <a:gd name="adj" fmla="val 100000"/>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3"/>
          <p:cNvSpPr txBox="1">
            <a:spLocks noChangeArrowheads="1"/>
          </p:cNvSpPr>
          <p:nvPr/>
        </p:nvSpPr>
        <p:spPr bwMode="auto">
          <a:xfrm>
            <a:off x="5397953" y="1731273"/>
            <a:ext cx="3406775" cy="5474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61950" marR="0" lvl="0" indent="-36195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chemeClr val="accent2"/>
                </a:solidFill>
                <a:effectLst/>
                <a:uLnTx/>
                <a:uFillTx/>
                <a:latin typeface="+mn-lt"/>
                <a:ea typeface="+mn-ea"/>
                <a:cs typeface="+mn-cs"/>
                <a:sym typeface="Symbol" pitchFamily="18" charset="2"/>
              </a:rPr>
              <a:t>= constant through CME evolution</a:t>
            </a:r>
          </a:p>
          <a:p>
            <a:pPr marL="361950" marR="0" lvl="0" indent="-361950" algn="l" defTabSz="914400" rtl="0" eaLnBrk="1" fontAlgn="base" latinLnBrk="0" hangingPunct="1">
              <a:lnSpc>
                <a:spcPct val="100000"/>
              </a:lnSpc>
              <a:spcBef>
                <a:spcPct val="20000"/>
              </a:spcBef>
              <a:spcAft>
                <a:spcPct val="0"/>
              </a:spcAft>
              <a:buClrTx/>
              <a:buSzTx/>
              <a:buFontTx/>
              <a:buNone/>
              <a:tabLst/>
              <a:defRPr/>
            </a:pPr>
            <a:endParaRPr kumimoji="0" lang="en-GB" sz="2200" b="1" i="0" u="none" strike="noStrike" kern="0" cap="none" spc="0" normalizeH="0" baseline="0" noProof="0" dirty="0" smtClean="0">
              <a:ln>
                <a:noFill/>
              </a:ln>
              <a:solidFill>
                <a:schemeClr val="accent2"/>
              </a:solidFill>
              <a:effectLst/>
              <a:uLnTx/>
              <a:uFillTx/>
              <a:latin typeface="+mn-lt"/>
              <a:ea typeface="+mn-ea"/>
              <a:cs typeface="+mn-cs"/>
              <a:sym typeface="Symbol" pitchFamily="18" charset="2"/>
            </a:endParaRPr>
          </a:p>
          <a:p>
            <a:pPr marL="361950" marR="0" lvl="0" indent="-36195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0" cap="none" spc="0" normalizeH="0" baseline="0" noProof="0" dirty="0">
              <a:ln>
                <a:noFill/>
              </a:ln>
              <a:solidFill>
                <a:schemeClr val="accent2"/>
              </a:solidFill>
              <a:effectLst/>
              <a:uLnTx/>
              <a:uFillTx/>
              <a:latin typeface="+mn-lt"/>
              <a:ea typeface="+mn-ea"/>
              <a:cs typeface="+mn-cs"/>
              <a:sym typeface="Symbol" pitchFamily="18" charset="2"/>
            </a:endParaRPr>
          </a:p>
        </p:txBody>
      </p:sp>
      <p:sp>
        <p:nvSpPr>
          <p:cNvPr id="48" name="Rectangle 3"/>
          <p:cNvSpPr txBox="1">
            <a:spLocks noChangeArrowheads="1"/>
          </p:cNvSpPr>
          <p:nvPr/>
        </p:nvSpPr>
        <p:spPr bwMode="auto">
          <a:xfrm>
            <a:off x="5512253" y="4080774"/>
            <a:ext cx="3441247" cy="1672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61950" marR="0" lvl="0" indent="-361950" algn="l" defTabSz="914400" rtl="0" eaLnBrk="1" fontAlgn="base" latinLnBrk="0" hangingPunct="1">
              <a:lnSpc>
                <a:spcPct val="100000"/>
              </a:lnSpc>
              <a:spcBef>
                <a:spcPct val="20000"/>
              </a:spcBef>
              <a:spcAft>
                <a:spcPct val="0"/>
              </a:spcAft>
              <a:buClrTx/>
              <a:buSzTx/>
              <a:buFontTx/>
              <a:buNone/>
              <a:tabLst/>
              <a:defRPr/>
            </a:pPr>
            <a:r>
              <a:rPr kumimoji="0" lang="en-GB" sz="2200" b="1" i="0" u="none" strike="noStrike" kern="0" cap="none" spc="0" normalizeH="0" baseline="0" noProof="0" dirty="0" smtClean="0">
                <a:ln>
                  <a:noFill/>
                </a:ln>
                <a:solidFill>
                  <a:srgbClr val="C00000"/>
                </a:solidFill>
                <a:effectLst/>
                <a:uLnTx/>
                <a:uFillTx/>
                <a:latin typeface="+mn-lt"/>
                <a:ea typeface="+mn-ea"/>
                <a:cs typeface="+mn-cs"/>
              </a:rPr>
              <a:t>H= 2R </a:t>
            </a:r>
            <a:r>
              <a:rPr kumimoji="0" lang="en-GB" sz="2200" b="1" i="0" u="none" strike="noStrike" kern="0" cap="none" spc="0" normalizeH="0" baseline="0" noProof="0" dirty="0" smtClean="0">
                <a:ln>
                  <a:noFill/>
                </a:ln>
                <a:solidFill>
                  <a:srgbClr val="C00000"/>
                </a:solidFill>
                <a:effectLst/>
                <a:uLnTx/>
                <a:uFillTx/>
                <a:latin typeface="+mn-lt"/>
                <a:ea typeface="+mn-ea"/>
                <a:cs typeface="+mn-cs"/>
                <a:sym typeface="Symbol" pitchFamily="18" charset="2"/>
              </a:rPr>
              <a:t>(r</a:t>
            </a:r>
            <a:r>
              <a:rPr kumimoji="0" lang="en-GB" sz="2200" b="1" i="0" u="none" strike="noStrike" kern="0" cap="none" spc="0" normalizeH="0" baseline="-25000" noProof="0" dirty="0" smtClean="0">
                <a:ln>
                  <a:noFill/>
                </a:ln>
                <a:solidFill>
                  <a:srgbClr val="C00000"/>
                </a:solidFill>
                <a:effectLst/>
                <a:uLnTx/>
                <a:uFillTx/>
                <a:latin typeface="+mn-lt"/>
                <a:ea typeface="+mn-ea"/>
                <a:cs typeface="+mn-cs"/>
                <a:sym typeface="Symbol" pitchFamily="18" charset="2"/>
              </a:rPr>
              <a:t>0</a:t>
            </a:r>
            <a:r>
              <a:rPr kumimoji="0" lang="en-GB" sz="2200" b="1" i="0" u="none" strike="noStrike" kern="0" cap="none" spc="0" normalizeH="0" baseline="0" noProof="0" dirty="0" smtClean="0">
                <a:ln>
                  <a:noFill/>
                </a:ln>
                <a:solidFill>
                  <a:srgbClr val="C00000"/>
                </a:solidFill>
                <a:effectLst/>
                <a:uLnTx/>
                <a:uFillTx/>
                <a:latin typeface="+mn-lt"/>
                <a:ea typeface="+mn-ea"/>
                <a:cs typeface="+mn-cs"/>
                <a:sym typeface="Symbol" pitchFamily="18" charset="2"/>
              </a:rPr>
              <a:t>/L</a:t>
            </a:r>
            <a:r>
              <a:rPr kumimoji="0" lang="en-GB" sz="2200" b="1" i="0" u="none" strike="noStrike" kern="0" cap="none" spc="0" normalizeH="0" baseline="-25000" noProof="0" dirty="0" smtClean="0">
                <a:ln>
                  <a:noFill/>
                </a:ln>
                <a:solidFill>
                  <a:srgbClr val="C00000"/>
                </a:solidFill>
                <a:effectLst/>
                <a:uLnTx/>
                <a:uFillTx/>
                <a:latin typeface="+mn-lt"/>
                <a:ea typeface="+mn-ea"/>
                <a:cs typeface="+mn-cs"/>
                <a:sym typeface="Symbol" pitchFamily="18" charset="2"/>
              </a:rPr>
              <a:t>0</a:t>
            </a:r>
            <a:r>
              <a:rPr kumimoji="0" lang="en-GB" sz="2200" b="1" i="0" u="none" strike="noStrike" kern="0" cap="none" spc="0" normalizeH="0" baseline="0" noProof="0" dirty="0" smtClean="0">
                <a:ln>
                  <a:noFill/>
                </a:ln>
                <a:solidFill>
                  <a:srgbClr val="C00000"/>
                </a:solidFill>
                <a:effectLst/>
                <a:uLnTx/>
                <a:uFillTx/>
                <a:latin typeface="+mn-lt"/>
                <a:ea typeface="+mn-ea"/>
                <a:cs typeface="+mn-cs"/>
                <a:sym typeface="Symbol" pitchFamily="18" charset="2"/>
              </a:rPr>
              <a:t>)</a:t>
            </a:r>
          </a:p>
          <a:p>
            <a:pPr marL="361950" marR="0" lvl="0" indent="-361950" algn="l" defTabSz="914400" rtl="0" eaLnBrk="1" fontAlgn="base" latinLnBrk="0" hangingPunct="1">
              <a:lnSpc>
                <a:spcPct val="100000"/>
              </a:lnSpc>
              <a:spcBef>
                <a:spcPct val="20000"/>
              </a:spcBef>
              <a:spcAft>
                <a:spcPct val="0"/>
              </a:spcAft>
              <a:buClrTx/>
              <a:buSzTx/>
              <a:buFontTx/>
              <a:buNone/>
              <a:tabLst/>
              <a:defRPr/>
            </a:pPr>
            <a:endParaRPr lang="en-GB" sz="2200" b="1" kern="0" dirty="0" smtClean="0">
              <a:solidFill>
                <a:srgbClr val="C00000"/>
              </a:solidFill>
              <a:latin typeface="+mn-lt"/>
              <a:cs typeface="+mn-cs"/>
              <a:sym typeface="Symbol" pitchFamily="18" charset="2"/>
            </a:endParaRPr>
          </a:p>
          <a:p>
            <a:pPr marL="361950" indent="-361950">
              <a:spcBef>
                <a:spcPct val="20000"/>
              </a:spcBef>
              <a:defRPr/>
            </a:pPr>
            <a:r>
              <a:rPr lang="en-GB" sz="2200" b="1" dirty="0" smtClean="0">
                <a:solidFill>
                  <a:srgbClr val="C00000"/>
                </a:solidFill>
              </a:rPr>
              <a:t>W   =    2r</a:t>
            </a:r>
            <a:r>
              <a:rPr lang="en-GB" sz="2200" b="1" baseline="-25000" dirty="0" smtClean="0">
                <a:solidFill>
                  <a:srgbClr val="C00000"/>
                </a:solidFill>
              </a:rPr>
              <a:t>0</a:t>
            </a:r>
            <a:r>
              <a:rPr lang="en-GB" sz="2200" b="1" dirty="0" smtClean="0">
                <a:solidFill>
                  <a:srgbClr val="C00000"/>
                </a:solidFill>
              </a:rPr>
              <a:t>   +  2A </a:t>
            </a:r>
            <a:r>
              <a:rPr lang="en-GB" sz="2200" b="1" dirty="0" smtClean="0">
                <a:solidFill>
                  <a:srgbClr val="C00000"/>
                </a:solidFill>
                <a:sym typeface="Symbol" pitchFamily="18" charset="2"/>
              </a:rPr>
              <a:t>(R - L</a:t>
            </a:r>
            <a:r>
              <a:rPr lang="en-GB" sz="2200" b="1" baseline="-25000" dirty="0" smtClean="0">
                <a:solidFill>
                  <a:srgbClr val="C00000"/>
                </a:solidFill>
                <a:sym typeface="Symbol" pitchFamily="18" charset="2"/>
              </a:rPr>
              <a:t>0</a:t>
            </a:r>
            <a:r>
              <a:rPr lang="en-GB" sz="2200" b="1" dirty="0" smtClean="0">
                <a:solidFill>
                  <a:srgbClr val="C00000"/>
                </a:solidFill>
                <a:sym typeface="Symbol" pitchFamily="18" charset="2"/>
              </a:rPr>
              <a:t>)</a:t>
            </a:r>
          </a:p>
          <a:p>
            <a:pPr marL="361950" indent="-361950">
              <a:spcBef>
                <a:spcPct val="20000"/>
              </a:spcBef>
              <a:defRPr/>
            </a:pPr>
            <a:endParaRPr lang="en-GB" sz="2200" b="1" dirty="0" smtClean="0">
              <a:solidFill>
                <a:srgbClr val="C00000"/>
              </a:solidFill>
              <a:sym typeface="Symbol" pitchFamily="18" charset="2"/>
            </a:endParaRPr>
          </a:p>
          <a:p>
            <a:pPr marL="361950" marR="0" lvl="0" indent="-361950" algn="l" defTabSz="914400" rtl="0" eaLnBrk="1" fontAlgn="base" latinLnBrk="0" hangingPunct="1">
              <a:lnSpc>
                <a:spcPct val="100000"/>
              </a:lnSpc>
              <a:spcBef>
                <a:spcPct val="20000"/>
              </a:spcBef>
              <a:spcAft>
                <a:spcPct val="0"/>
              </a:spcAft>
              <a:buClrTx/>
              <a:buSzTx/>
              <a:buFontTx/>
              <a:buNone/>
              <a:tabLst/>
              <a:defRPr/>
            </a:pPr>
            <a:endParaRPr kumimoji="0" lang="en-GB" sz="2200" b="1" i="0" u="none" strike="noStrike" kern="0" cap="none" spc="0" normalizeH="0" baseline="0" noProof="0" dirty="0" smtClean="0">
              <a:ln>
                <a:noFill/>
              </a:ln>
              <a:solidFill>
                <a:srgbClr val="C00000"/>
              </a:solidFill>
              <a:effectLst/>
              <a:uLnTx/>
              <a:uFillTx/>
              <a:latin typeface="+mn-lt"/>
              <a:ea typeface="+mn-ea"/>
              <a:cs typeface="+mn-cs"/>
            </a:endParaRPr>
          </a:p>
        </p:txBody>
      </p:sp>
      <p:sp>
        <p:nvSpPr>
          <p:cNvPr id="49" name="Isosceles Triangle 48"/>
          <p:cNvSpPr/>
          <p:nvPr/>
        </p:nvSpPr>
        <p:spPr>
          <a:xfrm>
            <a:off x="762003" y="2104571"/>
            <a:ext cx="3098798" cy="1139370"/>
          </a:xfrm>
          <a:prstGeom prst="triangle">
            <a:avLst>
              <a:gd name="adj" fmla="val 100000"/>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3"/>
          <p:cNvSpPr>
            <a:spLocks noGrp="1"/>
          </p:cNvSpPr>
          <p:nvPr>
            <p:ph type="sldNum" sz="quarter" idx="10"/>
          </p:nvPr>
        </p:nvSpPr>
        <p:spPr/>
        <p:txBody>
          <a:bodyPr/>
          <a:lstStyle/>
          <a:p>
            <a:fld id="{E196B396-D9D0-4098-82DA-BC13BCF66C19}" type="slidenum">
              <a:rPr lang="en-GB"/>
              <a:pPr/>
              <a:t>11</a:t>
            </a:fld>
            <a:endParaRPr lang="en-GB"/>
          </a:p>
        </p:txBody>
      </p:sp>
      <p:sp>
        <p:nvSpPr>
          <p:cNvPr id="135170" name="Rectangle 2"/>
          <p:cNvSpPr>
            <a:spLocks noGrp="1" noChangeArrowheads="1"/>
          </p:cNvSpPr>
          <p:nvPr>
            <p:ph type="title"/>
          </p:nvPr>
        </p:nvSpPr>
        <p:spPr/>
        <p:txBody>
          <a:bodyPr/>
          <a:lstStyle/>
          <a:p>
            <a:r>
              <a:rPr lang="en-GB" dirty="0" smtClean="0"/>
              <a:t>Geometrical investigation</a:t>
            </a:r>
            <a:endParaRPr lang="en-GB" dirty="0"/>
          </a:p>
        </p:txBody>
      </p:sp>
      <p:sp>
        <p:nvSpPr>
          <p:cNvPr id="135171" name="Rectangle 3"/>
          <p:cNvSpPr>
            <a:spLocks noGrp="1" noChangeArrowheads="1"/>
          </p:cNvSpPr>
          <p:nvPr>
            <p:ph type="body" idx="1"/>
          </p:nvPr>
        </p:nvSpPr>
        <p:spPr>
          <a:xfrm>
            <a:off x="5535837" y="1834686"/>
            <a:ext cx="3406775" cy="1207859"/>
          </a:xfrm>
        </p:spPr>
        <p:txBody>
          <a:bodyPr/>
          <a:lstStyle/>
          <a:p>
            <a:pPr>
              <a:buFontTx/>
              <a:buNone/>
            </a:pPr>
            <a:r>
              <a:rPr lang="en-GB" dirty="0" smtClean="0">
                <a:sym typeface="Symbol" pitchFamily="18" charset="2"/>
              </a:rPr>
              <a:t>tan()= (r</a:t>
            </a:r>
            <a:r>
              <a:rPr lang="en-GB" baseline="-25000" dirty="0" smtClean="0">
                <a:sym typeface="Symbol" pitchFamily="18" charset="2"/>
              </a:rPr>
              <a:t>0</a:t>
            </a:r>
            <a:r>
              <a:rPr lang="en-GB" dirty="0" smtClean="0">
                <a:sym typeface="Symbol" pitchFamily="18" charset="2"/>
              </a:rPr>
              <a:t>/L</a:t>
            </a:r>
            <a:r>
              <a:rPr lang="en-GB" baseline="-25000" dirty="0" smtClean="0">
                <a:sym typeface="Symbol" pitchFamily="18" charset="2"/>
              </a:rPr>
              <a:t>0</a:t>
            </a:r>
            <a:r>
              <a:rPr lang="en-GB" dirty="0" smtClean="0">
                <a:sym typeface="Symbol" pitchFamily="18" charset="2"/>
              </a:rPr>
              <a:t>)</a:t>
            </a:r>
          </a:p>
          <a:p>
            <a:pPr>
              <a:buFontTx/>
              <a:buNone/>
            </a:pPr>
            <a:endParaRPr lang="en-GB" dirty="0">
              <a:sym typeface="Symbol" pitchFamily="18" charset="2"/>
            </a:endParaRPr>
          </a:p>
          <a:p>
            <a:pPr>
              <a:buFontTx/>
              <a:buNone/>
            </a:pPr>
            <a:r>
              <a:rPr lang="en-GB" b="1" dirty="0">
                <a:solidFill>
                  <a:srgbClr val="006600"/>
                </a:solidFill>
              </a:rPr>
              <a:t>½ height = R tan(</a:t>
            </a:r>
            <a:r>
              <a:rPr lang="en-GB" b="1" dirty="0">
                <a:solidFill>
                  <a:srgbClr val="006600"/>
                </a:solidFill>
                <a:sym typeface="Symbol" pitchFamily="18" charset="2"/>
              </a:rPr>
              <a:t></a:t>
            </a:r>
            <a:r>
              <a:rPr lang="en-GB" b="1" dirty="0">
                <a:solidFill>
                  <a:srgbClr val="006600"/>
                </a:solidFill>
              </a:rPr>
              <a:t>)</a:t>
            </a:r>
          </a:p>
          <a:p>
            <a:pPr>
              <a:buFontTx/>
              <a:buNone/>
            </a:pPr>
            <a:endParaRPr lang="en-GB" sz="2200" b="1" dirty="0">
              <a:sym typeface="Symbol" pitchFamily="18" charset="2"/>
            </a:endParaRPr>
          </a:p>
          <a:p>
            <a:pPr>
              <a:buFontTx/>
              <a:buNone/>
            </a:pPr>
            <a:endParaRPr lang="en-GB" dirty="0">
              <a:sym typeface="Symbol" pitchFamily="18" charset="2"/>
            </a:endParaRPr>
          </a:p>
        </p:txBody>
      </p:sp>
      <p:grpSp>
        <p:nvGrpSpPr>
          <p:cNvPr id="135201" name="Group 33"/>
          <p:cNvGrpSpPr>
            <a:grpSpLocks/>
          </p:cNvGrpSpPr>
          <p:nvPr/>
        </p:nvGrpSpPr>
        <p:grpSpPr bwMode="auto">
          <a:xfrm>
            <a:off x="196850" y="1416050"/>
            <a:ext cx="4889500" cy="3606800"/>
            <a:chOff x="1012" y="542"/>
            <a:chExt cx="3080" cy="2272"/>
          </a:xfrm>
        </p:grpSpPr>
        <p:sp>
          <p:nvSpPr>
            <p:cNvPr id="135202" name="Line 34"/>
            <p:cNvSpPr>
              <a:spLocks noChangeShapeType="1"/>
            </p:cNvSpPr>
            <p:nvPr/>
          </p:nvSpPr>
          <p:spPr bwMode="auto">
            <a:xfrm rot="5400000">
              <a:off x="1067" y="1973"/>
              <a:ext cx="534" cy="0"/>
            </a:xfrm>
            <a:prstGeom prst="line">
              <a:avLst/>
            </a:prstGeom>
            <a:noFill/>
            <a:ln w="6350">
              <a:solidFill>
                <a:schemeClr val="tx1"/>
              </a:solidFill>
              <a:round/>
              <a:headEnd/>
              <a:tailEnd/>
            </a:ln>
            <a:effectLst/>
          </p:spPr>
          <p:txBody>
            <a:bodyPr/>
            <a:lstStyle/>
            <a:p>
              <a:endParaRPr lang="en-GB"/>
            </a:p>
          </p:txBody>
        </p:sp>
        <p:sp>
          <p:nvSpPr>
            <p:cNvPr id="135203" name="Line 35"/>
            <p:cNvSpPr>
              <a:spLocks noChangeShapeType="1"/>
            </p:cNvSpPr>
            <p:nvPr/>
          </p:nvSpPr>
          <p:spPr bwMode="auto">
            <a:xfrm flipV="1">
              <a:off x="1097" y="1695"/>
              <a:ext cx="2995" cy="4"/>
            </a:xfrm>
            <a:prstGeom prst="line">
              <a:avLst/>
            </a:prstGeom>
            <a:noFill/>
            <a:ln w="6350" cap="rnd">
              <a:solidFill>
                <a:schemeClr val="tx1"/>
              </a:solidFill>
              <a:prstDash val="sysDot"/>
              <a:round/>
              <a:headEnd/>
              <a:tailEnd/>
            </a:ln>
            <a:effectLst/>
          </p:spPr>
          <p:txBody>
            <a:bodyPr/>
            <a:lstStyle/>
            <a:p>
              <a:endParaRPr lang="en-GB"/>
            </a:p>
          </p:txBody>
        </p:sp>
        <p:sp>
          <p:nvSpPr>
            <p:cNvPr id="135204" name="Oval 36"/>
            <p:cNvSpPr>
              <a:spLocks noChangeAspect="1" noChangeArrowheads="1"/>
            </p:cNvSpPr>
            <p:nvPr/>
          </p:nvSpPr>
          <p:spPr bwMode="auto">
            <a:xfrm>
              <a:off x="1257" y="1591"/>
              <a:ext cx="198" cy="198"/>
            </a:xfrm>
            <a:prstGeom prst="ellipse">
              <a:avLst/>
            </a:prstGeom>
            <a:solidFill>
              <a:srgbClr val="FFFF00"/>
            </a:solidFill>
            <a:ln w="9525">
              <a:solidFill>
                <a:srgbClr val="FFFF00"/>
              </a:solidFill>
              <a:round/>
              <a:headEnd/>
              <a:tailEnd/>
            </a:ln>
            <a:effectLst/>
          </p:spPr>
          <p:txBody>
            <a:bodyPr wrap="none" anchor="ctr"/>
            <a:lstStyle/>
            <a:p>
              <a:endParaRPr lang="en-GB"/>
            </a:p>
          </p:txBody>
        </p:sp>
        <p:sp>
          <p:nvSpPr>
            <p:cNvPr id="135205" name="Line 37"/>
            <p:cNvSpPr>
              <a:spLocks noChangeShapeType="1"/>
            </p:cNvSpPr>
            <p:nvPr/>
          </p:nvSpPr>
          <p:spPr bwMode="auto">
            <a:xfrm>
              <a:off x="1340" y="1696"/>
              <a:ext cx="2641" cy="955"/>
            </a:xfrm>
            <a:prstGeom prst="line">
              <a:avLst/>
            </a:prstGeom>
            <a:noFill/>
            <a:ln w="9525" cap="rnd">
              <a:solidFill>
                <a:srgbClr val="1935AB"/>
              </a:solidFill>
              <a:prstDash val="sysDot"/>
              <a:round/>
              <a:headEnd/>
              <a:tailEnd type="triangle" w="med" len="med"/>
            </a:ln>
            <a:effectLst/>
          </p:spPr>
          <p:txBody>
            <a:bodyPr/>
            <a:lstStyle/>
            <a:p>
              <a:endParaRPr lang="en-GB"/>
            </a:p>
          </p:txBody>
        </p:sp>
        <p:sp>
          <p:nvSpPr>
            <p:cNvPr id="135206" name="Line 38"/>
            <p:cNvSpPr>
              <a:spLocks noChangeShapeType="1"/>
            </p:cNvSpPr>
            <p:nvPr/>
          </p:nvSpPr>
          <p:spPr bwMode="auto">
            <a:xfrm flipV="1">
              <a:off x="1343" y="714"/>
              <a:ext cx="2689" cy="973"/>
            </a:xfrm>
            <a:prstGeom prst="line">
              <a:avLst/>
            </a:prstGeom>
            <a:noFill/>
            <a:ln w="9525" cap="rnd">
              <a:solidFill>
                <a:srgbClr val="1935AB"/>
              </a:solidFill>
              <a:prstDash val="sysDot"/>
              <a:round/>
              <a:headEnd/>
              <a:tailEnd type="triangle" w="med" len="med"/>
            </a:ln>
            <a:effectLst/>
          </p:spPr>
          <p:txBody>
            <a:bodyPr/>
            <a:lstStyle/>
            <a:p>
              <a:endParaRPr lang="en-GB"/>
            </a:p>
          </p:txBody>
        </p:sp>
        <p:sp>
          <p:nvSpPr>
            <p:cNvPr id="135207" name="Oval 39"/>
            <p:cNvSpPr>
              <a:spLocks noChangeAspect="1" noChangeArrowheads="1"/>
            </p:cNvSpPr>
            <p:nvPr/>
          </p:nvSpPr>
          <p:spPr bwMode="auto">
            <a:xfrm>
              <a:off x="1835" y="1440"/>
              <a:ext cx="505" cy="505"/>
            </a:xfrm>
            <a:prstGeom prst="ellipse">
              <a:avLst/>
            </a:prstGeom>
            <a:solidFill>
              <a:schemeClr val="bg1">
                <a:alpha val="61000"/>
              </a:schemeClr>
            </a:solidFill>
            <a:ln w="28575">
              <a:solidFill>
                <a:srgbClr val="FF0000"/>
              </a:solidFill>
              <a:round/>
              <a:headEnd/>
              <a:tailEnd/>
            </a:ln>
            <a:effectLst/>
          </p:spPr>
          <p:txBody>
            <a:bodyPr wrap="none" anchor="ctr"/>
            <a:lstStyle/>
            <a:p>
              <a:endParaRPr lang="en-GB"/>
            </a:p>
          </p:txBody>
        </p:sp>
        <p:sp>
          <p:nvSpPr>
            <p:cNvPr id="135208" name="Oval 40"/>
            <p:cNvSpPr>
              <a:spLocks noChangeArrowheads="1"/>
            </p:cNvSpPr>
            <p:nvPr/>
          </p:nvSpPr>
          <p:spPr bwMode="auto">
            <a:xfrm>
              <a:off x="2980" y="985"/>
              <a:ext cx="689" cy="1417"/>
            </a:xfrm>
            <a:prstGeom prst="ellipse">
              <a:avLst/>
            </a:prstGeom>
            <a:solidFill>
              <a:schemeClr val="bg1">
                <a:alpha val="61000"/>
              </a:schemeClr>
            </a:solidFill>
            <a:ln w="28575">
              <a:solidFill>
                <a:srgbClr val="FF0000"/>
              </a:solidFill>
              <a:round/>
              <a:headEnd/>
              <a:tailEnd/>
            </a:ln>
            <a:effectLst/>
          </p:spPr>
          <p:txBody>
            <a:bodyPr wrap="none" anchor="ctr"/>
            <a:lstStyle/>
            <a:p>
              <a:endParaRPr lang="en-GB"/>
            </a:p>
          </p:txBody>
        </p:sp>
        <p:pic>
          <p:nvPicPr>
            <p:cNvPr id="135209" name="Picture 41" descr="Untitled"/>
            <p:cNvPicPr>
              <a:picLocks noChangeAspect="1" noChangeArrowheads="1"/>
            </p:cNvPicPr>
            <p:nvPr/>
          </p:nvPicPr>
          <p:blipFill>
            <a:blip r:embed="rId4" cstate="print"/>
            <a:srcRect/>
            <a:stretch>
              <a:fillRect/>
            </a:stretch>
          </p:blipFill>
          <p:spPr bwMode="auto">
            <a:xfrm>
              <a:off x="1012" y="1508"/>
              <a:ext cx="650" cy="375"/>
            </a:xfrm>
            <a:prstGeom prst="rect">
              <a:avLst/>
            </a:prstGeom>
            <a:noFill/>
          </p:spPr>
        </p:pic>
        <p:sp>
          <p:nvSpPr>
            <p:cNvPr id="135210" name="Line 42"/>
            <p:cNvSpPr>
              <a:spLocks noChangeShapeType="1"/>
            </p:cNvSpPr>
            <p:nvPr/>
          </p:nvSpPr>
          <p:spPr bwMode="auto">
            <a:xfrm rot="10800000" flipH="1">
              <a:off x="2061" y="1499"/>
              <a:ext cx="189" cy="196"/>
            </a:xfrm>
            <a:prstGeom prst="line">
              <a:avLst/>
            </a:prstGeom>
            <a:noFill/>
            <a:ln w="28575">
              <a:solidFill>
                <a:schemeClr val="tx1"/>
              </a:solidFill>
              <a:round/>
              <a:headEnd/>
              <a:tailEnd type="triangle" w="med" len="med"/>
            </a:ln>
            <a:effectLst/>
          </p:spPr>
          <p:txBody>
            <a:bodyPr/>
            <a:lstStyle/>
            <a:p>
              <a:endParaRPr lang="en-GB"/>
            </a:p>
          </p:txBody>
        </p:sp>
        <p:sp>
          <p:nvSpPr>
            <p:cNvPr id="135211" name="Line 43"/>
            <p:cNvSpPr>
              <a:spLocks noChangeShapeType="1"/>
            </p:cNvSpPr>
            <p:nvPr/>
          </p:nvSpPr>
          <p:spPr bwMode="auto">
            <a:xfrm rot="5400000">
              <a:off x="1789" y="1969"/>
              <a:ext cx="546" cy="0"/>
            </a:xfrm>
            <a:prstGeom prst="line">
              <a:avLst/>
            </a:prstGeom>
            <a:noFill/>
            <a:ln w="6350">
              <a:solidFill>
                <a:schemeClr val="tx1"/>
              </a:solidFill>
              <a:round/>
              <a:headEnd/>
              <a:tailEnd/>
            </a:ln>
            <a:effectLst/>
          </p:spPr>
          <p:txBody>
            <a:bodyPr/>
            <a:lstStyle/>
            <a:p>
              <a:endParaRPr lang="en-GB"/>
            </a:p>
          </p:txBody>
        </p:sp>
        <p:sp>
          <p:nvSpPr>
            <p:cNvPr id="135212" name="Line 44"/>
            <p:cNvSpPr>
              <a:spLocks noChangeShapeType="1"/>
            </p:cNvSpPr>
            <p:nvPr/>
          </p:nvSpPr>
          <p:spPr bwMode="auto">
            <a:xfrm>
              <a:off x="1335" y="2142"/>
              <a:ext cx="726" cy="0"/>
            </a:xfrm>
            <a:prstGeom prst="line">
              <a:avLst/>
            </a:prstGeom>
            <a:noFill/>
            <a:ln w="28575">
              <a:solidFill>
                <a:schemeClr val="tx1"/>
              </a:solidFill>
              <a:round/>
              <a:headEnd type="triangle" w="med" len="med"/>
              <a:tailEnd type="triangle" w="med" len="med"/>
            </a:ln>
            <a:effectLst/>
          </p:spPr>
          <p:txBody>
            <a:bodyPr/>
            <a:lstStyle/>
            <a:p>
              <a:endParaRPr lang="en-GB"/>
            </a:p>
          </p:txBody>
        </p:sp>
        <p:sp>
          <p:nvSpPr>
            <p:cNvPr id="135213" name="Text Box 45"/>
            <p:cNvSpPr txBox="1">
              <a:spLocks noChangeArrowheads="1"/>
            </p:cNvSpPr>
            <p:nvPr/>
          </p:nvSpPr>
          <p:spPr bwMode="auto">
            <a:xfrm>
              <a:off x="2257" y="1385"/>
              <a:ext cx="25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r</a:t>
              </a:r>
              <a:r>
                <a:rPr lang="en-GB" b="1" baseline="-25000">
                  <a:sym typeface="Symbol" pitchFamily="18" charset="2"/>
                </a:rPr>
                <a:t>0</a:t>
              </a:r>
            </a:p>
          </p:txBody>
        </p:sp>
        <p:sp>
          <p:nvSpPr>
            <p:cNvPr id="135214" name="Text Box 46"/>
            <p:cNvSpPr txBox="1">
              <a:spLocks noChangeArrowheads="1"/>
            </p:cNvSpPr>
            <p:nvPr/>
          </p:nvSpPr>
          <p:spPr bwMode="auto">
            <a:xfrm>
              <a:off x="1551" y="1912"/>
              <a:ext cx="25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L</a:t>
              </a:r>
              <a:r>
                <a:rPr lang="en-GB" b="1" baseline="-25000">
                  <a:sym typeface="Symbol" pitchFamily="18" charset="2"/>
                </a:rPr>
                <a:t>0</a:t>
              </a:r>
            </a:p>
          </p:txBody>
        </p:sp>
        <p:sp>
          <p:nvSpPr>
            <p:cNvPr id="135215" name="Line 47"/>
            <p:cNvSpPr>
              <a:spLocks noChangeShapeType="1"/>
            </p:cNvSpPr>
            <p:nvPr/>
          </p:nvSpPr>
          <p:spPr bwMode="auto">
            <a:xfrm>
              <a:off x="3324" y="990"/>
              <a:ext cx="0" cy="1416"/>
            </a:xfrm>
            <a:prstGeom prst="line">
              <a:avLst/>
            </a:prstGeom>
            <a:noFill/>
            <a:ln w="6350">
              <a:solidFill>
                <a:schemeClr val="tx1"/>
              </a:solidFill>
              <a:round/>
              <a:headEnd/>
              <a:tailEnd/>
            </a:ln>
            <a:effectLst/>
          </p:spPr>
          <p:txBody>
            <a:bodyPr/>
            <a:lstStyle/>
            <a:p>
              <a:endParaRPr lang="en-GB"/>
            </a:p>
          </p:txBody>
        </p:sp>
        <p:sp>
          <p:nvSpPr>
            <p:cNvPr id="135216" name="Line 48"/>
            <p:cNvSpPr>
              <a:spLocks noChangeShapeType="1"/>
            </p:cNvSpPr>
            <p:nvPr/>
          </p:nvSpPr>
          <p:spPr bwMode="auto">
            <a:xfrm>
              <a:off x="2988" y="1694"/>
              <a:ext cx="680" cy="0"/>
            </a:xfrm>
            <a:prstGeom prst="line">
              <a:avLst/>
            </a:prstGeom>
            <a:noFill/>
            <a:ln w="28575">
              <a:solidFill>
                <a:schemeClr val="tx1"/>
              </a:solidFill>
              <a:round/>
              <a:headEnd type="triangle" w="med" len="med"/>
              <a:tailEnd type="triangle" w="med" len="med"/>
            </a:ln>
            <a:effectLst/>
          </p:spPr>
          <p:txBody>
            <a:bodyPr/>
            <a:lstStyle/>
            <a:p>
              <a:endParaRPr lang="en-GB"/>
            </a:p>
          </p:txBody>
        </p:sp>
        <p:sp>
          <p:nvSpPr>
            <p:cNvPr id="135217" name="Text Box 49"/>
            <p:cNvSpPr txBox="1">
              <a:spLocks noChangeArrowheads="1"/>
            </p:cNvSpPr>
            <p:nvPr/>
          </p:nvSpPr>
          <p:spPr bwMode="auto">
            <a:xfrm>
              <a:off x="3329" y="1743"/>
              <a:ext cx="25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W</a:t>
              </a:r>
              <a:endParaRPr lang="en-GB" b="1" baseline="-25000">
                <a:sym typeface="Symbol" pitchFamily="18" charset="2"/>
              </a:endParaRPr>
            </a:p>
          </p:txBody>
        </p:sp>
        <p:sp>
          <p:nvSpPr>
            <p:cNvPr id="135218" name="Line 50"/>
            <p:cNvSpPr>
              <a:spLocks noChangeShapeType="1"/>
            </p:cNvSpPr>
            <p:nvPr/>
          </p:nvSpPr>
          <p:spPr bwMode="auto">
            <a:xfrm rot="5400000">
              <a:off x="1152" y="2624"/>
              <a:ext cx="378" cy="0"/>
            </a:xfrm>
            <a:prstGeom prst="line">
              <a:avLst/>
            </a:prstGeom>
            <a:noFill/>
            <a:ln w="6350">
              <a:solidFill>
                <a:schemeClr val="tx1"/>
              </a:solidFill>
              <a:round/>
              <a:headEnd/>
              <a:tailEnd/>
            </a:ln>
            <a:effectLst/>
          </p:spPr>
          <p:txBody>
            <a:bodyPr/>
            <a:lstStyle/>
            <a:p>
              <a:endParaRPr lang="en-GB"/>
            </a:p>
          </p:txBody>
        </p:sp>
        <p:sp>
          <p:nvSpPr>
            <p:cNvPr id="135219" name="Line 51"/>
            <p:cNvSpPr>
              <a:spLocks noChangeShapeType="1"/>
            </p:cNvSpPr>
            <p:nvPr/>
          </p:nvSpPr>
          <p:spPr bwMode="auto">
            <a:xfrm rot="5400000">
              <a:off x="3135" y="2623"/>
              <a:ext cx="382" cy="0"/>
            </a:xfrm>
            <a:prstGeom prst="line">
              <a:avLst/>
            </a:prstGeom>
            <a:noFill/>
            <a:ln w="6350">
              <a:solidFill>
                <a:schemeClr val="tx1"/>
              </a:solidFill>
              <a:round/>
              <a:headEnd/>
              <a:tailEnd/>
            </a:ln>
            <a:effectLst/>
          </p:spPr>
          <p:txBody>
            <a:bodyPr/>
            <a:lstStyle/>
            <a:p>
              <a:endParaRPr lang="en-GB"/>
            </a:p>
          </p:txBody>
        </p:sp>
        <p:sp>
          <p:nvSpPr>
            <p:cNvPr id="135220" name="Text Box 52"/>
            <p:cNvSpPr txBox="1">
              <a:spLocks noChangeArrowheads="1"/>
            </p:cNvSpPr>
            <p:nvPr/>
          </p:nvSpPr>
          <p:spPr bwMode="auto">
            <a:xfrm>
              <a:off x="2328" y="2389"/>
              <a:ext cx="25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R</a:t>
              </a:r>
              <a:endParaRPr lang="en-GB" b="1" baseline="-25000">
                <a:sym typeface="Symbol" pitchFamily="18" charset="2"/>
              </a:endParaRPr>
            </a:p>
          </p:txBody>
        </p:sp>
        <p:graphicFrame>
          <p:nvGraphicFramePr>
            <p:cNvPr id="135221" name="Object 53"/>
            <p:cNvGraphicFramePr>
              <a:graphicFrameLocks noChangeAspect="1"/>
            </p:cNvGraphicFramePr>
            <p:nvPr/>
          </p:nvGraphicFramePr>
          <p:xfrm>
            <a:off x="2508" y="1054"/>
            <a:ext cx="131" cy="189"/>
          </p:xfrm>
          <a:graphic>
            <a:graphicData uri="http://schemas.openxmlformats.org/presentationml/2006/ole">
              <p:oleObj spid="_x0000_s135221" name="Equation" r:id="rId5" imgW="114120" imgH="164880" progId="Equation.3">
                <p:embed/>
              </p:oleObj>
            </a:graphicData>
          </a:graphic>
        </p:graphicFrame>
        <p:sp>
          <p:nvSpPr>
            <p:cNvPr id="135222" name="Line 54"/>
            <p:cNvSpPr>
              <a:spLocks noChangeShapeType="1"/>
            </p:cNvSpPr>
            <p:nvPr/>
          </p:nvSpPr>
          <p:spPr bwMode="auto">
            <a:xfrm flipV="1">
              <a:off x="2062" y="1214"/>
              <a:ext cx="457" cy="469"/>
            </a:xfrm>
            <a:prstGeom prst="line">
              <a:avLst/>
            </a:prstGeom>
            <a:noFill/>
            <a:ln w="6350">
              <a:solidFill>
                <a:schemeClr val="tx1"/>
              </a:solidFill>
              <a:round/>
              <a:headEnd/>
              <a:tailEnd type="triangle" w="med" len="med"/>
            </a:ln>
            <a:effectLst/>
          </p:spPr>
          <p:txBody>
            <a:bodyPr/>
            <a:lstStyle/>
            <a:p>
              <a:endParaRPr lang="en-GB"/>
            </a:p>
          </p:txBody>
        </p:sp>
        <p:sp>
          <p:nvSpPr>
            <p:cNvPr id="135223" name="Text Box 55"/>
            <p:cNvSpPr txBox="1">
              <a:spLocks noChangeArrowheads="1"/>
            </p:cNvSpPr>
            <p:nvPr/>
          </p:nvSpPr>
          <p:spPr bwMode="auto">
            <a:xfrm>
              <a:off x="1773" y="543"/>
              <a:ext cx="467"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t</a:t>
              </a:r>
              <a:r>
                <a:rPr lang="en-GB" b="1" baseline="-25000">
                  <a:sym typeface="Symbol" pitchFamily="18" charset="2"/>
                </a:rPr>
                <a:t>0</a:t>
              </a:r>
              <a:r>
                <a:rPr lang="en-GB" b="1">
                  <a:sym typeface="Symbol" pitchFamily="18" charset="2"/>
                </a:rPr>
                <a:t> = 0</a:t>
              </a:r>
              <a:endParaRPr lang="en-GB" b="1" baseline="-25000">
                <a:sym typeface="Symbol" pitchFamily="18" charset="2"/>
              </a:endParaRPr>
            </a:p>
          </p:txBody>
        </p:sp>
        <p:sp>
          <p:nvSpPr>
            <p:cNvPr id="135224" name="Line 56"/>
            <p:cNvSpPr>
              <a:spLocks noChangeShapeType="1"/>
            </p:cNvSpPr>
            <p:nvPr/>
          </p:nvSpPr>
          <p:spPr bwMode="auto">
            <a:xfrm flipV="1">
              <a:off x="3672" y="1692"/>
              <a:ext cx="336" cy="6"/>
            </a:xfrm>
            <a:prstGeom prst="line">
              <a:avLst/>
            </a:prstGeom>
            <a:noFill/>
            <a:ln w="19050">
              <a:solidFill>
                <a:schemeClr val="tx1"/>
              </a:solidFill>
              <a:prstDash val="lgDash"/>
              <a:round/>
              <a:headEnd/>
              <a:tailEnd type="triangle" w="med" len="med"/>
            </a:ln>
            <a:effectLst/>
          </p:spPr>
          <p:txBody>
            <a:bodyPr/>
            <a:lstStyle/>
            <a:p>
              <a:endParaRPr lang="en-GB"/>
            </a:p>
          </p:txBody>
        </p:sp>
        <p:sp>
          <p:nvSpPr>
            <p:cNvPr id="135225" name="Line 57"/>
            <p:cNvSpPr>
              <a:spLocks noChangeShapeType="1"/>
            </p:cNvSpPr>
            <p:nvPr/>
          </p:nvSpPr>
          <p:spPr bwMode="auto">
            <a:xfrm rot="10800000" flipV="1">
              <a:off x="2627" y="1691"/>
              <a:ext cx="336" cy="6"/>
            </a:xfrm>
            <a:prstGeom prst="line">
              <a:avLst/>
            </a:prstGeom>
            <a:noFill/>
            <a:ln w="19050">
              <a:solidFill>
                <a:schemeClr val="tx1"/>
              </a:solidFill>
              <a:prstDash val="lgDash"/>
              <a:round/>
              <a:headEnd/>
              <a:tailEnd type="triangle" w="med" len="med"/>
            </a:ln>
            <a:effectLst/>
          </p:spPr>
          <p:txBody>
            <a:bodyPr/>
            <a:lstStyle/>
            <a:p>
              <a:endParaRPr lang="en-GB"/>
            </a:p>
          </p:txBody>
        </p:sp>
        <p:sp>
          <p:nvSpPr>
            <p:cNvPr id="135226" name="Text Box 58"/>
            <p:cNvSpPr txBox="1">
              <a:spLocks noChangeArrowheads="1"/>
            </p:cNvSpPr>
            <p:nvPr/>
          </p:nvSpPr>
          <p:spPr bwMode="auto">
            <a:xfrm>
              <a:off x="3068" y="542"/>
              <a:ext cx="611" cy="231"/>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Time, t</a:t>
              </a:r>
              <a:endParaRPr lang="en-GB" b="1" baseline="-25000">
                <a:sym typeface="Symbol" pitchFamily="18" charset="2"/>
              </a:endParaRPr>
            </a:p>
          </p:txBody>
        </p:sp>
        <p:graphicFrame>
          <p:nvGraphicFramePr>
            <p:cNvPr id="135227" name="Object 59"/>
            <p:cNvGraphicFramePr>
              <a:graphicFrameLocks noChangeAspect="1"/>
            </p:cNvGraphicFramePr>
            <p:nvPr/>
          </p:nvGraphicFramePr>
          <p:xfrm>
            <a:off x="3696" y="1450"/>
            <a:ext cx="381" cy="254"/>
          </p:xfrm>
          <a:graphic>
            <a:graphicData uri="http://schemas.openxmlformats.org/presentationml/2006/ole">
              <p:oleObj spid="_x0000_s135227" name="Equation" r:id="rId6" imgW="304560" imgH="228600" progId="Equation.3">
                <p:embed/>
              </p:oleObj>
            </a:graphicData>
          </a:graphic>
        </p:graphicFrame>
        <p:graphicFrame>
          <p:nvGraphicFramePr>
            <p:cNvPr id="135228" name="Object 60"/>
            <p:cNvGraphicFramePr>
              <a:graphicFrameLocks noChangeAspect="1"/>
            </p:cNvGraphicFramePr>
            <p:nvPr/>
          </p:nvGraphicFramePr>
          <p:xfrm>
            <a:off x="2658" y="1452"/>
            <a:ext cx="324" cy="243"/>
          </p:xfrm>
          <a:graphic>
            <a:graphicData uri="http://schemas.openxmlformats.org/presentationml/2006/ole">
              <p:oleObj spid="_x0000_s135228" name="Equation" r:id="rId7" imgW="304560" imgH="228600" progId="Equation.3">
                <p:embed/>
              </p:oleObj>
            </a:graphicData>
          </a:graphic>
        </p:graphicFrame>
        <p:sp>
          <p:nvSpPr>
            <p:cNvPr id="135229" name="Line 61"/>
            <p:cNvSpPr>
              <a:spLocks noChangeShapeType="1"/>
            </p:cNvSpPr>
            <p:nvPr/>
          </p:nvSpPr>
          <p:spPr bwMode="auto">
            <a:xfrm>
              <a:off x="1344" y="2616"/>
              <a:ext cx="1980" cy="0"/>
            </a:xfrm>
            <a:prstGeom prst="line">
              <a:avLst/>
            </a:prstGeom>
            <a:noFill/>
            <a:ln w="28575">
              <a:solidFill>
                <a:schemeClr val="tx1"/>
              </a:solidFill>
              <a:round/>
              <a:headEnd type="triangle" w="med" len="med"/>
              <a:tailEnd type="triangle" w="med" len="med"/>
            </a:ln>
            <a:effectLst/>
          </p:spPr>
          <p:txBody>
            <a:bodyPr/>
            <a:lstStyle/>
            <a:p>
              <a:endParaRPr lang="en-GB"/>
            </a:p>
          </p:txBody>
        </p:sp>
      </p:grpSp>
      <p:sp>
        <p:nvSpPr>
          <p:cNvPr id="135230" name="Freeform 62"/>
          <p:cNvSpPr>
            <a:spLocks/>
          </p:cNvSpPr>
          <p:nvPr/>
        </p:nvSpPr>
        <p:spPr bwMode="auto">
          <a:xfrm>
            <a:off x="1336675" y="3014663"/>
            <a:ext cx="79375" cy="239712"/>
          </a:xfrm>
          <a:custGeom>
            <a:avLst/>
            <a:gdLst/>
            <a:ahLst/>
            <a:cxnLst>
              <a:cxn ang="0">
                <a:pos x="0" y="0"/>
              </a:cxn>
              <a:cxn ang="0">
                <a:pos x="45" y="65"/>
              </a:cxn>
              <a:cxn ang="0">
                <a:pos x="2" y="151"/>
              </a:cxn>
            </a:cxnLst>
            <a:rect l="0" t="0" r="r" b="b"/>
            <a:pathLst>
              <a:path w="50" h="151">
                <a:moveTo>
                  <a:pt x="0" y="0"/>
                </a:moveTo>
                <a:cubicBezTo>
                  <a:pt x="8" y="12"/>
                  <a:pt x="45" y="40"/>
                  <a:pt x="45" y="65"/>
                </a:cubicBezTo>
                <a:cubicBezTo>
                  <a:pt x="50" y="113"/>
                  <a:pt x="11" y="133"/>
                  <a:pt x="2" y="151"/>
                </a:cubicBezTo>
              </a:path>
            </a:pathLst>
          </a:custGeom>
          <a:noFill/>
          <a:ln w="28575" cmpd="sng">
            <a:solidFill>
              <a:schemeClr val="tx1"/>
            </a:solidFill>
            <a:round/>
            <a:headEnd/>
            <a:tailEnd/>
          </a:ln>
          <a:effectLst/>
        </p:spPr>
        <p:txBody>
          <a:bodyPr/>
          <a:lstStyle/>
          <a:p>
            <a:endParaRPr lang="en-GB"/>
          </a:p>
        </p:txBody>
      </p:sp>
      <p:sp>
        <p:nvSpPr>
          <p:cNvPr id="135231" name="Text Box 63"/>
          <p:cNvSpPr txBox="1">
            <a:spLocks noChangeArrowheads="1"/>
          </p:cNvSpPr>
          <p:nvPr/>
        </p:nvSpPr>
        <p:spPr bwMode="auto">
          <a:xfrm>
            <a:off x="1062038" y="2971800"/>
            <a:ext cx="236537" cy="366713"/>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a:t>
            </a:r>
          </a:p>
        </p:txBody>
      </p:sp>
      <p:sp>
        <p:nvSpPr>
          <p:cNvPr id="135232" name="Line 64"/>
          <p:cNvSpPr>
            <a:spLocks noChangeShapeType="1"/>
          </p:cNvSpPr>
          <p:nvPr/>
        </p:nvSpPr>
        <p:spPr bwMode="auto">
          <a:xfrm>
            <a:off x="3856038" y="2135188"/>
            <a:ext cx="0" cy="2247900"/>
          </a:xfrm>
          <a:prstGeom prst="line">
            <a:avLst/>
          </a:prstGeom>
          <a:noFill/>
          <a:ln w="28575">
            <a:solidFill>
              <a:schemeClr val="tx1"/>
            </a:solidFill>
            <a:round/>
            <a:headEnd type="triangle" w="med" len="med"/>
            <a:tailEnd type="triangle" w="med" len="med"/>
          </a:ln>
          <a:effectLst/>
        </p:spPr>
        <p:txBody>
          <a:bodyPr/>
          <a:lstStyle/>
          <a:p>
            <a:endParaRPr lang="en-GB"/>
          </a:p>
        </p:txBody>
      </p:sp>
      <p:sp>
        <p:nvSpPr>
          <p:cNvPr id="135233" name="Text Box 65"/>
          <p:cNvSpPr txBox="1">
            <a:spLocks noChangeArrowheads="1"/>
          </p:cNvSpPr>
          <p:nvPr/>
        </p:nvSpPr>
        <p:spPr bwMode="auto">
          <a:xfrm>
            <a:off x="3567113" y="2417763"/>
            <a:ext cx="407987" cy="366712"/>
          </a:xfrm>
          <a:prstGeom prst="rect">
            <a:avLst/>
          </a:prstGeom>
          <a:noFill/>
          <a:ln w="9525">
            <a:noFill/>
            <a:miter lim="800000"/>
            <a:headEnd/>
            <a:tailEnd/>
          </a:ln>
          <a:effectLst/>
        </p:spPr>
        <p:txBody>
          <a:bodyPr>
            <a:spAutoFit/>
          </a:bodyPr>
          <a:lstStyle/>
          <a:p>
            <a:pPr>
              <a:spcBef>
                <a:spcPct val="50000"/>
              </a:spcBef>
            </a:pPr>
            <a:r>
              <a:rPr lang="en-GB" b="1">
                <a:sym typeface="Symbol" pitchFamily="18" charset="2"/>
              </a:rPr>
              <a:t>H</a:t>
            </a:r>
            <a:endParaRPr lang="en-GB" b="1" baseline="-25000">
              <a:sym typeface="Symbol" pitchFamily="18" charset="2"/>
            </a:endParaRPr>
          </a:p>
        </p:txBody>
      </p:sp>
      <p:sp>
        <p:nvSpPr>
          <p:cNvPr id="44" name="Isosceles Triangle 43"/>
          <p:cNvSpPr/>
          <p:nvPr/>
        </p:nvSpPr>
        <p:spPr>
          <a:xfrm>
            <a:off x="740230" y="2830286"/>
            <a:ext cx="1132113" cy="406398"/>
          </a:xfrm>
          <a:prstGeom prst="triangle">
            <a:avLst>
              <a:gd name="adj" fmla="val 100000"/>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3"/>
          <p:cNvSpPr txBox="1">
            <a:spLocks noChangeArrowheads="1"/>
          </p:cNvSpPr>
          <p:nvPr/>
        </p:nvSpPr>
        <p:spPr bwMode="auto">
          <a:xfrm>
            <a:off x="5528583" y="1803842"/>
            <a:ext cx="3406775" cy="8522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61950" marR="0" lvl="0" indent="-361950" algn="l" defTabSz="914400" rtl="0" eaLnBrk="1" fontAlgn="base" latinLnBrk="0" hangingPunct="1">
              <a:lnSpc>
                <a:spcPct val="100000"/>
              </a:lnSpc>
              <a:spcBef>
                <a:spcPct val="20000"/>
              </a:spcBef>
              <a:spcAft>
                <a:spcPct val="0"/>
              </a:spcAft>
              <a:buClrTx/>
              <a:buSzTx/>
              <a:buFontTx/>
              <a:buNone/>
              <a:tabLst/>
              <a:defRPr/>
            </a:pPr>
            <a:r>
              <a:rPr kumimoji="0" lang="en-GB" sz="1800" b="1" i="0" u="none" strike="noStrike" kern="0" cap="none" spc="0" normalizeH="0" baseline="0" noProof="0" dirty="0" smtClean="0">
                <a:ln>
                  <a:noFill/>
                </a:ln>
                <a:solidFill>
                  <a:srgbClr val="006600"/>
                </a:solidFill>
                <a:effectLst/>
                <a:uLnTx/>
                <a:uFillTx/>
                <a:latin typeface="+mn-lt"/>
                <a:ea typeface="+mn-ea"/>
                <a:cs typeface="+mn-cs"/>
                <a:sym typeface="Symbol" pitchFamily="18" charset="2"/>
              </a:rPr>
              <a:t>tan()= (r</a:t>
            </a:r>
            <a:r>
              <a:rPr kumimoji="0" lang="en-GB" sz="1800" b="1" i="0" u="none" strike="noStrike" kern="0" cap="none" spc="0" normalizeH="0" baseline="-25000" noProof="0" dirty="0" smtClean="0">
                <a:ln>
                  <a:noFill/>
                </a:ln>
                <a:solidFill>
                  <a:srgbClr val="006600"/>
                </a:solidFill>
                <a:effectLst/>
                <a:uLnTx/>
                <a:uFillTx/>
                <a:latin typeface="+mn-lt"/>
                <a:ea typeface="+mn-ea"/>
                <a:cs typeface="+mn-cs"/>
                <a:sym typeface="Symbol" pitchFamily="18" charset="2"/>
              </a:rPr>
              <a:t>0</a:t>
            </a:r>
            <a:r>
              <a:rPr kumimoji="0" lang="en-GB" sz="1800" b="1" i="0" u="none" strike="noStrike" kern="0" cap="none" spc="0" normalizeH="0" baseline="0" noProof="0" dirty="0" smtClean="0">
                <a:ln>
                  <a:noFill/>
                </a:ln>
                <a:solidFill>
                  <a:srgbClr val="006600"/>
                </a:solidFill>
                <a:effectLst/>
                <a:uLnTx/>
                <a:uFillTx/>
                <a:latin typeface="+mn-lt"/>
                <a:ea typeface="+mn-ea"/>
                <a:cs typeface="+mn-cs"/>
                <a:sym typeface="Symbol" pitchFamily="18" charset="2"/>
              </a:rPr>
              <a:t>/L</a:t>
            </a:r>
            <a:r>
              <a:rPr kumimoji="0" lang="en-GB" sz="1800" b="1" i="0" u="none" strike="noStrike" kern="0" cap="none" spc="0" normalizeH="0" baseline="-25000" noProof="0" dirty="0" smtClean="0">
                <a:ln>
                  <a:noFill/>
                </a:ln>
                <a:solidFill>
                  <a:srgbClr val="006600"/>
                </a:solidFill>
                <a:effectLst/>
                <a:uLnTx/>
                <a:uFillTx/>
                <a:latin typeface="+mn-lt"/>
                <a:ea typeface="+mn-ea"/>
                <a:cs typeface="+mn-cs"/>
                <a:sym typeface="Symbol" pitchFamily="18" charset="2"/>
              </a:rPr>
              <a:t>0</a:t>
            </a:r>
            <a:r>
              <a:rPr kumimoji="0" lang="en-GB" sz="1800" b="1" i="0" u="none" strike="noStrike" kern="0" cap="none" spc="0" normalizeH="0" baseline="0" noProof="0" dirty="0" smtClean="0">
                <a:ln>
                  <a:noFill/>
                </a:ln>
                <a:solidFill>
                  <a:srgbClr val="006600"/>
                </a:solidFill>
                <a:effectLst/>
                <a:uLnTx/>
                <a:uFillTx/>
                <a:latin typeface="+mn-lt"/>
                <a:ea typeface="+mn-ea"/>
                <a:cs typeface="+mn-cs"/>
                <a:sym typeface="Symbol" pitchFamily="18" charset="2"/>
              </a:rPr>
              <a:t>)</a:t>
            </a:r>
          </a:p>
        </p:txBody>
      </p:sp>
      <p:sp>
        <p:nvSpPr>
          <p:cNvPr id="47" name="Rectangle 3"/>
          <p:cNvSpPr txBox="1">
            <a:spLocks noChangeArrowheads="1"/>
          </p:cNvSpPr>
          <p:nvPr/>
        </p:nvSpPr>
        <p:spPr bwMode="auto">
          <a:xfrm>
            <a:off x="5397953" y="1324873"/>
            <a:ext cx="3406775" cy="54745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61950" marR="0" lvl="0" indent="-36195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chemeClr val="accent2"/>
                </a:solidFill>
                <a:effectLst/>
                <a:uLnTx/>
                <a:uFillTx/>
                <a:latin typeface="+mn-lt"/>
                <a:ea typeface="+mn-ea"/>
                <a:cs typeface="+mn-cs"/>
                <a:sym typeface="Symbol" pitchFamily="18" charset="2"/>
              </a:rPr>
              <a:t>= constant through CME evolution</a:t>
            </a:r>
          </a:p>
          <a:p>
            <a:pPr marL="361950" marR="0" lvl="0" indent="-361950" algn="l" defTabSz="914400" rtl="0" eaLnBrk="1" fontAlgn="base" latinLnBrk="0" hangingPunct="1">
              <a:lnSpc>
                <a:spcPct val="100000"/>
              </a:lnSpc>
              <a:spcBef>
                <a:spcPct val="20000"/>
              </a:spcBef>
              <a:spcAft>
                <a:spcPct val="0"/>
              </a:spcAft>
              <a:buClrTx/>
              <a:buSzTx/>
              <a:buFontTx/>
              <a:buNone/>
              <a:tabLst/>
              <a:defRPr/>
            </a:pPr>
            <a:endParaRPr kumimoji="0" lang="en-GB" sz="2200" b="1" i="0" u="none" strike="noStrike" kern="0" cap="none" spc="0" normalizeH="0" baseline="0" noProof="0" dirty="0" smtClean="0">
              <a:ln>
                <a:noFill/>
              </a:ln>
              <a:solidFill>
                <a:schemeClr val="accent2"/>
              </a:solidFill>
              <a:effectLst/>
              <a:uLnTx/>
              <a:uFillTx/>
              <a:latin typeface="+mn-lt"/>
              <a:ea typeface="+mn-ea"/>
              <a:cs typeface="+mn-cs"/>
              <a:sym typeface="Symbol" pitchFamily="18" charset="2"/>
            </a:endParaRPr>
          </a:p>
          <a:p>
            <a:pPr marL="361950" marR="0" lvl="0" indent="-361950" algn="l" defTabSz="914400" rtl="0" eaLnBrk="1" fontAlgn="base" latinLnBrk="0" hangingPunct="1">
              <a:lnSpc>
                <a:spcPct val="100000"/>
              </a:lnSpc>
              <a:spcBef>
                <a:spcPct val="20000"/>
              </a:spcBef>
              <a:spcAft>
                <a:spcPct val="0"/>
              </a:spcAft>
              <a:buClrTx/>
              <a:buSzTx/>
              <a:buFontTx/>
              <a:buNone/>
              <a:tabLst/>
              <a:defRPr/>
            </a:pPr>
            <a:endParaRPr kumimoji="0" lang="en-GB" sz="1800" b="0" i="0" u="none" strike="noStrike" kern="0" cap="none" spc="0" normalizeH="0" baseline="0" noProof="0" dirty="0">
              <a:ln>
                <a:noFill/>
              </a:ln>
              <a:solidFill>
                <a:schemeClr val="accent2"/>
              </a:solidFill>
              <a:effectLst/>
              <a:uLnTx/>
              <a:uFillTx/>
              <a:latin typeface="+mn-lt"/>
              <a:ea typeface="+mn-ea"/>
              <a:cs typeface="+mn-cs"/>
              <a:sym typeface="Symbol" pitchFamily="18" charset="2"/>
            </a:endParaRPr>
          </a:p>
        </p:txBody>
      </p:sp>
      <p:sp>
        <p:nvSpPr>
          <p:cNvPr id="48" name="Rectangle 3"/>
          <p:cNvSpPr txBox="1">
            <a:spLocks noChangeArrowheads="1"/>
          </p:cNvSpPr>
          <p:nvPr/>
        </p:nvSpPr>
        <p:spPr bwMode="auto">
          <a:xfrm>
            <a:off x="5499553" y="3166374"/>
            <a:ext cx="3441247" cy="30947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61950" marR="0" lvl="0" indent="-361950" algn="l" defTabSz="914400" rtl="0" eaLnBrk="1" fontAlgn="base" latinLnBrk="0" hangingPunct="1">
              <a:lnSpc>
                <a:spcPct val="100000"/>
              </a:lnSpc>
              <a:spcBef>
                <a:spcPct val="20000"/>
              </a:spcBef>
              <a:spcAft>
                <a:spcPct val="0"/>
              </a:spcAft>
              <a:buClrTx/>
              <a:buSzTx/>
              <a:buFontTx/>
              <a:buNone/>
              <a:tabLst/>
              <a:defRPr/>
            </a:pPr>
            <a:r>
              <a:rPr kumimoji="0" lang="en-GB" sz="2200" b="1" i="0" u="none" strike="noStrike" kern="0" cap="none" spc="0" normalizeH="0" baseline="0" noProof="0" dirty="0" smtClean="0">
                <a:ln>
                  <a:noFill/>
                </a:ln>
                <a:solidFill>
                  <a:srgbClr val="C00000"/>
                </a:solidFill>
                <a:effectLst/>
                <a:uLnTx/>
                <a:uFillTx/>
                <a:latin typeface="+mn-lt"/>
                <a:ea typeface="+mn-ea"/>
                <a:cs typeface="+mn-cs"/>
              </a:rPr>
              <a:t>H= 2R </a:t>
            </a:r>
            <a:r>
              <a:rPr kumimoji="0" lang="en-GB" sz="2200" b="1" i="0" u="none" strike="noStrike" kern="0" cap="none" spc="0" normalizeH="0" baseline="0" noProof="0" dirty="0" smtClean="0">
                <a:ln>
                  <a:noFill/>
                </a:ln>
                <a:solidFill>
                  <a:srgbClr val="C00000"/>
                </a:solidFill>
                <a:effectLst/>
                <a:uLnTx/>
                <a:uFillTx/>
                <a:latin typeface="+mn-lt"/>
                <a:ea typeface="+mn-ea"/>
                <a:cs typeface="+mn-cs"/>
                <a:sym typeface="Symbol" pitchFamily="18" charset="2"/>
              </a:rPr>
              <a:t>(r</a:t>
            </a:r>
            <a:r>
              <a:rPr kumimoji="0" lang="en-GB" sz="2200" b="1" i="0" u="none" strike="noStrike" kern="0" cap="none" spc="0" normalizeH="0" baseline="-25000" noProof="0" dirty="0" smtClean="0">
                <a:ln>
                  <a:noFill/>
                </a:ln>
                <a:solidFill>
                  <a:srgbClr val="C00000"/>
                </a:solidFill>
                <a:effectLst/>
                <a:uLnTx/>
                <a:uFillTx/>
                <a:latin typeface="+mn-lt"/>
                <a:ea typeface="+mn-ea"/>
                <a:cs typeface="+mn-cs"/>
                <a:sym typeface="Symbol" pitchFamily="18" charset="2"/>
              </a:rPr>
              <a:t>0</a:t>
            </a:r>
            <a:r>
              <a:rPr kumimoji="0" lang="en-GB" sz="2200" b="1" i="0" u="none" strike="noStrike" kern="0" cap="none" spc="0" normalizeH="0" baseline="0" noProof="0" dirty="0" smtClean="0">
                <a:ln>
                  <a:noFill/>
                </a:ln>
                <a:solidFill>
                  <a:srgbClr val="C00000"/>
                </a:solidFill>
                <a:effectLst/>
                <a:uLnTx/>
                <a:uFillTx/>
                <a:latin typeface="+mn-lt"/>
                <a:ea typeface="+mn-ea"/>
                <a:cs typeface="+mn-cs"/>
                <a:sym typeface="Symbol" pitchFamily="18" charset="2"/>
              </a:rPr>
              <a:t>/L</a:t>
            </a:r>
            <a:r>
              <a:rPr kumimoji="0" lang="en-GB" sz="2200" b="1" i="0" u="none" strike="noStrike" kern="0" cap="none" spc="0" normalizeH="0" baseline="-25000" noProof="0" dirty="0" smtClean="0">
                <a:ln>
                  <a:noFill/>
                </a:ln>
                <a:solidFill>
                  <a:srgbClr val="C00000"/>
                </a:solidFill>
                <a:effectLst/>
                <a:uLnTx/>
                <a:uFillTx/>
                <a:latin typeface="+mn-lt"/>
                <a:ea typeface="+mn-ea"/>
                <a:cs typeface="+mn-cs"/>
                <a:sym typeface="Symbol" pitchFamily="18" charset="2"/>
              </a:rPr>
              <a:t>0</a:t>
            </a:r>
            <a:r>
              <a:rPr kumimoji="0" lang="en-GB" sz="2200" b="1" i="0" u="none" strike="noStrike" kern="0" cap="none" spc="0" normalizeH="0" baseline="0" noProof="0" dirty="0" smtClean="0">
                <a:ln>
                  <a:noFill/>
                </a:ln>
                <a:solidFill>
                  <a:srgbClr val="C00000"/>
                </a:solidFill>
                <a:effectLst/>
                <a:uLnTx/>
                <a:uFillTx/>
                <a:latin typeface="+mn-lt"/>
                <a:ea typeface="+mn-ea"/>
                <a:cs typeface="+mn-cs"/>
                <a:sym typeface="Symbol" pitchFamily="18" charset="2"/>
              </a:rPr>
              <a:t>)</a:t>
            </a:r>
            <a:endParaRPr lang="en-GB" sz="1600" kern="0" dirty="0" smtClean="0">
              <a:solidFill>
                <a:srgbClr val="C00000"/>
              </a:solidFill>
              <a:latin typeface="+mn-lt"/>
              <a:cs typeface="+mn-cs"/>
            </a:endParaRPr>
          </a:p>
          <a:p>
            <a:pPr marL="361950" lvl="0" indent="-361950">
              <a:lnSpc>
                <a:spcPct val="150000"/>
              </a:lnSpc>
              <a:spcBef>
                <a:spcPct val="20000"/>
              </a:spcBef>
              <a:defRPr/>
            </a:pPr>
            <a:r>
              <a:rPr lang="en-GB" sz="1600" kern="0" dirty="0" smtClean="0">
                <a:solidFill>
                  <a:srgbClr val="C00000"/>
                </a:solidFill>
                <a:latin typeface="+mn-lt"/>
                <a:cs typeface="+mn-cs"/>
              </a:rPr>
              <a:t>		(A= Vex/</a:t>
            </a:r>
            <a:r>
              <a:rPr lang="en-GB" sz="1600" kern="0" dirty="0" err="1" smtClean="0">
                <a:solidFill>
                  <a:srgbClr val="C00000"/>
                </a:solidFill>
                <a:latin typeface="+mn-lt"/>
                <a:cs typeface="+mn-cs"/>
              </a:rPr>
              <a:t>Vbulk</a:t>
            </a:r>
            <a:r>
              <a:rPr lang="en-GB" sz="1600" kern="0" dirty="0" smtClean="0">
                <a:solidFill>
                  <a:srgbClr val="C00000"/>
                </a:solidFill>
                <a:latin typeface="+mn-lt"/>
                <a:cs typeface="+mn-cs"/>
              </a:rPr>
              <a:t>)</a:t>
            </a:r>
            <a:endParaRPr lang="en-GB" sz="1600" kern="0" dirty="0" smtClean="0">
              <a:solidFill>
                <a:srgbClr val="C00000"/>
              </a:solidFill>
              <a:latin typeface="+mn-lt"/>
              <a:cs typeface="+mn-cs"/>
              <a:sym typeface="Symbol" pitchFamily="18" charset="2"/>
            </a:endParaRPr>
          </a:p>
          <a:p>
            <a:pPr marL="361950" indent="-361950">
              <a:spcBef>
                <a:spcPct val="20000"/>
              </a:spcBef>
              <a:defRPr/>
            </a:pPr>
            <a:r>
              <a:rPr lang="en-GB" sz="2200" b="1" dirty="0" smtClean="0">
                <a:solidFill>
                  <a:srgbClr val="C00000"/>
                </a:solidFill>
              </a:rPr>
              <a:t>W   =    2r</a:t>
            </a:r>
            <a:r>
              <a:rPr lang="en-GB" sz="2200" b="1" baseline="-25000" dirty="0" smtClean="0">
                <a:solidFill>
                  <a:srgbClr val="C00000"/>
                </a:solidFill>
              </a:rPr>
              <a:t>0</a:t>
            </a:r>
            <a:r>
              <a:rPr lang="en-GB" sz="2200" b="1" dirty="0" smtClean="0">
                <a:solidFill>
                  <a:srgbClr val="C00000"/>
                </a:solidFill>
              </a:rPr>
              <a:t>   +  2A </a:t>
            </a:r>
            <a:r>
              <a:rPr lang="en-GB" sz="2200" b="1" dirty="0" smtClean="0">
                <a:solidFill>
                  <a:srgbClr val="C00000"/>
                </a:solidFill>
                <a:sym typeface="Symbol" pitchFamily="18" charset="2"/>
              </a:rPr>
              <a:t>(R - L</a:t>
            </a:r>
            <a:r>
              <a:rPr lang="en-GB" sz="2200" b="1" baseline="-25000" dirty="0" smtClean="0">
                <a:solidFill>
                  <a:srgbClr val="C00000"/>
                </a:solidFill>
                <a:sym typeface="Symbol" pitchFamily="18" charset="2"/>
              </a:rPr>
              <a:t>0</a:t>
            </a:r>
            <a:r>
              <a:rPr lang="en-GB" sz="2200" b="1" dirty="0" smtClean="0">
                <a:solidFill>
                  <a:srgbClr val="C00000"/>
                </a:solidFill>
                <a:sym typeface="Symbol" pitchFamily="18" charset="2"/>
              </a:rPr>
              <a:t>)</a:t>
            </a:r>
          </a:p>
          <a:p>
            <a:pPr marL="361950" indent="-361950">
              <a:spcBef>
                <a:spcPct val="20000"/>
              </a:spcBef>
              <a:defRPr/>
            </a:pPr>
            <a:endParaRPr lang="en-GB" sz="2200" b="1" dirty="0" smtClean="0">
              <a:solidFill>
                <a:srgbClr val="C00000"/>
              </a:solidFill>
              <a:sym typeface="Symbol" pitchFamily="18" charset="2"/>
            </a:endParaRPr>
          </a:p>
          <a:p>
            <a:pPr marL="361950" indent="-361950">
              <a:spcBef>
                <a:spcPct val="20000"/>
              </a:spcBef>
            </a:pPr>
            <a:r>
              <a:rPr lang="en-GB" sz="2200" b="1" dirty="0" smtClean="0">
                <a:solidFill>
                  <a:srgbClr val="9900CC"/>
                </a:solidFill>
                <a:sym typeface="Symbol"/>
              </a:rPr>
              <a:t>    </a:t>
            </a:r>
            <a:r>
              <a:rPr lang="en-GB" sz="2200" b="1" dirty="0" smtClean="0">
                <a:solidFill>
                  <a:srgbClr val="9900CC"/>
                </a:solidFill>
              </a:rPr>
              <a:t>A(R)</a:t>
            </a:r>
            <a:r>
              <a:rPr lang="en-GB" sz="2200" b="1" baseline="-25000" dirty="0" smtClean="0">
                <a:solidFill>
                  <a:srgbClr val="9900CC"/>
                </a:solidFill>
              </a:rPr>
              <a:t> </a:t>
            </a:r>
            <a:r>
              <a:rPr lang="en-GB" sz="2200" b="1" dirty="0" smtClean="0">
                <a:solidFill>
                  <a:srgbClr val="9900CC"/>
                </a:solidFill>
              </a:rPr>
              <a:t> = </a:t>
            </a:r>
            <a:r>
              <a:rPr lang="en-GB" sz="2200" b="1" u="sng" dirty="0" smtClean="0">
                <a:solidFill>
                  <a:srgbClr val="9900CC"/>
                </a:solidFill>
              </a:rPr>
              <a:t>   ½ W -  </a:t>
            </a:r>
            <a:r>
              <a:rPr lang="en-GB" sz="2200" b="1" u="sng" dirty="0" smtClean="0">
                <a:solidFill>
                  <a:srgbClr val="9900CC"/>
                </a:solidFill>
                <a:sym typeface="Symbol" pitchFamily="18" charset="2"/>
              </a:rPr>
              <a:t>r</a:t>
            </a:r>
            <a:r>
              <a:rPr lang="en-GB" sz="2200" b="1" baseline="-25000" dirty="0" smtClean="0">
                <a:solidFill>
                  <a:srgbClr val="9900CC"/>
                </a:solidFill>
                <a:sym typeface="Symbol" pitchFamily="18" charset="2"/>
              </a:rPr>
              <a:t>0</a:t>
            </a:r>
            <a:r>
              <a:rPr lang="en-GB" sz="2200" b="1" u="sng" dirty="0" smtClean="0">
                <a:solidFill>
                  <a:srgbClr val="9900CC"/>
                </a:solidFill>
                <a:sym typeface="Symbol" pitchFamily="18" charset="2"/>
              </a:rPr>
              <a:t>  </a:t>
            </a:r>
            <a:r>
              <a:rPr lang="en-GB" sz="300" b="1" u="sng" dirty="0" smtClean="0">
                <a:solidFill>
                  <a:srgbClr val="9900CC"/>
                </a:solidFill>
                <a:sym typeface="Symbol" pitchFamily="18" charset="2"/>
              </a:rPr>
              <a:t>_</a:t>
            </a:r>
          </a:p>
          <a:p>
            <a:pPr marL="361950" indent="-361950">
              <a:spcBef>
                <a:spcPct val="20000"/>
              </a:spcBef>
            </a:pPr>
            <a:r>
              <a:rPr lang="en-GB" sz="2200" b="1" dirty="0" smtClean="0">
                <a:solidFill>
                  <a:srgbClr val="9900CC"/>
                </a:solidFill>
                <a:sym typeface="Symbol" pitchFamily="18" charset="2"/>
              </a:rPr>
              <a:t>	                      R - L</a:t>
            </a:r>
            <a:r>
              <a:rPr lang="en-GB" sz="2200" b="1" baseline="-25000" dirty="0" smtClean="0">
                <a:solidFill>
                  <a:srgbClr val="9900CC"/>
                </a:solidFill>
                <a:sym typeface="Symbol" pitchFamily="18" charset="2"/>
              </a:rPr>
              <a:t>0</a:t>
            </a:r>
          </a:p>
          <a:p>
            <a:pPr marL="361950" indent="-361950">
              <a:spcBef>
                <a:spcPct val="20000"/>
              </a:spcBef>
            </a:pPr>
            <a:endParaRPr lang="en-GB" sz="2200" b="1" baseline="-25000" dirty="0" smtClean="0">
              <a:solidFill>
                <a:srgbClr val="9900CC"/>
              </a:solidFill>
              <a:sym typeface="Symbol" pitchFamily="18" charset="2"/>
            </a:endParaRPr>
          </a:p>
          <a:p>
            <a:pPr marL="361950" indent="-361950">
              <a:spcBef>
                <a:spcPct val="20000"/>
              </a:spcBef>
            </a:pPr>
            <a:r>
              <a:rPr lang="en-GB" sz="1600" dirty="0" smtClean="0">
                <a:solidFill>
                  <a:schemeClr val="accent2"/>
                </a:solidFill>
              </a:rPr>
              <a:t>		</a:t>
            </a:r>
            <a:endParaRPr lang="en-GB" sz="1600" baseline="-25000" dirty="0" smtClean="0">
              <a:solidFill>
                <a:srgbClr val="9900CC"/>
              </a:solidFill>
              <a:sym typeface="Symbol" pitchFamily="18" charset="2"/>
            </a:endParaRPr>
          </a:p>
          <a:p>
            <a:pPr marL="361950" indent="-361950">
              <a:spcBef>
                <a:spcPct val="20000"/>
              </a:spcBef>
              <a:defRPr/>
            </a:pPr>
            <a:endParaRPr lang="en-GB" sz="2200" b="1" dirty="0" smtClean="0">
              <a:solidFill>
                <a:srgbClr val="C00000"/>
              </a:solidFill>
              <a:sym typeface="Symbol" pitchFamily="18" charset="2"/>
            </a:endParaRPr>
          </a:p>
          <a:p>
            <a:pPr marL="361950" marR="0" lvl="0" indent="-361950" algn="l" defTabSz="914400" rtl="0" eaLnBrk="1" fontAlgn="base" latinLnBrk="0" hangingPunct="1">
              <a:lnSpc>
                <a:spcPct val="100000"/>
              </a:lnSpc>
              <a:spcBef>
                <a:spcPct val="20000"/>
              </a:spcBef>
              <a:spcAft>
                <a:spcPct val="0"/>
              </a:spcAft>
              <a:buClrTx/>
              <a:buSzTx/>
              <a:buFontTx/>
              <a:buNone/>
              <a:tabLst/>
              <a:defRPr/>
            </a:pPr>
            <a:endParaRPr kumimoji="0" lang="en-GB" sz="2200" b="1" i="0" u="none" strike="noStrike" kern="0" cap="none" spc="0" normalizeH="0" baseline="0" noProof="0" dirty="0" smtClean="0">
              <a:ln>
                <a:noFill/>
              </a:ln>
              <a:solidFill>
                <a:srgbClr val="C00000"/>
              </a:solidFill>
              <a:effectLst/>
              <a:uLnTx/>
              <a:uFillTx/>
              <a:latin typeface="+mn-lt"/>
              <a:ea typeface="+mn-ea"/>
              <a:cs typeface="+mn-cs"/>
            </a:endParaRPr>
          </a:p>
        </p:txBody>
      </p:sp>
      <p:sp>
        <p:nvSpPr>
          <p:cNvPr id="49" name="Isosceles Triangle 48"/>
          <p:cNvSpPr/>
          <p:nvPr/>
        </p:nvSpPr>
        <p:spPr>
          <a:xfrm>
            <a:off x="762003" y="2104571"/>
            <a:ext cx="3098798" cy="1139370"/>
          </a:xfrm>
          <a:prstGeom prst="triangle">
            <a:avLst>
              <a:gd name="adj" fmla="val 100000"/>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772229" y="1030514"/>
            <a:ext cx="2220685" cy="4223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rot="5400000">
            <a:off x="1618343" y="3214915"/>
            <a:ext cx="2220685" cy="4223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517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517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P spid="44" grpId="0" animBg="1"/>
      <p:bldP spid="44" grpId="1" animBg="1"/>
      <p:bldP spid="46" grpId="0"/>
      <p:bldP spid="46" grpId="1"/>
      <p:bldP spid="48" grpId="0"/>
      <p:bldP spid="49" grpId="0" animBg="1"/>
      <p:bldP spid="50"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5A9F513E-9E8B-4A25-8356-12A3710C0E56}" type="slidenum">
              <a:rPr lang="en-GB"/>
              <a:pPr/>
              <a:t>12</a:t>
            </a:fld>
            <a:endParaRPr lang="en-GB"/>
          </a:p>
        </p:txBody>
      </p:sp>
      <p:sp>
        <p:nvSpPr>
          <p:cNvPr id="264194" name="Rectangle 2"/>
          <p:cNvSpPr>
            <a:spLocks noGrp="1" noChangeArrowheads="1"/>
          </p:cNvSpPr>
          <p:nvPr>
            <p:ph type="title"/>
          </p:nvPr>
        </p:nvSpPr>
        <p:spPr>
          <a:xfrm>
            <a:off x="34925" y="-96838"/>
            <a:ext cx="5511633" cy="646113"/>
          </a:xfrm>
        </p:spPr>
        <p:txBody>
          <a:bodyPr/>
          <a:lstStyle/>
          <a:p>
            <a:r>
              <a:rPr lang="en-GB" dirty="0" smtClean="0"/>
              <a:t>Geometrical investigation:  Aspect ratio, </a:t>
            </a:r>
            <a:r>
              <a:rPr lang="en-GB" dirty="0" smtClean="0">
                <a:sym typeface="Symbol"/>
              </a:rPr>
              <a:t></a:t>
            </a:r>
            <a:endParaRPr lang="en-GB" dirty="0"/>
          </a:p>
        </p:txBody>
      </p:sp>
      <p:pic>
        <p:nvPicPr>
          <p:cNvPr id="264196" name="Picture 4" descr="overview of ratios"/>
          <p:cNvPicPr>
            <a:picLocks noChangeAspect="1" noChangeArrowheads="1"/>
          </p:cNvPicPr>
          <p:nvPr/>
        </p:nvPicPr>
        <p:blipFill>
          <a:blip r:embed="rId3" cstate="print"/>
          <a:srcRect l="8554" t="3113" r="5347" b="2698"/>
          <a:stretch>
            <a:fillRect/>
          </a:stretch>
        </p:blipFill>
        <p:spPr bwMode="auto">
          <a:xfrm>
            <a:off x="1114425" y="944563"/>
            <a:ext cx="6902450" cy="4322762"/>
          </a:xfrm>
          <a:prstGeom prst="rect">
            <a:avLst/>
          </a:prstGeom>
          <a:noFill/>
        </p:spPr>
      </p:pic>
      <p:sp>
        <p:nvSpPr>
          <p:cNvPr id="264197" name="Rectangle 5"/>
          <p:cNvSpPr>
            <a:spLocks noChangeArrowheads="1"/>
          </p:cNvSpPr>
          <p:nvPr/>
        </p:nvSpPr>
        <p:spPr bwMode="auto">
          <a:xfrm>
            <a:off x="1565275" y="5348288"/>
            <a:ext cx="2673350" cy="1079500"/>
          </a:xfrm>
          <a:prstGeom prst="rect">
            <a:avLst/>
          </a:prstGeom>
          <a:solidFill>
            <a:schemeClr val="accent2">
              <a:alpha val="17999"/>
            </a:schemeClr>
          </a:solidFill>
          <a:ln w="19050">
            <a:solidFill>
              <a:schemeClr val="accent2"/>
            </a:solidFill>
            <a:miter lim="800000"/>
            <a:headEnd/>
            <a:tailEnd/>
          </a:ln>
          <a:effectLst/>
        </p:spPr>
        <p:txBody>
          <a:bodyPr/>
          <a:lstStyle/>
          <a:p>
            <a:pPr marL="361950" indent="-361950">
              <a:spcBef>
                <a:spcPct val="20000"/>
              </a:spcBef>
            </a:pPr>
            <a:r>
              <a:rPr lang="en-GB" sz="1600" dirty="0">
                <a:solidFill>
                  <a:srgbClr val="9900CC"/>
                </a:solidFill>
                <a:sym typeface="Symbol" pitchFamily="18" charset="2"/>
              </a:rPr>
              <a:t>Aspect ratio, </a:t>
            </a:r>
            <a:r>
              <a:rPr lang="en-GB" sz="1600" dirty="0" smtClean="0">
                <a:solidFill>
                  <a:srgbClr val="9900CC"/>
                </a:solidFill>
                <a:sym typeface="Symbol" pitchFamily="18" charset="2"/>
              </a:rPr>
              <a:t></a:t>
            </a:r>
            <a:endParaRPr lang="en-GB" baseline="-25000" dirty="0">
              <a:solidFill>
                <a:srgbClr val="9900CC"/>
              </a:solidFill>
            </a:endParaRPr>
          </a:p>
          <a:p>
            <a:pPr marL="361950" indent="-361950">
              <a:spcBef>
                <a:spcPct val="20000"/>
              </a:spcBef>
            </a:pPr>
            <a:r>
              <a:rPr lang="en-GB" dirty="0" smtClean="0">
                <a:solidFill>
                  <a:srgbClr val="9900CC"/>
                </a:solidFill>
                <a:sym typeface="Symbol" pitchFamily="18" charset="2"/>
              </a:rPr>
              <a:t>  </a:t>
            </a:r>
            <a:r>
              <a:rPr lang="en-GB" dirty="0" smtClean="0">
                <a:solidFill>
                  <a:srgbClr val="9900CC"/>
                </a:solidFill>
              </a:rPr>
              <a:t>= </a:t>
            </a:r>
            <a:r>
              <a:rPr lang="en-GB" dirty="0">
                <a:solidFill>
                  <a:srgbClr val="9900CC"/>
                </a:solidFill>
              </a:rPr>
              <a:t>Height/ Width</a:t>
            </a:r>
          </a:p>
        </p:txBody>
      </p:sp>
      <p:sp>
        <p:nvSpPr>
          <p:cNvPr id="264198" name="Rectangle 6"/>
          <p:cNvSpPr>
            <a:spLocks noChangeArrowheads="1"/>
          </p:cNvSpPr>
          <p:nvPr/>
        </p:nvSpPr>
        <p:spPr bwMode="auto">
          <a:xfrm>
            <a:off x="4602163" y="5348288"/>
            <a:ext cx="3273425" cy="1079500"/>
          </a:xfrm>
          <a:prstGeom prst="rect">
            <a:avLst/>
          </a:prstGeom>
          <a:solidFill>
            <a:schemeClr val="accent2">
              <a:alpha val="17999"/>
            </a:schemeClr>
          </a:solidFill>
          <a:ln w="19050">
            <a:solidFill>
              <a:schemeClr val="accent2"/>
            </a:solidFill>
            <a:miter lim="800000"/>
            <a:headEnd/>
            <a:tailEnd/>
          </a:ln>
          <a:effectLst/>
        </p:spPr>
        <p:txBody>
          <a:bodyPr/>
          <a:lstStyle/>
          <a:p>
            <a:pPr marL="361950" indent="-361950">
              <a:spcBef>
                <a:spcPct val="20000"/>
              </a:spcBef>
            </a:pPr>
            <a:r>
              <a:rPr lang="en-GB" sz="2200" b="1" dirty="0">
                <a:solidFill>
                  <a:srgbClr val="9900CC"/>
                </a:solidFill>
              </a:rPr>
              <a:t> </a:t>
            </a:r>
            <a:r>
              <a:rPr lang="en-GB" sz="2400" dirty="0" smtClean="0">
                <a:solidFill>
                  <a:srgbClr val="9900CC"/>
                </a:solidFill>
                <a:sym typeface="Symbol" pitchFamily="18" charset="2"/>
              </a:rPr>
              <a:t>  </a:t>
            </a:r>
            <a:r>
              <a:rPr lang="en-GB" sz="2200" b="1" dirty="0" smtClean="0">
                <a:solidFill>
                  <a:srgbClr val="9900CC"/>
                </a:solidFill>
              </a:rPr>
              <a:t>=  </a:t>
            </a:r>
            <a:r>
              <a:rPr lang="en-GB" sz="2200" b="1" u="sng" dirty="0" smtClean="0">
                <a:solidFill>
                  <a:srgbClr val="9900CC"/>
                </a:solidFill>
              </a:rPr>
              <a:t>   </a:t>
            </a:r>
            <a:r>
              <a:rPr lang="en-GB" sz="2200" b="1" u="sng" dirty="0">
                <a:solidFill>
                  <a:srgbClr val="9900CC"/>
                </a:solidFill>
              </a:rPr>
              <a:t>R </a:t>
            </a:r>
            <a:r>
              <a:rPr lang="en-GB" sz="2200" b="1" u="sng" dirty="0">
                <a:solidFill>
                  <a:srgbClr val="9900CC"/>
                </a:solidFill>
                <a:sym typeface="Symbol" pitchFamily="18" charset="2"/>
              </a:rPr>
              <a:t>(r</a:t>
            </a:r>
            <a:r>
              <a:rPr lang="en-GB" sz="2200" b="1" baseline="-25000" dirty="0">
                <a:solidFill>
                  <a:srgbClr val="9900CC"/>
                </a:solidFill>
                <a:sym typeface="Symbol" pitchFamily="18" charset="2"/>
              </a:rPr>
              <a:t>0</a:t>
            </a:r>
            <a:r>
              <a:rPr lang="en-GB" sz="2200" b="1" u="sng" dirty="0">
                <a:solidFill>
                  <a:srgbClr val="9900CC"/>
                </a:solidFill>
                <a:sym typeface="Symbol" pitchFamily="18" charset="2"/>
              </a:rPr>
              <a:t>/L</a:t>
            </a:r>
            <a:r>
              <a:rPr lang="en-GB" sz="2200" b="1" baseline="-25000" dirty="0">
                <a:solidFill>
                  <a:srgbClr val="9900CC"/>
                </a:solidFill>
                <a:sym typeface="Symbol" pitchFamily="18" charset="2"/>
              </a:rPr>
              <a:t>0</a:t>
            </a:r>
            <a:r>
              <a:rPr lang="en-GB" sz="2200" b="1" u="sng" dirty="0">
                <a:solidFill>
                  <a:srgbClr val="9900CC"/>
                </a:solidFill>
                <a:sym typeface="Symbol" pitchFamily="18" charset="2"/>
              </a:rPr>
              <a:t>)   </a:t>
            </a:r>
            <a:r>
              <a:rPr lang="en-GB" sz="300" b="1" u="sng" dirty="0">
                <a:solidFill>
                  <a:srgbClr val="9900CC"/>
                </a:solidFill>
                <a:sym typeface="Symbol" pitchFamily="18" charset="2"/>
              </a:rPr>
              <a:t>_</a:t>
            </a:r>
          </a:p>
          <a:p>
            <a:pPr marL="361950" indent="-361950">
              <a:spcBef>
                <a:spcPct val="20000"/>
              </a:spcBef>
            </a:pPr>
            <a:r>
              <a:rPr lang="en-GB" sz="2200" b="1" dirty="0">
                <a:solidFill>
                  <a:srgbClr val="9900CC"/>
                </a:solidFill>
                <a:sym typeface="Symbol" pitchFamily="18" charset="2"/>
              </a:rPr>
              <a:t>	       r</a:t>
            </a:r>
            <a:r>
              <a:rPr lang="en-GB" sz="2200" b="1" baseline="-25000" dirty="0">
                <a:solidFill>
                  <a:srgbClr val="9900CC"/>
                </a:solidFill>
                <a:sym typeface="Symbol" pitchFamily="18" charset="2"/>
              </a:rPr>
              <a:t>0 </a:t>
            </a:r>
            <a:r>
              <a:rPr lang="en-GB" sz="2200" b="1" dirty="0">
                <a:solidFill>
                  <a:srgbClr val="9900CC"/>
                </a:solidFill>
                <a:sym typeface="Symbol" pitchFamily="18" charset="2"/>
              </a:rPr>
              <a:t>+ A(R- L</a:t>
            </a:r>
            <a:r>
              <a:rPr lang="en-GB" sz="2200" b="1" baseline="-25000" dirty="0">
                <a:solidFill>
                  <a:srgbClr val="9900CC"/>
                </a:solidFill>
                <a:sym typeface="Symbol" pitchFamily="18" charset="2"/>
              </a:rPr>
              <a:t>0</a:t>
            </a:r>
            <a:r>
              <a:rPr lang="en-GB" sz="2200" b="1" dirty="0">
                <a:solidFill>
                  <a:srgbClr val="9900CC"/>
                </a:solidFill>
                <a:sym typeface="Symbol" pitchFamily="18" charset="2"/>
              </a:rPr>
              <a:t>)</a:t>
            </a:r>
            <a:endParaRPr lang="en-GB" dirty="0">
              <a:solidFill>
                <a:srgbClr val="9900CC"/>
              </a:solidFill>
              <a:sym typeface="Symbol" pitchFamily="18" charset="2"/>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BE8E00A2-7852-40CB-A6AB-99C5DE57C524}" type="slidenum">
              <a:rPr lang="en-GB"/>
              <a:pPr/>
              <a:t>13</a:t>
            </a:fld>
            <a:endParaRPr lang="en-GB"/>
          </a:p>
        </p:txBody>
      </p:sp>
      <p:sp>
        <p:nvSpPr>
          <p:cNvPr id="265218" name="Rectangle 2"/>
          <p:cNvSpPr>
            <a:spLocks noGrp="1" noChangeArrowheads="1"/>
          </p:cNvSpPr>
          <p:nvPr>
            <p:ph type="title"/>
          </p:nvPr>
        </p:nvSpPr>
        <p:spPr/>
        <p:txBody>
          <a:bodyPr/>
          <a:lstStyle/>
          <a:p>
            <a:r>
              <a:rPr lang="en-GB" dirty="0" smtClean="0"/>
              <a:t>Geometrical investigation:  Aspect ratio, </a:t>
            </a:r>
            <a:r>
              <a:rPr lang="en-GB" dirty="0" smtClean="0">
                <a:sym typeface="Symbol"/>
              </a:rPr>
              <a:t></a:t>
            </a:r>
            <a:endParaRPr lang="en-GB" dirty="0"/>
          </a:p>
        </p:txBody>
      </p:sp>
      <p:pic>
        <p:nvPicPr>
          <p:cNvPr id="265220" name="Picture 4" descr="Bothmer variation1a dashed line is both direct"/>
          <p:cNvPicPr>
            <a:picLocks noChangeAspect="1" noChangeArrowheads="1"/>
          </p:cNvPicPr>
          <p:nvPr/>
        </p:nvPicPr>
        <p:blipFill>
          <a:blip r:embed="rId3" cstate="print"/>
          <a:srcRect l="9525" t="2547" r="5443" b="1019"/>
          <a:stretch>
            <a:fillRect/>
          </a:stretch>
        </p:blipFill>
        <p:spPr bwMode="auto">
          <a:xfrm>
            <a:off x="0" y="871538"/>
            <a:ext cx="5934075" cy="3852862"/>
          </a:xfrm>
          <a:prstGeom prst="rect">
            <a:avLst/>
          </a:prstGeom>
          <a:noFill/>
        </p:spPr>
      </p:pic>
      <p:sp>
        <p:nvSpPr>
          <p:cNvPr id="265221" name="Rectangle 5"/>
          <p:cNvSpPr>
            <a:spLocks noGrp="1" noChangeArrowheads="1"/>
          </p:cNvSpPr>
          <p:nvPr>
            <p:ph type="body" idx="1"/>
          </p:nvPr>
        </p:nvSpPr>
        <p:spPr>
          <a:xfrm>
            <a:off x="5932488" y="1119188"/>
            <a:ext cx="3165475" cy="3021012"/>
          </a:xfrm>
          <a:noFill/>
          <a:ln/>
        </p:spPr>
        <p:txBody>
          <a:bodyPr/>
          <a:lstStyle/>
          <a:p>
            <a:pPr>
              <a:buFontTx/>
              <a:buNone/>
            </a:pPr>
            <a:r>
              <a:rPr lang="en-GB" u="sng"/>
              <a:t>Improve the A= Constant</a:t>
            </a:r>
          </a:p>
          <a:p>
            <a:endParaRPr lang="en-GB"/>
          </a:p>
          <a:p>
            <a:endParaRPr lang="en-GB"/>
          </a:p>
          <a:p>
            <a:pPr>
              <a:buFontTx/>
              <a:buNone/>
            </a:pPr>
            <a:r>
              <a:rPr lang="en-GB"/>
              <a:t>Use Bothmer’s power law</a:t>
            </a:r>
          </a:p>
          <a:p>
            <a:pPr>
              <a:buFontTx/>
              <a:buNone/>
            </a:pPr>
            <a:r>
              <a:rPr lang="en-GB"/>
              <a:t>to determine radial width of</a:t>
            </a:r>
          </a:p>
          <a:p>
            <a:pPr>
              <a:buFontTx/>
              <a:buNone/>
            </a:pPr>
            <a:r>
              <a:rPr lang="en-GB"/>
              <a:t>CME:</a:t>
            </a:r>
          </a:p>
          <a:p>
            <a:pPr>
              <a:buFontTx/>
              <a:buNone/>
            </a:pPr>
            <a:r>
              <a:rPr lang="en-GB"/>
              <a:t>		S= 0.24*R</a:t>
            </a:r>
            <a:r>
              <a:rPr lang="en-GB" baseline="30000"/>
              <a:t>0.78</a:t>
            </a:r>
            <a:endParaRPr lang="en-GB"/>
          </a:p>
          <a:p>
            <a:pPr>
              <a:buFontTx/>
              <a:buNone/>
            </a:pPr>
            <a:endParaRPr lang="en-GB"/>
          </a:p>
          <a:p>
            <a:pPr>
              <a:buFontTx/>
              <a:buNone/>
            </a:pPr>
            <a:r>
              <a:rPr lang="en-GB"/>
              <a:t>		Width = S</a:t>
            </a:r>
          </a:p>
          <a:p>
            <a:pPr>
              <a:buFontTx/>
              <a:buNone/>
            </a:pPr>
            <a:endParaRPr lang="en-GB"/>
          </a:p>
          <a:p>
            <a:pPr>
              <a:buFontTx/>
              <a:buNone/>
            </a:pPr>
            <a:endParaRPr lang="en-GB" baseline="30000"/>
          </a:p>
        </p:txBody>
      </p:sp>
      <p:sp>
        <p:nvSpPr>
          <p:cNvPr id="265222" name="Rectangle 6"/>
          <p:cNvSpPr>
            <a:spLocks noChangeArrowheads="1"/>
          </p:cNvSpPr>
          <p:nvPr/>
        </p:nvSpPr>
        <p:spPr bwMode="auto">
          <a:xfrm>
            <a:off x="346075" y="4979988"/>
            <a:ext cx="2673350" cy="1079500"/>
          </a:xfrm>
          <a:prstGeom prst="rect">
            <a:avLst/>
          </a:prstGeom>
          <a:solidFill>
            <a:schemeClr val="accent2">
              <a:alpha val="17999"/>
            </a:schemeClr>
          </a:solidFill>
          <a:ln w="19050">
            <a:solidFill>
              <a:schemeClr val="accent2"/>
            </a:solidFill>
            <a:miter lim="800000"/>
            <a:headEnd/>
            <a:tailEnd/>
          </a:ln>
          <a:effectLst/>
        </p:spPr>
        <p:txBody>
          <a:bodyPr/>
          <a:lstStyle/>
          <a:p>
            <a:pPr marL="361950" indent="-361950">
              <a:spcBef>
                <a:spcPct val="20000"/>
              </a:spcBef>
            </a:pPr>
            <a:r>
              <a:rPr lang="en-GB" sz="1600" dirty="0">
                <a:solidFill>
                  <a:srgbClr val="9900CC"/>
                </a:solidFill>
                <a:sym typeface="Symbol" pitchFamily="18" charset="2"/>
              </a:rPr>
              <a:t>Aspect ratio, </a:t>
            </a:r>
            <a:r>
              <a:rPr lang="en-GB" sz="1600" dirty="0" smtClean="0">
                <a:solidFill>
                  <a:srgbClr val="9900CC"/>
                </a:solidFill>
                <a:sym typeface="Symbol" pitchFamily="18" charset="2"/>
              </a:rPr>
              <a:t></a:t>
            </a:r>
            <a:endParaRPr lang="en-GB" baseline="-25000" dirty="0">
              <a:solidFill>
                <a:srgbClr val="9900CC"/>
              </a:solidFill>
            </a:endParaRPr>
          </a:p>
          <a:p>
            <a:pPr marL="361950" indent="-361950">
              <a:spcBef>
                <a:spcPct val="20000"/>
              </a:spcBef>
            </a:pPr>
            <a:r>
              <a:rPr lang="en-GB" dirty="0" smtClean="0">
                <a:solidFill>
                  <a:srgbClr val="9900CC"/>
                </a:solidFill>
                <a:sym typeface="Symbol" pitchFamily="18" charset="2"/>
              </a:rPr>
              <a:t>  </a:t>
            </a:r>
            <a:r>
              <a:rPr lang="en-GB" dirty="0" smtClean="0">
                <a:solidFill>
                  <a:srgbClr val="9900CC"/>
                </a:solidFill>
              </a:rPr>
              <a:t>= </a:t>
            </a:r>
            <a:r>
              <a:rPr lang="en-GB" dirty="0">
                <a:solidFill>
                  <a:srgbClr val="9900CC"/>
                </a:solidFill>
              </a:rPr>
              <a:t>Height/ Width</a:t>
            </a:r>
          </a:p>
        </p:txBody>
      </p:sp>
      <p:sp>
        <p:nvSpPr>
          <p:cNvPr id="265223" name="Rectangle 7"/>
          <p:cNvSpPr>
            <a:spLocks noChangeArrowheads="1"/>
          </p:cNvSpPr>
          <p:nvPr/>
        </p:nvSpPr>
        <p:spPr bwMode="auto">
          <a:xfrm>
            <a:off x="3598863" y="4967288"/>
            <a:ext cx="2638425" cy="1079500"/>
          </a:xfrm>
          <a:prstGeom prst="rect">
            <a:avLst/>
          </a:prstGeom>
          <a:solidFill>
            <a:schemeClr val="accent2">
              <a:alpha val="17999"/>
            </a:schemeClr>
          </a:solidFill>
          <a:ln w="19050">
            <a:solidFill>
              <a:schemeClr val="accent2"/>
            </a:solidFill>
            <a:miter lim="800000"/>
            <a:headEnd/>
            <a:tailEnd/>
          </a:ln>
          <a:effectLst/>
        </p:spPr>
        <p:txBody>
          <a:bodyPr/>
          <a:lstStyle/>
          <a:p>
            <a:pPr marL="361950" indent="-361950">
              <a:spcBef>
                <a:spcPct val="20000"/>
              </a:spcBef>
            </a:pPr>
            <a:r>
              <a:rPr lang="en-GB" sz="2400" dirty="0" smtClean="0">
                <a:solidFill>
                  <a:srgbClr val="9900CC"/>
                </a:solidFill>
                <a:sym typeface="Symbol" pitchFamily="18" charset="2"/>
              </a:rPr>
              <a:t>  </a:t>
            </a:r>
            <a:r>
              <a:rPr lang="en-GB" sz="2200" b="1" dirty="0" smtClean="0">
                <a:solidFill>
                  <a:srgbClr val="9900CC"/>
                </a:solidFill>
              </a:rPr>
              <a:t>=  </a:t>
            </a:r>
            <a:r>
              <a:rPr lang="en-GB" sz="2200" b="1" u="sng" dirty="0" smtClean="0">
                <a:solidFill>
                  <a:srgbClr val="9900CC"/>
                </a:solidFill>
              </a:rPr>
              <a:t>   </a:t>
            </a:r>
            <a:r>
              <a:rPr lang="en-GB" sz="2200" b="1" u="sng" dirty="0">
                <a:solidFill>
                  <a:srgbClr val="9900CC"/>
                </a:solidFill>
              </a:rPr>
              <a:t>R </a:t>
            </a:r>
            <a:r>
              <a:rPr lang="en-GB" sz="2200" b="1" u="sng" dirty="0">
                <a:solidFill>
                  <a:srgbClr val="9900CC"/>
                </a:solidFill>
                <a:sym typeface="Symbol" pitchFamily="18" charset="2"/>
              </a:rPr>
              <a:t>(r</a:t>
            </a:r>
            <a:r>
              <a:rPr lang="en-GB" sz="2200" b="1" baseline="-25000" dirty="0">
                <a:solidFill>
                  <a:srgbClr val="9900CC"/>
                </a:solidFill>
                <a:sym typeface="Symbol" pitchFamily="18" charset="2"/>
              </a:rPr>
              <a:t>0</a:t>
            </a:r>
            <a:r>
              <a:rPr lang="en-GB" sz="2200" b="1" u="sng" dirty="0">
                <a:solidFill>
                  <a:srgbClr val="9900CC"/>
                </a:solidFill>
                <a:sym typeface="Symbol" pitchFamily="18" charset="2"/>
              </a:rPr>
              <a:t>/L</a:t>
            </a:r>
            <a:r>
              <a:rPr lang="en-GB" sz="2200" b="1" baseline="-25000" dirty="0">
                <a:solidFill>
                  <a:srgbClr val="9900CC"/>
                </a:solidFill>
                <a:sym typeface="Symbol" pitchFamily="18" charset="2"/>
              </a:rPr>
              <a:t>0</a:t>
            </a:r>
            <a:r>
              <a:rPr lang="en-GB" sz="2200" b="1" u="sng" dirty="0">
                <a:solidFill>
                  <a:srgbClr val="9900CC"/>
                </a:solidFill>
                <a:sym typeface="Symbol" pitchFamily="18" charset="2"/>
              </a:rPr>
              <a:t>)  _</a:t>
            </a:r>
          </a:p>
          <a:p>
            <a:pPr marL="361950" indent="-361950">
              <a:spcBef>
                <a:spcPct val="20000"/>
              </a:spcBef>
            </a:pPr>
            <a:r>
              <a:rPr lang="en-GB" sz="2200" b="1" dirty="0">
                <a:solidFill>
                  <a:srgbClr val="9900CC"/>
                </a:solidFill>
                <a:sym typeface="Symbol" pitchFamily="18" charset="2"/>
              </a:rPr>
              <a:t>	         </a:t>
            </a:r>
            <a:r>
              <a:rPr lang="en-GB" sz="2200" b="1" dirty="0">
                <a:solidFill>
                  <a:srgbClr val="9900CC"/>
                </a:solidFill>
              </a:rPr>
              <a:t>C *</a:t>
            </a:r>
            <a:r>
              <a:rPr lang="en-GB" sz="2200" b="1" dirty="0" err="1">
                <a:solidFill>
                  <a:srgbClr val="9900CC"/>
                </a:solidFill>
              </a:rPr>
              <a:t>R</a:t>
            </a:r>
            <a:r>
              <a:rPr lang="en-GB" sz="2200" b="1" baseline="30000" dirty="0" err="1">
                <a:solidFill>
                  <a:srgbClr val="9900CC"/>
                </a:solidFill>
              </a:rPr>
              <a:t>n</a:t>
            </a:r>
            <a:endParaRPr lang="en-GB" sz="2200" b="1" baseline="30000" dirty="0">
              <a:solidFill>
                <a:srgbClr val="9900CC"/>
              </a:solidFill>
            </a:endParaRPr>
          </a:p>
        </p:txBody>
      </p:sp>
      <p:sp>
        <p:nvSpPr>
          <p:cNvPr id="265224" name="Rectangle 8"/>
          <p:cNvSpPr>
            <a:spLocks noChangeArrowheads="1"/>
          </p:cNvSpPr>
          <p:nvPr/>
        </p:nvSpPr>
        <p:spPr bwMode="auto">
          <a:xfrm>
            <a:off x="6597650" y="4389438"/>
            <a:ext cx="1731963" cy="376237"/>
          </a:xfrm>
          <a:prstGeom prst="rect">
            <a:avLst/>
          </a:prstGeom>
          <a:noFill/>
          <a:ln w="9525">
            <a:solidFill>
              <a:srgbClr val="000066"/>
            </a:solidFill>
            <a:miter lim="800000"/>
            <a:headEnd/>
            <a:tailEnd/>
          </a:ln>
          <a:effectLst/>
        </p:spPr>
        <p:txBody>
          <a:bodyPr wrap="none">
            <a:spAutoFit/>
          </a:bodyPr>
          <a:lstStyle/>
          <a:p>
            <a:pPr>
              <a:spcBef>
                <a:spcPct val="20000"/>
              </a:spcBef>
            </a:pPr>
            <a:r>
              <a:rPr lang="en-GB">
                <a:solidFill>
                  <a:schemeClr val="accent2"/>
                </a:solidFill>
              </a:rPr>
              <a:t>Width=    C *R</a:t>
            </a:r>
            <a:r>
              <a:rPr lang="en-GB" baseline="30000">
                <a:solidFill>
                  <a:schemeClr val="accent2"/>
                </a:solidFill>
              </a:rPr>
              <a:t>n</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4925" y="-96838"/>
            <a:ext cx="5511633" cy="646113"/>
          </a:xfrm>
        </p:spPr>
        <p:txBody>
          <a:bodyPr/>
          <a:lstStyle/>
          <a:p>
            <a:r>
              <a:rPr lang="en-GB" dirty="0" smtClean="0"/>
              <a:t>Geometrical investigation: Distortions</a:t>
            </a:r>
            <a:endParaRPr lang="en-GB" dirty="0"/>
          </a:p>
        </p:txBody>
      </p:sp>
      <p:pic>
        <p:nvPicPr>
          <p:cNvPr id="108548" name="Picture 4" descr="image vs model 17 20 27"/>
          <p:cNvPicPr>
            <a:picLocks noChangeAspect="1" noChangeArrowheads="1"/>
          </p:cNvPicPr>
          <p:nvPr/>
        </p:nvPicPr>
        <p:blipFill>
          <a:blip r:embed="rId2" cstate="print"/>
          <a:srcRect l="2676" t="4845" r="8687" b="16057"/>
          <a:stretch>
            <a:fillRect/>
          </a:stretch>
        </p:blipFill>
        <p:spPr bwMode="auto">
          <a:xfrm>
            <a:off x="1276350" y="2649087"/>
            <a:ext cx="5992813" cy="4103687"/>
          </a:xfrm>
          <a:prstGeom prst="rect">
            <a:avLst/>
          </a:prstGeom>
          <a:noFill/>
        </p:spPr>
      </p:pic>
      <p:pic>
        <p:nvPicPr>
          <p:cNvPr id="108547" name="Picture 3" descr="model 17 20 27"/>
          <p:cNvPicPr>
            <a:picLocks noChangeAspect="1" noChangeArrowheads="1"/>
          </p:cNvPicPr>
          <p:nvPr/>
        </p:nvPicPr>
        <p:blipFill>
          <a:blip r:embed="rId3" cstate="print"/>
          <a:srcRect l="5099" t="13338" r="31241" b="20323"/>
          <a:stretch>
            <a:fillRect/>
          </a:stretch>
        </p:blipFill>
        <p:spPr bwMode="auto">
          <a:xfrm>
            <a:off x="1525588" y="839337"/>
            <a:ext cx="5540375" cy="3760787"/>
          </a:xfrm>
          <a:prstGeom prst="rect">
            <a:avLst/>
          </a:prstGeom>
          <a:noFill/>
        </p:spPr>
      </p:pic>
      <p:sp>
        <p:nvSpPr>
          <p:cNvPr id="6" name="Slide Number Placeholder 4"/>
          <p:cNvSpPr>
            <a:spLocks noGrp="1"/>
          </p:cNvSpPr>
          <p:nvPr>
            <p:ph type="sldNum" sz="quarter" idx="10"/>
          </p:nvPr>
        </p:nvSpPr>
        <p:spPr>
          <a:xfrm>
            <a:off x="8719230" y="348116"/>
            <a:ext cx="468312" cy="360362"/>
          </a:xfrm>
        </p:spPr>
        <p:txBody>
          <a:bodyPr/>
          <a:lstStyle/>
          <a:p>
            <a:fld id="{F834346C-A54C-4B9B-986D-D8CADABC1E27}" type="slidenum">
              <a:rPr lang="en-GB" sz="1600" b="1">
                <a:solidFill>
                  <a:srgbClr val="FF6600"/>
                </a:solidFill>
              </a:rPr>
              <a:pPr/>
              <a:t>14</a:t>
            </a:fld>
            <a:endParaRPr lang="en-GB" sz="1600" b="1" dirty="0">
              <a:solidFill>
                <a:srgbClr val="FF66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6" name="Rectangle 6"/>
          <p:cNvSpPr>
            <a:spLocks noChangeArrowheads="1"/>
          </p:cNvSpPr>
          <p:nvPr/>
        </p:nvSpPr>
        <p:spPr bwMode="auto">
          <a:xfrm>
            <a:off x="179388" y="1226003"/>
            <a:ext cx="3455987" cy="4276725"/>
          </a:xfrm>
          <a:prstGeom prst="rect">
            <a:avLst/>
          </a:prstGeom>
          <a:noFill/>
          <a:ln w="9525">
            <a:noFill/>
            <a:miter lim="800000"/>
            <a:headEnd/>
            <a:tailEnd/>
          </a:ln>
          <a:effectLst/>
        </p:spPr>
        <p:txBody>
          <a:bodyPr/>
          <a:lstStyle/>
          <a:p>
            <a:pPr marL="342900" indent="-342900" eaLnBrk="1" hangingPunct="1">
              <a:spcBef>
                <a:spcPct val="20000"/>
              </a:spcBef>
              <a:buFontTx/>
              <a:buChar char="•"/>
            </a:pPr>
            <a:r>
              <a:rPr lang="en-GB" sz="1600" dirty="0">
                <a:solidFill>
                  <a:schemeClr val="accent2"/>
                </a:solidFill>
              </a:rPr>
              <a:t>Many observations of MCs at 1 AU show a gradually declining velocity profile</a:t>
            </a:r>
          </a:p>
          <a:p>
            <a:pPr marL="342900" indent="-342900" eaLnBrk="1" hangingPunct="1">
              <a:spcBef>
                <a:spcPct val="20000"/>
              </a:spcBef>
              <a:buFontTx/>
              <a:buChar char="•"/>
            </a:pPr>
            <a:endParaRPr lang="en-GB" sz="1600" dirty="0">
              <a:solidFill>
                <a:schemeClr val="accent2"/>
              </a:solidFill>
            </a:endParaRPr>
          </a:p>
          <a:p>
            <a:pPr marL="342900" indent="-342900" eaLnBrk="1" hangingPunct="1">
              <a:spcBef>
                <a:spcPct val="20000"/>
              </a:spcBef>
              <a:buFontTx/>
              <a:buChar char="•"/>
            </a:pPr>
            <a:r>
              <a:rPr lang="en-GB" sz="1600" dirty="0">
                <a:solidFill>
                  <a:schemeClr val="accent2"/>
                </a:solidFill>
              </a:rPr>
              <a:t>Often they also show an </a:t>
            </a:r>
            <a:r>
              <a:rPr lang="en-GB" sz="1600" b="1" u="sng" dirty="0">
                <a:solidFill>
                  <a:schemeClr val="accent2"/>
                </a:solidFill>
              </a:rPr>
              <a:t>asymmetric profile </a:t>
            </a:r>
            <a:r>
              <a:rPr lang="en-GB" sz="1600" dirty="0">
                <a:solidFill>
                  <a:schemeClr val="accent2"/>
                </a:solidFill>
              </a:rPr>
              <a:t>of the magnetic field magnitude</a:t>
            </a:r>
          </a:p>
          <a:p>
            <a:pPr marL="342900" indent="-342900" eaLnBrk="1" hangingPunct="1">
              <a:spcBef>
                <a:spcPct val="20000"/>
              </a:spcBef>
              <a:buFontTx/>
              <a:buChar char="•"/>
            </a:pPr>
            <a:endParaRPr lang="en-GB" sz="1600" dirty="0">
              <a:solidFill>
                <a:schemeClr val="accent2"/>
              </a:solidFill>
            </a:endParaRPr>
          </a:p>
          <a:p>
            <a:pPr marL="342900" indent="-342900" eaLnBrk="1" hangingPunct="1">
              <a:spcBef>
                <a:spcPct val="20000"/>
              </a:spcBef>
              <a:buFontTx/>
              <a:buChar char="•"/>
            </a:pPr>
            <a:r>
              <a:rPr lang="en-GB" sz="1600" dirty="0">
                <a:solidFill>
                  <a:schemeClr val="accent2"/>
                </a:solidFill>
              </a:rPr>
              <a:t>Assuming Magnetic Pressure  acts symmetrically from the central axis</a:t>
            </a:r>
          </a:p>
          <a:p>
            <a:pPr marL="342900" indent="-342900" eaLnBrk="1" hangingPunct="1">
              <a:spcBef>
                <a:spcPct val="20000"/>
              </a:spcBef>
            </a:pPr>
            <a:endParaRPr lang="en-GB" sz="1600" baseline="-25000" dirty="0">
              <a:solidFill>
                <a:schemeClr val="accent2"/>
              </a:solidFill>
            </a:endParaRPr>
          </a:p>
          <a:p>
            <a:pPr marL="342900" indent="-342900" eaLnBrk="1" hangingPunct="1">
              <a:spcBef>
                <a:spcPct val="20000"/>
              </a:spcBef>
              <a:buFontTx/>
              <a:buChar char="•"/>
            </a:pPr>
            <a:r>
              <a:rPr lang="en-GB" sz="1600" dirty="0" err="1">
                <a:solidFill>
                  <a:schemeClr val="accent2"/>
                </a:solidFill>
              </a:rPr>
              <a:t>Marubashi</a:t>
            </a:r>
            <a:r>
              <a:rPr lang="en-GB" sz="1600" dirty="0">
                <a:solidFill>
                  <a:schemeClr val="accent2"/>
                </a:solidFill>
              </a:rPr>
              <a:t> (1997) developed a self similar expanding model to answer these observations</a:t>
            </a:r>
          </a:p>
        </p:txBody>
      </p:sp>
      <p:pic>
        <p:nvPicPr>
          <p:cNvPr id="194567" name="Picture 7"/>
          <p:cNvPicPr>
            <a:picLocks noChangeAspect="1" noChangeArrowheads="1"/>
          </p:cNvPicPr>
          <p:nvPr/>
        </p:nvPicPr>
        <p:blipFill>
          <a:blip r:embed="rId3" cstate="print"/>
          <a:srcRect l="5078" t="2965" r="6334"/>
          <a:stretch>
            <a:fillRect/>
          </a:stretch>
        </p:blipFill>
        <p:spPr bwMode="auto">
          <a:xfrm>
            <a:off x="3635375" y="1125538"/>
            <a:ext cx="5329238" cy="4727575"/>
          </a:xfrm>
          <a:prstGeom prst="rect">
            <a:avLst/>
          </a:prstGeom>
          <a:noFill/>
        </p:spPr>
      </p:pic>
      <p:sp>
        <p:nvSpPr>
          <p:cNvPr id="11" name="Rectangle 2"/>
          <p:cNvSpPr>
            <a:spLocks noGrp="1" noChangeArrowheads="1"/>
          </p:cNvSpPr>
          <p:nvPr>
            <p:ph type="title"/>
          </p:nvPr>
        </p:nvSpPr>
        <p:spPr>
          <a:xfrm>
            <a:off x="34925" y="-96838"/>
            <a:ext cx="9036050" cy="646113"/>
          </a:xfrm>
        </p:spPr>
        <p:txBody>
          <a:bodyPr/>
          <a:lstStyle/>
          <a:p>
            <a:r>
              <a:rPr lang="en-GB" dirty="0" smtClean="0"/>
              <a:t>Advanced  models: Expanding </a:t>
            </a:r>
            <a:r>
              <a:rPr lang="en-GB" dirty="0"/>
              <a:t>model</a:t>
            </a:r>
          </a:p>
        </p:txBody>
      </p:sp>
      <p:sp>
        <p:nvSpPr>
          <p:cNvPr id="12" name="Slide Number Placeholder 4"/>
          <p:cNvSpPr>
            <a:spLocks noGrp="1"/>
          </p:cNvSpPr>
          <p:nvPr>
            <p:ph type="sldNum" sz="quarter" idx="10"/>
          </p:nvPr>
        </p:nvSpPr>
        <p:spPr>
          <a:xfrm>
            <a:off x="8733744" y="319088"/>
            <a:ext cx="468312" cy="360362"/>
          </a:xfrm>
        </p:spPr>
        <p:txBody>
          <a:bodyPr/>
          <a:lstStyle/>
          <a:p>
            <a:fld id="{F834346C-A54C-4B9B-986D-D8CADABC1E27}" type="slidenum">
              <a:rPr lang="en-GB" sz="1600" b="1">
                <a:solidFill>
                  <a:srgbClr val="FF6600"/>
                </a:solidFill>
              </a:rPr>
              <a:pPr/>
              <a:t>15</a:t>
            </a:fld>
            <a:endParaRPr lang="en-GB" sz="1600" b="1" dirty="0">
              <a:solidFill>
                <a:srgbClr val="FF66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118" name="Object 6"/>
          <p:cNvGraphicFramePr>
            <a:graphicFrameLocks noChangeAspect="1"/>
          </p:cNvGraphicFramePr>
          <p:nvPr>
            <p:ph sz="half" idx="1"/>
          </p:nvPr>
        </p:nvGraphicFramePr>
        <p:xfrm>
          <a:off x="827088" y="4732338"/>
          <a:ext cx="1944687" cy="712787"/>
        </p:xfrm>
        <a:graphic>
          <a:graphicData uri="http://schemas.openxmlformats.org/presentationml/2006/ole">
            <p:oleObj spid="_x0000_s286722" name="Equation" r:id="rId4" imgW="1180800" imgH="431640" progId="Equation.3">
              <p:embed/>
            </p:oleObj>
          </a:graphicData>
        </a:graphic>
      </p:graphicFrame>
      <p:graphicFrame>
        <p:nvGraphicFramePr>
          <p:cNvPr id="218115" name="Object 3"/>
          <p:cNvGraphicFramePr>
            <a:graphicFrameLocks noChangeAspect="1"/>
          </p:cNvGraphicFramePr>
          <p:nvPr>
            <p:ph sz="quarter" idx="2"/>
          </p:nvPr>
        </p:nvGraphicFramePr>
        <p:xfrm>
          <a:off x="900113" y="2624138"/>
          <a:ext cx="1511300" cy="733425"/>
        </p:xfrm>
        <a:graphic>
          <a:graphicData uri="http://schemas.openxmlformats.org/presentationml/2006/ole">
            <p:oleObj spid="_x0000_s286723" name="Equation" r:id="rId5" imgW="888840" imgH="431640" progId="Equation.3">
              <p:embed/>
            </p:oleObj>
          </a:graphicData>
        </a:graphic>
      </p:graphicFrame>
      <p:pic>
        <p:nvPicPr>
          <p:cNvPr id="218117" name="Picture 5" descr="STEREO expand rope fit 10 stack"/>
          <p:cNvPicPr>
            <a:picLocks noChangeAspect="1" noChangeArrowheads="1"/>
          </p:cNvPicPr>
          <p:nvPr/>
        </p:nvPicPr>
        <p:blipFill>
          <a:blip r:embed="rId6" cstate="print"/>
          <a:srcRect l="7465" t="8276" b="3308"/>
          <a:stretch>
            <a:fillRect/>
          </a:stretch>
        </p:blipFill>
        <p:spPr bwMode="auto">
          <a:xfrm>
            <a:off x="3276600" y="1052513"/>
            <a:ext cx="5867400" cy="4897437"/>
          </a:xfrm>
          <a:prstGeom prst="rect">
            <a:avLst/>
          </a:prstGeom>
          <a:noFill/>
          <a:ln w="9525">
            <a:noFill/>
            <a:miter lim="800000"/>
            <a:headEnd/>
            <a:tailEnd/>
          </a:ln>
        </p:spPr>
      </p:pic>
      <p:graphicFrame>
        <p:nvGraphicFramePr>
          <p:cNvPr id="218119" name="Object 7"/>
          <p:cNvGraphicFramePr>
            <a:graphicFrameLocks noChangeAspect="1"/>
          </p:cNvGraphicFramePr>
          <p:nvPr>
            <p:ph sz="quarter" idx="3"/>
          </p:nvPr>
        </p:nvGraphicFramePr>
        <p:xfrm>
          <a:off x="539750" y="3643313"/>
          <a:ext cx="2232025" cy="722312"/>
        </p:xfrm>
        <a:graphic>
          <a:graphicData uri="http://schemas.openxmlformats.org/presentationml/2006/ole">
            <p:oleObj spid="_x0000_s286724" name="Equation" r:id="rId7" imgW="1333440" imgH="431640" progId="Equation.3">
              <p:embed/>
            </p:oleObj>
          </a:graphicData>
        </a:graphic>
      </p:graphicFrame>
      <p:sp>
        <p:nvSpPr>
          <p:cNvPr id="218121" name="Rectangle 9"/>
          <p:cNvSpPr>
            <a:spLocks noChangeArrowheads="1"/>
          </p:cNvSpPr>
          <p:nvPr/>
        </p:nvSpPr>
        <p:spPr bwMode="auto">
          <a:xfrm>
            <a:off x="179388" y="1196975"/>
            <a:ext cx="3168650" cy="1079500"/>
          </a:xfrm>
          <a:prstGeom prst="rect">
            <a:avLst/>
          </a:prstGeom>
          <a:noFill/>
          <a:ln w="9525">
            <a:noFill/>
            <a:miter lim="800000"/>
            <a:headEnd/>
            <a:tailEnd/>
          </a:ln>
          <a:effectLst/>
        </p:spPr>
        <p:txBody>
          <a:bodyPr/>
          <a:lstStyle/>
          <a:p>
            <a:pPr marL="342900" indent="-342900" eaLnBrk="1" hangingPunct="1">
              <a:spcBef>
                <a:spcPct val="20000"/>
              </a:spcBef>
              <a:buFontTx/>
              <a:buChar char="•"/>
            </a:pPr>
            <a:r>
              <a:rPr lang="en-GB" sz="1600">
                <a:solidFill>
                  <a:schemeClr val="accent2"/>
                </a:solidFill>
              </a:rPr>
              <a:t>Velocity and Magnetic field distribution described by Marubashi (1997)</a:t>
            </a:r>
          </a:p>
        </p:txBody>
      </p:sp>
      <p:sp>
        <p:nvSpPr>
          <p:cNvPr id="13" name="Rectangle 2"/>
          <p:cNvSpPr>
            <a:spLocks noGrp="1" noChangeArrowheads="1"/>
          </p:cNvSpPr>
          <p:nvPr>
            <p:ph type="title"/>
          </p:nvPr>
        </p:nvSpPr>
        <p:spPr>
          <a:xfrm>
            <a:off x="34925" y="-96838"/>
            <a:ext cx="9036050" cy="646113"/>
          </a:xfrm>
        </p:spPr>
        <p:txBody>
          <a:bodyPr/>
          <a:lstStyle/>
          <a:p>
            <a:r>
              <a:rPr lang="en-GB" dirty="0" smtClean="0"/>
              <a:t>Advanced  models: Expanding model</a:t>
            </a:r>
            <a:endParaRPr lang="en-GB" dirty="0"/>
          </a:p>
        </p:txBody>
      </p:sp>
      <p:sp>
        <p:nvSpPr>
          <p:cNvPr id="15" name="Slide Number Placeholder 4"/>
          <p:cNvSpPr>
            <a:spLocks noGrp="1"/>
          </p:cNvSpPr>
          <p:nvPr>
            <p:ph type="sldNum" sz="quarter" idx="10"/>
          </p:nvPr>
        </p:nvSpPr>
        <p:spPr>
          <a:xfrm>
            <a:off x="8733744" y="319088"/>
            <a:ext cx="468312" cy="360362"/>
          </a:xfrm>
        </p:spPr>
        <p:txBody>
          <a:bodyPr/>
          <a:lstStyle/>
          <a:p>
            <a:fld id="{F834346C-A54C-4B9B-986D-D8CADABC1E27}" type="slidenum">
              <a:rPr lang="en-GB" sz="1600" b="1">
                <a:solidFill>
                  <a:srgbClr val="FF6600"/>
                </a:solidFill>
              </a:rPr>
              <a:pPr/>
              <a:t>16</a:t>
            </a:fld>
            <a:endParaRPr lang="en-GB" sz="1600" b="1" dirty="0">
              <a:solidFill>
                <a:srgbClr val="FF66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7" name="Picture 5" descr="2005ja011460-p01_enh"/>
          <p:cNvPicPr>
            <a:picLocks noChangeAspect="1" noChangeArrowheads="1"/>
          </p:cNvPicPr>
          <p:nvPr/>
        </p:nvPicPr>
        <p:blipFill>
          <a:blip r:embed="rId3" cstate="print"/>
          <a:srcRect/>
          <a:stretch>
            <a:fillRect/>
          </a:stretch>
        </p:blipFill>
        <p:spPr bwMode="auto">
          <a:xfrm>
            <a:off x="5508625" y="1052513"/>
            <a:ext cx="3238500" cy="2432050"/>
          </a:xfrm>
          <a:prstGeom prst="rect">
            <a:avLst/>
          </a:prstGeom>
          <a:noFill/>
        </p:spPr>
      </p:pic>
      <p:pic>
        <p:nvPicPr>
          <p:cNvPr id="192518" name="Picture 6"/>
          <p:cNvPicPr>
            <a:picLocks noChangeAspect="1" noChangeArrowheads="1"/>
          </p:cNvPicPr>
          <p:nvPr/>
        </p:nvPicPr>
        <p:blipFill>
          <a:blip r:embed="rId4" cstate="print"/>
          <a:srcRect/>
          <a:stretch>
            <a:fillRect/>
          </a:stretch>
        </p:blipFill>
        <p:spPr bwMode="auto">
          <a:xfrm>
            <a:off x="6227763" y="3573463"/>
            <a:ext cx="1919287" cy="2232025"/>
          </a:xfrm>
          <a:prstGeom prst="rect">
            <a:avLst/>
          </a:prstGeom>
          <a:noFill/>
          <a:ln w="9525">
            <a:noFill/>
            <a:miter lim="800000"/>
            <a:headEnd/>
            <a:tailEnd/>
          </a:ln>
          <a:effectLst/>
        </p:spPr>
      </p:pic>
      <p:sp>
        <p:nvSpPr>
          <p:cNvPr id="192520" name="Rectangle 8"/>
          <p:cNvSpPr>
            <a:spLocks noChangeArrowheads="1"/>
          </p:cNvSpPr>
          <p:nvPr/>
        </p:nvSpPr>
        <p:spPr bwMode="auto">
          <a:xfrm>
            <a:off x="250825" y="1052513"/>
            <a:ext cx="5113338" cy="4752975"/>
          </a:xfrm>
          <a:prstGeom prst="rect">
            <a:avLst/>
          </a:prstGeom>
          <a:noFill/>
          <a:ln w="9525">
            <a:noFill/>
            <a:miter lim="800000"/>
            <a:headEnd/>
            <a:tailEnd/>
          </a:ln>
          <a:effectLst/>
        </p:spPr>
        <p:txBody>
          <a:bodyPr/>
          <a:lstStyle/>
          <a:p>
            <a:pPr marL="342900" indent="-342900" eaLnBrk="1" hangingPunct="1">
              <a:spcBef>
                <a:spcPct val="20000"/>
              </a:spcBef>
              <a:buFontTx/>
              <a:buChar char="•"/>
            </a:pPr>
            <a:r>
              <a:rPr lang="en-GB" sz="1600" dirty="0">
                <a:solidFill>
                  <a:schemeClr val="accent2"/>
                </a:solidFill>
              </a:rPr>
              <a:t>Detailed MHD simulations show MCs have highly oblate cross sections at 1AU</a:t>
            </a:r>
          </a:p>
          <a:p>
            <a:pPr marL="342900" indent="-342900" eaLnBrk="1" hangingPunct="1">
              <a:spcBef>
                <a:spcPct val="20000"/>
              </a:spcBef>
              <a:buFontTx/>
              <a:buChar char="•"/>
            </a:pPr>
            <a:endParaRPr lang="en-GB" sz="1600" dirty="0">
              <a:solidFill>
                <a:schemeClr val="accent2"/>
              </a:solidFill>
            </a:endParaRPr>
          </a:p>
          <a:p>
            <a:pPr marL="342900" indent="-342900" eaLnBrk="1" hangingPunct="1">
              <a:spcBef>
                <a:spcPct val="20000"/>
              </a:spcBef>
              <a:buFontTx/>
              <a:buChar char="•"/>
            </a:pPr>
            <a:r>
              <a:rPr lang="en-GB" sz="1600" dirty="0">
                <a:solidFill>
                  <a:schemeClr val="accent2"/>
                </a:solidFill>
              </a:rPr>
              <a:t>The angle of the deflected solar wind in the sheath region ahead of MCs also suggest non circular-cross sections</a:t>
            </a:r>
          </a:p>
          <a:p>
            <a:pPr marL="342900" indent="-342900" eaLnBrk="1" hangingPunct="1">
              <a:spcBef>
                <a:spcPct val="20000"/>
              </a:spcBef>
              <a:buFontTx/>
              <a:buChar char="•"/>
            </a:pPr>
            <a:endParaRPr lang="en-GB" sz="1600" dirty="0">
              <a:solidFill>
                <a:schemeClr val="accent2"/>
              </a:solidFill>
            </a:endParaRPr>
          </a:p>
          <a:p>
            <a:pPr marL="342900" indent="-342900" eaLnBrk="1" hangingPunct="1">
              <a:spcBef>
                <a:spcPct val="20000"/>
              </a:spcBef>
              <a:buFontTx/>
              <a:buChar char="•"/>
            </a:pPr>
            <a:r>
              <a:rPr lang="en-GB" sz="1600" dirty="0">
                <a:solidFill>
                  <a:schemeClr val="accent2"/>
                </a:solidFill>
              </a:rPr>
              <a:t>Owens et al (2006) developed a model to respond to these results</a:t>
            </a:r>
          </a:p>
          <a:p>
            <a:pPr marL="342900" indent="-342900" eaLnBrk="1" hangingPunct="1">
              <a:spcBef>
                <a:spcPct val="20000"/>
              </a:spcBef>
              <a:buFontTx/>
              <a:buChar char="•"/>
            </a:pPr>
            <a:endParaRPr lang="en-GB" sz="1600" dirty="0">
              <a:solidFill>
                <a:schemeClr val="accent2"/>
              </a:solidFill>
            </a:endParaRPr>
          </a:p>
          <a:p>
            <a:pPr marL="342900" indent="-342900" eaLnBrk="1" hangingPunct="1">
              <a:spcBef>
                <a:spcPct val="20000"/>
              </a:spcBef>
              <a:buFontTx/>
              <a:buChar char="•"/>
            </a:pPr>
            <a:r>
              <a:rPr lang="en-GB" sz="1600" dirty="0">
                <a:solidFill>
                  <a:schemeClr val="accent2"/>
                </a:solidFill>
              </a:rPr>
              <a:t>The model uses the constant alpha force free flux rope as its initial conditions close to the sun. Then </a:t>
            </a:r>
            <a:r>
              <a:rPr lang="en-GB" sz="1600" dirty="0" err="1">
                <a:solidFill>
                  <a:schemeClr val="accent2"/>
                </a:solidFill>
              </a:rPr>
              <a:t>kinematically</a:t>
            </a:r>
            <a:r>
              <a:rPr lang="en-GB" sz="1600" dirty="0">
                <a:solidFill>
                  <a:schemeClr val="accent2"/>
                </a:solidFill>
              </a:rPr>
              <a:t> distorts the shape as it propagates out into the </a:t>
            </a:r>
            <a:r>
              <a:rPr lang="en-GB" sz="1600" dirty="0" err="1">
                <a:solidFill>
                  <a:schemeClr val="accent2"/>
                </a:solidFill>
              </a:rPr>
              <a:t>heliosphere</a:t>
            </a:r>
            <a:endParaRPr lang="en-GB" sz="1600" dirty="0">
              <a:solidFill>
                <a:schemeClr val="accent2"/>
              </a:solidFill>
            </a:endParaRPr>
          </a:p>
          <a:p>
            <a:pPr marL="342900" indent="-342900" eaLnBrk="1" hangingPunct="1">
              <a:spcBef>
                <a:spcPct val="20000"/>
              </a:spcBef>
              <a:buFontTx/>
              <a:buChar char="•"/>
            </a:pPr>
            <a:endParaRPr lang="en-GB" sz="1600" dirty="0">
              <a:solidFill>
                <a:schemeClr val="accent2"/>
              </a:solidFill>
            </a:endParaRPr>
          </a:p>
          <a:p>
            <a:pPr marL="342900" indent="-342900" eaLnBrk="1" hangingPunct="1">
              <a:spcBef>
                <a:spcPct val="20000"/>
              </a:spcBef>
              <a:buFontTx/>
              <a:buChar char="•"/>
            </a:pPr>
            <a:r>
              <a:rPr lang="en-GB" sz="1600" dirty="0">
                <a:solidFill>
                  <a:schemeClr val="accent2"/>
                </a:solidFill>
              </a:rPr>
              <a:t>Consistent with observations on coronagraphs the model is limited to retain a constant angular width</a:t>
            </a:r>
          </a:p>
        </p:txBody>
      </p:sp>
      <p:sp>
        <p:nvSpPr>
          <p:cNvPr id="192521" name="Text Box 9"/>
          <p:cNvSpPr txBox="1">
            <a:spLocks noChangeArrowheads="1"/>
          </p:cNvSpPr>
          <p:nvPr/>
        </p:nvSpPr>
        <p:spPr bwMode="auto">
          <a:xfrm>
            <a:off x="7596188" y="5348288"/>
            <a:ext cx="1258887" cy="457200"/>
          </a:xfrm>
          <a:prstGeom prst="rect">
            <a:avLst/>
          </a:prstGeom>
          <a:noFill/>
          <a:ln w="9525">
            <a:noFill/>
            <a:miter lim="800000"/>
            <a:headEnd/>
            <a:tailEnd/>
          </a:ln>
          <a:effectLst/>
        </p:spPr>
        <p:txBody>
          <a:bodyPr>
            <a:spAutoFit/>
          </a:bodyPr>
          <a:lstStyle/>
          <a:p>
            <a:pPr>
              <a:spcBef>
                <a:spcPct val="50000"/>
              </a:spcBef>
            </a:pPr>
            <a:r>
              <a:rPr lang="en-GB" sz="1200"/>
              <a:t>Owens et al, 2006</a:t>
            </a:r>
          </a:p>
        </p:txBody>
      </p:sp>
      <p:sp>
        <p:nvSpPr>
          <p:cNvPr id="7" name="Slide Number Placeholder 4"/>
          <p:cNvSpPr>
            <a:spLocks noGrp="1"/>
          </p:cNvSpPr>
          <p:nvPr>
            <p:ph type="sldNum" sz="quarter" idx="10"/>
          </p:nvPr>
        </p:nvSpPr>
        <p:spPr>
          <a:xfrm>
            <a:off x="8733744" y="319088"/>
            <a:ext cx="468312" cy="360362"/>
          </a:xfrm>
        </p:spPr>
        <p:txBody>
          <a:bodyPr/>
          <a:lstStyle/>
          <a:p>
            <a:fld id="{F834346C-A54C-4B9B-986D-D8CADABC1E27}" type="slidenum">
              <a:rPr lang="en-GB" sz="1600" b="1">
                <a:solidFill>
                  <a:srgbClr val="FF6600"/>
                </a:solidFill>
              </a:rPr>
              <a:pPr/>
              <a:t>17</a:t>
            </a:fld>
            <a:endParaRPr lang="en-GB" sz="1600" b="1" dirty="0">
              <a:solidFill>
                <a:srgbClr val="FF6600"/>
              </a:solidFill>
            </a:endParaRPr>
          </a:p>
        </p:txBody>
      </p:sp>
      <p:sp>
        <p:nvSpPr>
          <p:cNvPr id="9" name="Rectangle 2"/>
          <p:cNvSpPr txBox="1">
            <a:spLocks noChangeArrowheads="1"/>
          </p:cNvSpPr>
          <p:nvPr/>
        </p:nvSpPr>
        <p:spPr bwMode="auto">
          <a:xfrm>
            <a:off x="34925" y="-96838"/>
            <a:ext cx="9036050" cy="646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smtClean="0">
                <a:ln>
                  <a:noFill/>
                </a:ln>
                <a:solidFill>
                  <a:srgbClr val="FF6600"/>
                </a:solidFill>
                <a:effectLst/>
                <a:uLnTx/>
                <a:uFillTx/>
                <a:latin typeface="+mj-lt"/>
                <a:ea typeface="+mj-ea"/>
                <a:cs typeface="+mj-cs"/>
              </a:rPr>
              <a:t>Advanced  models: Kinematic model</a:t>
            </a:r>
            <a:endParaRPr kumimoji="0" lang="en-GB" sz="2000" b="1" i="0" u="none" strike="noStrike" kern="0" cap="none" spc="0" normalizeH="0" baseline="0" noProof="0" dirty="0">
              <a:ln>
                <a:noFill/>
              </a:ln>
              <a:solidFill>
                <a:srgbClr val="FF66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0"/>
          </p:nvPr>
        </p:nvSpPr>
        <p:spPr/>
        <p:txBody>
          <a:bodyPr/>
          <a:lstStyle/>
          <a:p>
            <a:fld id="{F834346C-A54C-4B9B-986D-D8CADABC1E27}" type="slidenum">
              <a:rPr lang="en-GB"/>
              <a:pPr/>
              <a:t>18</a:t>
            </a:fld>
            <a:endParaRPr lang="en-GB" dirty="0"/>
          </a:p>
        </p:txBody>
      </p:sp>
      <p:sp>
        <p:nvSpPr>
          <p:cNvPr id="88066" name="Rectangle 2"/>
          <p:cNvSpPr>
            <a:spLocks noGrp="1" noChangeArrowheads="1"/>
          </p:cNvSpPr>
          <p:nvPr>
            <p:ph type="title"/>
          </p:nvPr>
        </p:nvSpPr>
        <p:spPr/>
        <p:txBody>
          <a:bodyPr/>
          <a:lstStyle/>
          <a:p>
            <a:pPr lvl="0">
              <a:defRPr/>
            </a:pPr>
            <a:r>
              <a:rPr lang="en-GB" dirty="0" smtClean="0"/>
              <a:t>Advanced  models: Kinematic model</a:t>
            </a:r>
            <a:endParaRPr lang="en-GB" dirty="0"/>
          </a:p>
        </p:txBody>
      </p:sp>
      <p:sp>
        <p:nvSpPr>
          <p:cNvPr id="88067" name="Rectangle 3"/>
          <p:cNvSpPr>
            <a:spLocks noGrp="1" noChangeArrowheads="1"/>
          </p:cNvSpPr>
          <p:nvPr>
            <p:ph type="body" sz="half" idx="1"/>
          </p:nvPr>
        </p:nvSpPr>
        <p:spPr>
          <a:xfrm>
            <a:off x="250825" y="1157288"/>
            <a:ext cx="4375150" cy="3267075"/>
          </a:xfrm>
        </p:spPr>
        <p:txBody>
          <a:bodyPr/>
          <a:lstStyle/>
          <a:p>
            <a:pPr marL="0" indent="0">
              <a:buFontTx/>
              <a:buNone/>
            </a:pPr>
            <a:r>
              <a:rPr lang="en-GB" sz="1600"/>
              <a:t>Kinematically distorted model developed by Owens et al. [2006]</a:t>
            </a:r>
          </a:p>
          <a:p>
            <a:pPr marL="0" indent="0">
              <a:buFontTx/>
              <a:buNone/>
            </a:pPr>
            <a:endParaRPr lang="en-GB" sz="1600"/>
          </a:p>
          <a:p>
            <a:pPr marL="0" indent="0">
              <a:buFontTx/>
              <a:buNone/>
            </a:pPr>
            <a:r>
              <a:rPr lang="en-GB" sz="1600"/>
              <a:t>Considers a cylindrical structure close to the Sun (~2R</a:t>
            </a:r>
            <a:r>
              <a:rPr lang="en-GB" sz="1600" baseline="-25000"/>
              <a:t>S</a:t>
            </a:r>
            <a:r>
              <a:rPr lang="en-GB" sz="1600"/>
              <a:t>) and propagates the CME radially away from the Sun</a:t>
            </a:r>
          </a:p>
          <a:p>
            <a:pPr marL="0" indent="0">
              <a:buFontTx/>
              <a:buNone/>
            </a:pPr>
            <a:endParaRPr lang="en-GB" sz="1600"/>
          </a:p>
          <a:p>
            <a:pPr marL="0" indent="0">
              <a:buFontTx/>
              <a:buNone/>
            </a:pPr>
            <a:r>
              <a:rPr lang="en-GB" sz="1600"/>
              <a:t>Expansion of CME assumed to be a constant fraction of the bulk flow</a:t>
            </a:r>
          </a:p>
          <a:p>
            <a:pPr marL="0" indent="0">
              <a:buFontTx/>
              <a:buNone/>
            </a:pPr>
            <a:endParaRPr lang="en-GB" sz="1600"/>
          </a:p>
          <a:p>
            <a:pPr marL="0" indent="0">
              <a:buFontTx/>
              <a:buNone/>
            </a:pPr>
            <a:r>
              <a:rPr lang="en-GB" sz="1600"/>
              <a:t>Structured solar wind used to propagate different sections of the CME at different rates</a:t>
            </a:r>
          </a:p>
        </p:txBody>
      </p:sp>
      <p:pic>
        <p:nvPicPr>
          <p:cNvPr id="88068" name="Picture 4" descr="polarCood CME profile"/>
          <p:cNvPicPr>
            <a:picLocks noChangeAspect="1" noChangeArrowheads="1"/>
          </p:cNvPicPr>
          <p:nvPr/>
        </p:nvPicPr>
        <p:blipFill>
          <a:blip r:embed="rId3" cstate="print"/>
          <a:srcRect l="15001" t="4868" r="12436" b="18263"/>
          <a:stretch>
            <a:fillRect/>
          </a:stretch>
        </p:blipFill>
        <p:spPr bwMode="auto">
          <a:xfrm>
            <a:off x="4745038" y="1076325"/>
            <a:ext cx="4179887" cy="4968875"/>
          </a:xfrm>
          <a:prstGeom prst="rect">
            <a:avLst/>
          </a:prstGeom>
          <a:noFill/>
        </p:spPr>
      </p:pic>
      <p:grpSp>
        <p:nvGrpSpPr>
          <p:cNvPr id="2" name="Group 8"/>
          <p:cNvGrpSpPr>
            <a:grpSpLocks/>
          </p:cNvGrpSpPr>
          <p:nvPr/>
        </p:nvGrpSpPr>
        <p:grpSpPr bwMode="auto">
          <a:xfrm>
            <a:off x="611188" y="4532312"/>
            <a:ext cx="3597955" cy="2325687"/>
            <a:chOff x="385" y="2685"/>
            <a:chExt cx="2404" cy="1380"/>
          </a:xfrm>
        </p:grpSpPr>
        <p:pic>
          <p:nvPicPr>
            <p:cNvPr id="88069" name="Picture 5" descr="2005ja011460-p01_enh"/>
            <p:cNvPicPr>
              <a:picLocks noChangeAspect="1" noChangeArrowheads="1"/>
            </p:cNvPicPr>
            <p:nvPr/>
          </p:nvPicPr>
          <p:blipFill>
            <a:blip r:embed="rId4" cstate="print"/>
            <a:srcRect b="4510"/>
            <a:stretch>
              <a:fillRect/>
            </a:stretch>
          </p:blipFill>
          <p:spPr bwMode="auto">
            <a:xfrm>
              <a:off x="385" y="2685"/>
              <a:ext cx="2404" cy="1380"/>
            </a:xfrm>
            <a:prstGeom prst="rect">
              <a:avLst/>
            </a:prstGeom>
            <a:noFill/>
          </p:spPr>
        </p:pic>
        <p:sp>
          <p:nvSpPr>
            <p:cNvPr id="88070" name="Oval 6"/>
            <p:cNvSpPr>
              <a:spLocks noChangeArrowheads="1"/>
            </p:cNvSpPr>
            <p:nvPr/>
          </p:nvSpPr>
          <p:spPr bwMode="auto">
            <a:xfrm>
              <a:off x="431" y="3430"/>
              <a:ext cx="122" cy="122"/>
            </a:xfrm>
            <a:prstGeom prst="ellipse">
              <a:avLst/>
            </a:prstGeom>
            <a:solidFill>
              <a:srgbClr val="FFCC00"/>
            </a:solidFill>
            <a:ln w="9525">
              <a:solidFill>
                <a:schemeClr val="tx1"/>
              </a:solidFill>
              <a:round/>
              <a:headEnd/>
              <a:tailEnd/>
            </a:ln>
            <a:effectLst/>
          </p:spPr>
          <p:txBody>
            <a:bodyPr wrap="none" anchor="ctr"/>
            <a:lstStyle/>
            <a:p>
              <a:endParaRPr lang="en-GB"/>
            </a:p>
          </p:txBody>
        </p:sp>
      </p:grpSp>
      <p:sp>
        <p:nvSpPr>
          <p:cNvPr id="88073" name="Rectangle 9"/>
          <p:cNvSpPr>
            <a:spLocks noChangeArrowheads="1"/>
          </p:cNvSpPr>
          <p:nvPr/>
        </p:nvSpPr>
        <p:spPr bwMode="auto">
          <a:xfrm>
            <a:off x="5675313" y="1077913"/>
            <a:ext cx="2511425" cy="715962"/>
          </a:xfrm>
          <a:prstGeom prst="rect">
            <a:avLst/>
          </a:prstGeom>
          <a:solidFill>
            <a:schemeClr val="bg1"/>
          </a:solidFill>
          <a:ln w="9525">
            <a:solidFill>
              <a:schemeClr val="bg1"/>
            </a:solidFill>
            <a:miter lim="800000"/>
            <a:headEnd/>
            <a:tailEnd/>
          </a:ln>
          <a:effectLst/>
        </p:spPr>
        <p:txBody>
          <a:bodyPr wrap="none" anchor="ctr"/>
          <a:lstStyle/>
          <a:p>
            <a:endParaRPr lang="en-GB"/>
          </a:p>
        </p:txBody>
      </p:sp>
      <p:sp>
        <p:nvSpPr>
          <p:cNvPr id="88074" name="Text Box 10"/>
          <p:cNvSpPr txBox="1">
            <a:spLocks noChangeArrowheads="1"/>
          </p:cNvSpPr>
          <p:nvPr/>
        </p:nvSpPr>
        <p:spPr bwMode="auto">
          <a:xfrm>
            <a:off x="2746153" y="6473823"/>
            <a:ext cx="1458912" cy="274638"/>
          </a:xfrm>
          <a:prstGeom prst="rect">
            <a:avLst/>
          </a:prstGeom>
          <a:noFill/>
          <a:ln w="9525">
            <a:noFill/>
            <a:miter lim="800000"/>
            <a:headEnd/>
            <a:tailEnd/>
          </a:ln>
          <a:effectLst/>
        </p:spPr>
        <p:txBody>
          <a:bodyPr>
            <a:spAutoFit/>
          </a:bodyPr>
          <a:lstStyle/>
          <a:p>
            <a:pPr eaLnBrk="0" hangingPunct="0">
              <a:spcBef>
                <a:spcPct val="50000"/>
              </a:spcBef>
            </a:pPr>
            <a:r>
              <a:rPr lang="en-GB" sz="1200" dirty="0"/>
              <a:t>Owens et al. ,2006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0"/>
          </p:nvPr>
        </p:nvSpPr>
        <p:spPr/>
        <p:txBody>
          <a:bodyPr/>
          <a:lstStyle/>
          <a:p>
            <a:fld id="{C9FDA03B-281C-4527-8288-84E34C97609B}" type="slidenum">
              <a:rPr lang="en-GB"/>
              <a:pPr/>
              <a:t>19</a:t>
            </a:fld>
            <a:endParaRPr lang="en-GB"/>
          </a:p>
        </p:txBody>
      </p:sp>
      <p:sp>
        <p:nvSpPr>
          <p:cNvPr id="90114" name="Rectangle 2"/>
          <p:cNvSpPr>
            <a:spLocks noGrp="1" noChangeArrowheads="1"/>
          </p:cNvSpPr>
          <p:nvPr>
            <p:ph type="title"/>
          </p:nvPr>
        </p:nvSpPr>
        <p:spPr/>
        <p:txBody>
          <a:bodyPr/>
          <a:lstStyle/>
          <a:p>
            <a:r>
              <a:rPr lang="en-GB" dirty="0" smtClean="0"/>
              <a:t>Advanced  models: Kinematic distortions</a:t>
            </a:r>
            <a:endParaRPr lang="en-GB" dirty="0"/>
          </a:p>
        </p:txBody>
      </p:sp>
      <p:sp>
        <p:nvSpPr>
          <p:cNvPr id="90115" name="Rectangle 3"/>
          <p:cNvSpPr>
            <a:spLocks noGrp="1" noChangeArrowheads="1"/>
          </p:cNvSpPr>
          <p:nvPr>
            <p:ph type="body" sz="half" idx="1"/>
          </p:nvPr>
        </p:nvSpPr>
        <p:spPr>
          <a:xfrm>
            <a:off x="220663" y="1208088"/>
            <a:ext cx="3152775" cy="5213350"/>
          </a:xfrm>
        </p:spPr>
        <p:txBody>
          <a:bodyPr/>
          <a:lstStyle/>
          <a:p>
            <a:pPr marL="0" indent="0">
              <a:buFontTx/>
              <a:buNone/>
            </a:pPr>
            <a:r>
              <a:rPr lang="en-GB" sz="1600"/>
              <a:t>Importing structure solar wind onto a CME model object.</a:t>
            </a:r>
          </a:p>
          <a:p>
            <a:pPr marL="0" indent="0"/>
            <a:endParaRPr lang="en-GB" sz="1600"/>
          </a:p>
          <a:p>
            <a:pPr marL="0" indent="0"/>
            <a:endParaRPr lang="en-GB" sz="1600"/>
          </a:p>
          <a:p>
            <a:pPr marL="0" indent="0">
              <a:buFontTx/>
              <a:buNone/>
            </a:pPr>
            <a:r>
              <a:rPr lang="en-GB" sz="1600"/>
              <a:t>2 Free parameters used to model the images: </a:t>
            </a:r>
          </a:p>
          <a:p>
            <a:pPr marL="0" indent="0"/>
            <a:endParaRPr lang="en-GB" sz="1600"/>
          </a:p>
          <a:p>
            <a:pPr marL="825500" lvl="1"/>
            <a:r>
              <a:rPr lang="en-GB" sz="1400"/>
              <a:t>Velocity ratio, A= ratio between expansion and bulk velocity</a:t>
            </a:r>
          </a:p>
          <a:p>
            <a:pPr marL="825500" lvl="1"/>
            <a:endParaRPr lang="en-GB" sz="1400"/>
          </a:p>
          <a:p>
            <a:pPr marL="825500" lvl="1"/>
            <a:r>
              <a:rPr lang="en-GB" sz="1400"/>
              <a:t>Reduction Factor, F= fraction of velocity magnitude between slow/fast wind used in the model</a:t>
            </a:r>
          </a:p>
          <a:p>
            <a:pPr marL="0" indent="0"/>
            <a:endParaRPr lang="en-GB" sz="1400"/>
          </a:p>
        </p:txBody>
      </p:sp>
      <p:sp>
        <p:nvSpPr>
          <p:cNvPr id="90116" name="Line 4"/>
          <p:cNvSpPr>
            <a:spLocks noChangeShapeType="1"/>
          </p:cNvSpPr>
          <p:nvPr/>
        </p:nvSpPr>
        <p:spPr bwMode="auto">
          <a:xfrm>
            <a:off x="5003800" y="1477963"/>
            <a:ext cx="2952750" cy="0"/>
          </a:xfrm>
          <a:prstGeom prst="line">
            <a:avLst/>
          </a:prstGeom>
          <a:noFill/>
          <a:ln w="28575">
            <a:solidFill>
              <a:srgbClr val="FF0000"/>
            </a:solidFill>
            <a:round/>
            <a:headEnd/>
            <a:tailEnd type="triangle" w="med" len="med"/>
          </a:ln>
          <a:effectLst/>
        </p:spPr>
        <p:txBody>
          <a:bodyPr/>
          <a:lstStyle/>
          <a:p>
            <a:endParaRPr lang="en-GB"/>
          </a:p>
        </p:txBody>
      </p:sp>
      <p:sp>
        <p:nvSpPr>
          <p:cNvPr id="90117" name="Line 5"/>
          <p:cNvSpPr>
            <a:spLocks noChangeShapeType="1"/>
          </p:cNvSpPr>
          <p:nvPr/>
        </p:nvSpPr>
        <p:spPr bwMode="auto">
          <a:xfrm>
            <a:off x="3779838" y="2278063"/>
            <a:ext cx="0" cy="3095625"/>
          </a:xfrm>
          <a:prstGeom prst="line">
            <a:avLst/>
          </a:prstGeom>
          <a:noFill/>
          <a:ln w="28575">
            <a:solidFill>
              <a:srgbClr val="FF0000"/>
            </a:solidFill>
            <a:round/>
            <a:headEnd/>
            <a:tailEnd type="triangle" w="med" len="med"/>
          </a:ln>
          <a:effectLst/>
        </p:spPr>
        <p:txBody>
          <a:bodyPr/>
          <a:lstStyle/>
          <a:p>
            <a:endParaRPr lang="en-GB"/>
          </a:p>
        </p:txBody>
      </p:sp>
      <p:sp>
        <p:nvSpPr>
          <p:cNvPr id="90118" name="Text Box 6"/>
          <p:cNvSpPr txBox="1">
            <a:spLocks noChangeArrowheads="1"/>
          </p:cNvSpPr>
          <p:nvPr/>
        </p:nvSpPr>
        <p:spPr bwMode="auto">
          <a:xfrm>
            <a:off x="6227763" y="1117600"/>
            <a:ext cx="503237"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a:t>
            </a:r>
          </a:p>
        </p:txBody>
      </p:sp>
      <p:sp>
        <p:nvSpPr>
          <p:cNvPr id="90119" name="Text Box 7"/>
          <p:cNvSpPr txBox="1">
            <a:spLocks noChangeArrowheads="1"/>
          </p:cNvSpPr>
          <p:nvPr/>
        </p:nvSpPr>
        <p:spPr bwMode="auto">
          <a:xfrm>
            <a:off x="3419475" y="4149725"/>
            <a:ext cx="503238"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F</a:t>
            </a:r>
          </a:p>
        </p:txBody>
      </p:sp>
      <p:pic>
        <p:nvPicPr>
          <p:cNvPr id="90120" name="Picture 8" descr="2free Param"/>
          <p:cNvPicPr>
            <a:picLocks noChangeAspect="1" noChangeArrowheads="1"/>
          </p:cNvPicPr>
          <p:nvPr/>
        </p:nvPicPr>
        <p:blipFill>
          <a:blip r:embed="rId3" cstate="print"/>
          <a:srcRect l="11644" t="1285" r="19308" b="423"/>
          <a:stretch>
            <a:fillRect/>
          </a:stretch>
        </p:blipFill>
        <p:spPr bwMode="auto">
          <a:xfrm>
            <a:off x="3851275" y="1585913"/>
            <a:ext cx="5113338" cy="493871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77290883-71B9-4C94-AE44-4A11383CFDC0}" type="slidenum">
              <a:rPr lang="en-GB"/>
              <a:pPr/>
              <a:t>2</a:t>
            </a:fld>
            <a:endParaRPr lang="en-GB"/>
          </a:p>
        </p:txBody>
      </p:sp>
      <p:sp>
        <p:nvSpPr>
          <p:cNvPr id="7170" name="Rectangle 2"/>
          <p:cNvSpPr>
            <a:spLocks noGrp="1" noChangeArrowheads="1"/>
          </p:cNvSpPr>
          <p:nvPr>
            <p:ph type="title"/>
          </p:nvPr>
        </p:nvSpPr>
        <p:spPr/>
        <p:txBody>
          <a:bodyPr/>
          <a:lstStyle/>
          <a:p>
            <a:r>
              <a:rPr lang="en-GB" dirty="0"/>
              <a:t>INTRODUCTION</a:t>
            </a:r>
          </a:p>
        </p:txBody>
      </p:sp>
      <p:sp>
        <p:nvSpPr>
          <p:cNvPr id="7171" name="Rectangle 3"/>
          <p:cNvSpPr>
            <a:spLocks noGrp="1" noChangeArrowheads="1"/>
          </p:cNvSpPr>
          <p:nvPr>
            <p:ph type="body" idx="1"/>
          </p:nvPr>
        </p:nvSpPr>
        <p:spPr>
          <a:xfrm>
            <a:off x="313911" y="1174750"/>
            <a:ext cx="4330660" cy="4806950"/>
          </a:xfrm>
          <a:ln>
            <a:solidFill>
              <a:schemeClr val="accent1"/>
            </a:solidFill>
          </a:ln>
        </p:spPr>
        <p:txBody>
          <a:bodyPr/>
          <a:lstStyle/>
          <a:p>
            <a:pPr>
              <a:tabLst>
                <a:tab pos="1617663" algn="l"/>
              </a:tabLst>
            </a:pPr>
            <a:r>
              <a:rPr lang="en-GB" u="sng" dirty="0" smtClean="0"/>
              <a:t>Introduction to the GUI in </a:t>
            </a:r>
            <a:r>
              <a:rPr lang="en-GB" u="sng" dirty="0" err="1" smtClean="0"/>
              <a:t>Matlab</a:t>
            </a:r>
            <a:endParaRPr lang="en-GB" sz="1400" dirty="0" smtClean="0"/>
          </a:p>
          <a:p>
            <a:pPr>
              <a:buNone/>
              <a:tabLst>
                <a:tab pos="1617663" algn="l"/>
              </a:tabLst>
            </a:pPr>
            <a:endParaRPr lang="en-GB" dirty="0"/>
          </a:p>
          <a:p>
            <a:pPr>
              <a:tabLst>
                <a:tab pos="1617663" algn="l"/>
              </a:tabLst>
            </a:pPr>
            <a:r>
              <a:rPr lang="en-GB" u="sng" dirty="0" smtClean="0"/>
              <a:t>Basic understanding of FR  theory</a:t>
            </a:r>
          </a:p>
          <a:p>
            <a:pPr>
              <a:buNone/>
              <a:tabLst>
                <a:tab pos="1617663" algn="l"/>
              </a:tabLst>
            </a:pPr>
            <a:endParaRPr lang="en-GB" u="sng" dirty="0" smtClean="0"/>
          </a:p>
          <a:p>
            <a:pPr>
              <a:tabLst>
                <a:tab pos="1617663" algn="l"/>
              </a:tabLst>
            </a:pPr>
            <a:r>
              <a:rPr lang="en-GB" u="sng" dirty="0" smtClean="0"/>
              <a:t>Geometrical investigation of FR cross-section</a:t>
            </a:r>
            <a:endParaRPr lang="en-GB" dirty="0"/>
          </a:p>
          <a:p>
            <a:pPr>
              <a:buNone/>
              <a:tabLst>
                <a:tab pos="1617663" algn="l"/>
              </a:tabLst>
            </a:pPr>
            <a:endParaRPr lang="en-GB" sz="1400" dirty="0"/>
          </a:p>
          <a:p>
            <a:pPr>
              <a:tabLst>
                <a:tab pos="1617663" algn="l"/>
              </a:tabLst>
            </a:pPr>
            <a:r>
              <a:rPr lang="en-GB" u="sng" dirty="0" smtClean="0"/>
              <a:t>More advances models:</a:t>
            </a:r>
          </a:p>
          <a:p>
            <a:pPr lvl="1">
              <a:tabLst>
                <a:tab pos="1617663" algn="l"/>
              </a:tabLst>
            </a:pPr>
            <a:r>
              <a:rPr lang="en-GB" dirty="0" smtClean="0"/>
              <a:t>Self expanding Flux rope</a:t>
            </a:r>
          </a:p>
          <a:p>
            <a:pPr lvl="1">
              <a:tabLst>
                <a:tab pos="1617663" algn="l"/>
              </a:tabLst>
            </a:pPr>
            <a:r>
              <a:rPr lang="en-GB" dirty="0" err="1" smtClean="0"/>
              <a:t>Kinematically</a:t>
            </a:r>
            <a:r>
              <a:rPr lang="en-GB" dirty="0" smtClean="0"/>
              <a:t> expanding Flux rope</a:t>
            </a:r>
            <a:endParaRPr lang="en-GB" dirty="0"/>
          </a:p>
          <a:p>
            <a:pPr>
              <a:buNone/>
              <a:tabLst>
                <a:tab pos="1617663" algn="l"/>
              </a:tabLst>
            </a:pPr>
            <a:endParaRPr lang="en-GB" dirty="0" smtClean="0"/>
          </a:p>
          <a:p>
            <a:pPr>
              <a:tabLst>
                <a:tab pos="1617663" algn="l"/>
              </a:tabLst>
            </a:pPr>
            <a:r>
              <a:rPr lang="en-GB" u="sng" dirty="0" smtClean="0"/>
              <a:t>Revisit Flux rope GUI and test events</a:t>
            </a:r>
          </a:p>
          <a:p>
            <a:pPr>
              <a:buNone/>
              <a:tabLst>
                <a:tab pos="1617663" algn="l"/>
              </a:tabLst>
            </a:pPr>
            <a:endParaRPr lang="en-GB" sz="1400" dirty="0" smtClean="0"/>
          </a:p>
        </p:txBody>
      </p:sp>
      <p:pic>
        <p:nvPicPr>
          <p:cNvPr id="7172" name="Picture 4" descr="STEREO artists concept 2 crafts"/>
          <p:cNvPicPr>
            <a:picLocks noChangeAspect="1" noChangeArrowheads="1"/>
          </p:cNvPicPr>
          <p:nvPr/>
        </p:nvPicPr>
        <p:blipFill>
          <a:blip r:embed="rId3" cstate="print"/>
          <a:srcRect/>
          <a:stretch>
            <a:fillRect/>
          </a:stretch>
        </p:blipFill>
        <p:spPr bwMode="auto">
          <a:xfrm>
            <a:off x="6011863" y="1268413"/>
            <a:ext cx="2303462" cy="2232025"/>
          </a:xfrm>
          <a:prstGeom prst="rect">
            <a:avLst/>
          </a:prstGeom>
          <a:noFill/>
        </p:spPr>
      </p:pic>
      <p:pic>
        <p:nvPicPr>
          <p:cNvPr id="7173" name="Picture 5" descr="tn_8436_interplanetary"/>
          <p:cNvPicPr>
            <a:picLocks noChangeAspect="1" noChangeArrowheads="1"/>
          </p:cNvPicPr>
          <p:nvPr/>
        </p:nvPicPr>
        <p:blipFill>
          <a:blip r:embed="rId4" cstate="print"/>
          <a:srcRect/>
          <a:stretch>
            <a:fillRect/>
          </a:stretch>
        </p:blipFill>
        <p:spPr bwMode="auto">
          <a:xfrm>
            <a:off x="5435600" y="3856038"/>
            <a:ext cx="3311525" cy="2452687"/>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 y="-96838"/>
            <a:ext cx="5511633" cy="646113"/>
          </a:xfrm>
        </p:spPr>
        <p:txBody>
          <a:bodyPr/>
          <a:lstStyle/>
          <a:p>
            <a:r>
              <a:rPr lang="en-GB" dirty="0" smtClean="0"/>
              <a:t>Revisit GUI</a:t>
            </a:r>
            <a:endParaRPr lang="en-GB" dirty="0"/>
          </a:p>
        </p:txBody>
      </p:sp>
      <p:sp>
        <p:nvSpPr>
          <p:cNvPr id="4" name="Slide Number Placeholder 3"/>
          <p:cNvSpPr>
            <a:spLocks noGrp="1"/>
          </p:cNvSpPr>
          <p:nvPr>
            <p:ph type="sldNum" sz="quarter" idx="10"/>
          </p:nvPr>
        </p:nvSpPr>
        <p:spPr/>
        <p:txBody>
          <a:bodyPr/>
          <a:lstStyle/>
          <a:p>
            <a:fld id="{EAD4F6AF-A50E-4A29-9BB2-36EAB8DBAE56}" type="slidenum">
              <a:rPr lang="en-GB" smtClean="0"/>
              <a:pPr/>
              <a:t>20</a:t>
            </a:fld>
            <a:endParaRPr lang="en-GB" dirty="0"/>
          </a:p>
        </p:txBody>
      </p:sp>
      <p:pic>
        <p:nvPicPr>
          <p:cNvPr id="344066" name="Picture 2"/>
          <p:cNvPicPr>
            <a:picLocks noChangeAspect="1" noChangeArrowheads="1"/>
          </p:cNvPicPr>
          <p:nvPr/>
        </p:nvPicPr>
        <p:blipFill>
          <a:blip r:embed="rId3" cstate="print"/>
          <a:srcRect/>
          <a:stretch>
            <a:fillRect/>
          </a:stretch>
        </p:blipFill>
        <p:spPr bwMode="auto">
          <a:xfrm>
            <a:off x="1" y="818565"/>
            <a:ext cx="9637486" cy="544234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Main Results </a:t>
            </a:r>
            <a:endParaRPr lang="en-GB" dirty="0"/>
          </a:p>
        </p:txBody>
      </p:sp>
      <p:sp>
        <p:nvSpPr>
          <p:cNvPr id="4" name="Slide Number Placeholder 3"/>
          <p:cNvSpPr>
            <a:spLocks noGrp="1"/>
          </p:cNvSpPr>
          <p:nvPr>
            <p:ph type="sldNum" sz="quarter" idx="10"/>
          </p:nvPr>
        </p:nvSpPr>
        <p:spPr/>
        <p:txBody>
          <a:bodyPr/>
          <a:lstStyle/>
          <a:p>
            <a:fld id="{EAD4F6AF-A50E-4A29-9BB2-36EAB8DBAE56}" type="slidenum">
              <a:rPr lang="en-GB" smtClean="0"/>
              <a:pPr/>
              <a:t>21</a:t>
            </a:fld>
            <a:endParaRPr lang="en-GB"/>
          </a:p>
        </p:txBody>
      </p:sp>
      <p:pic>
        <p:nvPicPr>
          <p:cNvPr id="290818" name="Picture 2" descr="D:\JAPAN\RESEARCH\PROJECTS\radial width helicity estimate\PAPER\1st draft\Figure 5.tif"/>
          <p:cNvPicPr>
            <a:picLocks noGrp="1" noChangeAspect="1" noChangeArrowheads="1"/>
          </p:cNvPicPr>
          <p:nvPr>
            <p:ph idx="1"/>
          </p:nvPr>
        </p:nvPicPr>
        <p:blipFill>
          <a:blip r:embed="rId4" cstate="print"/>
          <a:srcRect t="2944" b="2706"/>
          <a:stretch>
            <a:fillRect/>
          </a:stretch>
        </p:blipFill>
        <p:spPr bwMode="auto">
          <a:xfrm>
            <a:off x="316226" y="808379"/>
            <a:ext cx="6097822" cy="3167269"/>
          </a:xfrm>
          <a:prstGeom prst="rect">
            <a:avLst/>
          </a:prstGeom>
          <a:noFill/>
        </p:spPr>
      </p:pic>
      <p:pic>
        <p:nvPicPr>
          <p:cNvPr id="6" name="Picture 2" descr="D:\JAPAN\RESEARCH\PROJECTS\radial width helicity estimate\PAPER\1st draft\Figure 6.tif"/>
          <p:cNvPicPr>
            <a:picLocks noChangeAspect="1" noChangeArrowheads="1"/>
          </p:cNvPicPr>
          <p:nvPr/>
        </p:nvPicPr>
        <p:blipFill>
          <a:blip r:embed="rId5" cstate="print"/>
          <a:srcRect l="2678" t="2646" r="6560" b="6554"/>
          <a:stretch>
            <a:fillRect/>
          </a:stretch>
        </p:blipFill>
        <p:spPr bwMode="auto">
          <a:xfrm>
            <a:off x="384309" y="3710606"/>
            <a:ext cx="5181599" cy="2997096"/>
          </a:xfrm>
          <a:prstGeom prst="rect">
            <a:avLst/>
          </a:prstGeom>
          <a:noFill/>
        </p:spPr>
      </p:pic>
      <p:grpSp>
        <p:nvGrpSpPr>
          <p:cNvPr id="93" name="Group 92"/>
          <p:cNvGrpSpPr/>
          <p:nvPr/>
        </p:nvGrpSpPr>
        <p:grpSpPr>
          <a:xfrm>
            <a:off x="6051548" y="2812962"/>
            <a:ext cx="2622550" cy="1788102"/>
            <a:chOff x="6140450" y="4155498"/>
            <a:chExt cx="2622550" cy="1788102"/>
          </a:xfrm>
        </p:grpSpPr>
        <p:grpSp>
          <p:nvGrpSpPr>
            <p:cNvPr id="59" name="Group 33"/>
            <p:cNvGrpSpPr>
              <a:grpSpLocks/>
            </p:cNvGrpSpPr>
            <p:nvPr/>
          </p:nvGrpSpPr>
          <p:grpSpPr bwMode="auto">
            <a:xfrm>
              <a:off x="6140450" y="4155498"/>
              <a:ext cx="2622550" cy="1788102"/>
              <a:chOff x="1012" y="714"/>
              <a:chExt cx="3080" cy="2100"/>
            </a:xfrm>
          </p:grpSpPr>
          <p:sp>
            <p:nvSpPr>
              <p:cNvPr id="60" name="Line 34"/>
              <p:cNvSpPr>
                <a:spLocks noChangeShapeType="1"/>
              </p:cNvSpPr>
              <p:nvPr/>
            </p:nvSpPr>
            <p:spPr bwMode="auto">
              <a:xfrm rot="5400000">
                <a:off x="1067" y="1973"/>
                <a:ext cx="534" cy="0"/>
              </a:xfrm>
              <a:prstGeom prst="line">
                <a:avLst/>
              </a:prstGeom>
              <a:noFill/>
              <a:ln w="6350">
                <a:solidFill>
                  <a:schemeClr val="tx1"/>
                </a:solidFill>
                <a:round/>
                <a:headEnd/>
                <a:tailEnd/>
              </a:ln>
              <a:effectLst/>
            </p:spPr>
            <p:txBody>
              <a:bodyPr/>
              <a:lstStyle/>
              <a:p>
                <a:endParaRPr lang="en-GB"/>
              </a:p>
            </p:txBody>
          </p:sp>
          <p:sp>
            <p:nvSpPr>
              <p:cNvPr id="61" name="Line 35"/>
              <p:cNvSpPr>
                <a:spLocks noChangeShapeType="1"/>
              </p:cNvSpPr>
              <p:nvPr/>
            </p:nvSpPr>
            <p:spPr bwMode="auto">
              <a:xfrm flipV="1">
                <a:off x="1097" y="1695"/>
                <a:ext cx="2995" cy="4"/>
              </a:xfrm>
              <a:prstGeom prst="line">
                <a:avLst/>
              </a:prstGeom>
              <a:noFill/>
              <a:ln w="6350" cap="rnd">
                <a:solidFill>
                  <a:schemeClr val="tx1"/>
                </a:solidFill>
                <a:prstDash val="sysDot"/>
                <a:round/>
                <a:headEnd/>
                <a:tailEnd/>
              </a:ln>
              <a:effectLst/>
            </p:spPr>
            <p:txBody>
              <a:bodyPr/>
              <a:lstStyle/>
              <a:p>
                <a:endParaRPr lang="en-GB"/>
              </a:p>
            </p:txBody>
          </p:sp>
          <p:sp>
            <p:nvSpPr>
              <p:cNvPr id="62" name="Oval 36"/>
              <p:cNvSpPr>
                <a:spLocks noChangeAspect="1" noChangeArrowheads="1"/>
              </p:cNvSpPr>
              <p:nvPr/>
            </p:nvSpPr>
            <p:spPr bwMode="auto">
              <a:xfrm>
                <a:off x="1257" y="1591"/>
                <a:ext cx="198" cy="198"/>
              </a:xfrm>
              <a:prstGeom prst="ellipse">
                <a:avLst/>
              </a:prstGeom>
              <a:solidFill>
                <a:srgbClr val="FFFF00"/>
              </a:solidFill>
              <a:ln w="9525">
                <a:solidFill>
                  <a:srgbClr val="FFFF00"/>
                </a:solidFill>
                <a:round/>
                <a:headEnd/>
                <a:tailEnd/>
              </a:ln>
              <a:effectLst/>
            </p:spPr>
            <p:txBody>
              <a:bodyPr wrap="none" anchor="ctr"/>
              <a:lstStyle/>
              <a:p>
                <a:endParaRPr lang="en-GB"/>
              </a:p>
            </p:txBody>
          </p:sp>
          <p:sp>
            <p:nvSpPr>
              <p:cNvPr id="63" name="Line 37"/>
              <p:cNvSpPr>
                <a:spLocks noChangeShapeType="1"/>
              </p:cNvSpPr>
              <p:nvPr/>
            </p:nvSpPr>
            <p:spPr bwMode="auto">
              <a:xfrm>
                <a:off x="1340" y="1696"/>
                <a:ext cx="2641" cy="955"/>
              </a:xfrm>
              <a:prstGeom prst="line">
                <a:avLst/>
              </a:prstGeom>
              <a:noFill/>
              <a:ln w="9525" cap="rnd">
                <a:solidFill>
                  <a:srgbClr val="1935AB"/>
                </a:solidFill>
                <a:prstDash val="sysDot"/>
                <a:round/>
                <a:headEnd/>
                <a:tailEnd type="triangle" w="med" len="med"/>
              </a:ln>
              <a:effectLst/>
            </p:spPr>
            <p:txBody>
              <a:bodyPr/>
              <a:lstStyle/>
              <a:p>
                <a:endParaRPr lang="en-GB"/>
              </a:p>
            </p:txBody>
          </p:sp>
          <p:sp>
            <p:nvSpPr>
              <p:cNvPr id="64" name="Line 38"/>
              <p:cNvSpPr>
                <a:spLocks noChangeShapeType="1"/>
              </p:cNvSpPr>
              <p:nvPr/>
            </p:nvSpPr>
            <p:spPr bwMode="auto">
              <a:xfrm flipV="1">
                <a:off x="1343" y="714"/>
                <a:ext cx="2689" cy="973"/>
              </a:xfrm>
              <a:prstGeom prst="line">
                <a:avLst/>
              </a:prstGeom>
              <a:noFill/>
              <a:ln w="9525" cap="rnd">
                <a:solidFill>
                  <a:srgbClr val="1935AB"/>
                </a:solidFill>
                <a:prstDash val="sysDot"/>
                <a:round/>
                <a:headEnd/>
                <a:tailEnd type="triangle" w="med" len="med"/>
              </a:ln>
              <a:effectLst/>
            </p:spPr>
            <p:txBody>
              <a:bodyPr/>
              <a:lstStyle/>
              <a:p>
                <a:endParaRPr lang="en-GB"/>
              </a:p>
            </p:txBody>
          </p:sp>
          <p:sp>
            <p:nvSpPr>
              <p:cNvPr id="65" name="Oval 39"/>
              <p:cNvSpPr>
                <a:spLocks noChangeAspect="1" noChangeArrowheads="1"/>
              </p:cNvSpPr>
              <p:nvPr/>
            </p:nvSpPr>
            <p:spPr bwMode="auto">
              <a:xfrm>
                <a:off x="1835" y="1440"/>
                <a:ext cx="505" cy="505"/>
              </a:xfrm>
              <a:prstGeom prst="ellipse">
                <a:avLst/>
              </a:prstGeom>
              <a:solidFill>
                <a:schemeClr val="bg1">
                  <a:alpha val="61000"/>
                </a:schemeClr>
              </a:solidFill>
              <a:ln w="28575">
                <a:solidFill>
                  <a:srgbClr val="FF0000"/>
                </a:solidFill>
                <a:round/>
                <a:headEnd/>
                <a:tailEnd/>
              </a:ln>
              <a:effectLst/>
            </p:spPr>
            <p:txBody>
              <a:bodyPr wrap="none" anchor="ctr"/>
              <a:lstStyle/>
              <a:p>
                <a:endParaRPr lang="en-GB"/>
              </a:p>
            </p:txBody>
          </p:sp>
          <p:sp>
            <p:nvSpPr>
              <p:cNvPr id="66" name="Oval 40"/>
              <p:cNvSpPr>
                <a:spLocks noChangeArrowheads="1"/>
              </p:cNvSpPr>
              <p:nvPr/>
            </p:nvSpPr>
            <p:spPr bwMode="auto">
              <a:xfrm>
                <a:off x="2980" y="985"/>
                <a:ext cx="689" cy="1417"/>
              </a:xfrm>
              <a:prstGeom prst="ellipse">
                <a:avLst/>
              </a:prstGeom>
              <a:solidFill>
                <a:schemeClr val="bg1">
                  <a:alpha val="61000"/>
                </a:schemeClr>
              </a:solidFill>
              <a:ln w="28575">
                <a:solidFill>
                  <a:srgbClr val="FF0000"/>
                </a:solidFill>
                <a:round/>
                <a:headEnd/>
                <a:tailEnd/>
              </a:ln>
              <a:effectLst/>
            </p:spPr>
            <p:txBody>
              <a:bodyPr wrap="none" anchor="ctr"/>
              <a:lstStyle/>
              <a:p>
                <a:endParaRPr lang="en-GB"/>
              </a:p>
            </p:txBody>
          </p:sp>
          <p:pic>
            <p:nvPicPr>
              <p:cNvPr id="67" name="Picture 41" descr="Untitled"/>
              <p:cNvPicPr>
                <a:picLocks noChangeAspect="1" noChangeArrowheads="1"/>
              </p:cNvPicPr>
              <p:nvPr/>
            </p:nvPicPr>
            <p:blipFill>
              <a:blip r:embed="rId6" cstate="print"/>
              <a:srcRect/>
              <a:stretch>
                <a:fillRect/>
              </a:stretch>
            </p:blipFill>
            <p:spPr bwMode="auto">
              <a:xfrm>
                <a:off x="1012" y="1508"/>
                <a:ext cx="650" cy="375"/>
              </a:xfrm>
              <a:prstGeom prst="rect">
                <a:avLst/>
              </a:prstGeom>
              <a:noFill/>
            </p:spPr>
          </p:pic>
          <p:sp>
            <p:nvSpPr>
              <p:cNvPr id="68" name="Line 42"/>
              <p:cNvSpPr>
                <a:spLocks noChangeShapeType="1"/>
              </p:cNvSpPr>
              <p:nvPr/>
            </p:nvSpPr>
            <p:spPr bwMode="auto">
              <a:xfrm rot="10800000" flipH="1">
                <a:off x="2061" y="1499"/>
                <a:ext cx="189" cy="196"/>
              </a:xfrm>
              <a:prstGeom prst="line">
                <a:avLst/>
              </a:prstGeom>
              <a:noFill/>
              <a:ln w="28575">
                <a:solidFill>
                  <a:schemeClr val="tx1"/>
                </a:solidFill>
                <a:round/>
                <a:headEnd/>
                <a:tailEnd type="triangle" w="med" len="med"/>
              </a:ln>
              <a:effectLst/>
            </p:spPr>
            <p:txBody>
              <a:bodyPr/>
              <a:lstStyle/>
              <a:p>
                <a:endParaRPr lang="en-GB"/>
              </a:p>
            </p:txBody>
          </p:sp>
          <p:sp>
            <p:nvSpPr>
              <p:cNvPr id="69" name="Line 43"/>
              <p:cNvSpPr>
                <a:spLocks noChangeShapeType="1"/>
              </p:cNvSpPr>
              <p:nvPr/>
            </p:nvSpPr>
            <p:spPr bwMode="auto">
              <a:xfrm rot="5400000">
                <a:off x="1789" y="1969"/>
                <a:ext cx="546" cy="0"/>
              </a:xfrm>
              <a:prstGeom prst="line">
                <a:avLst/>
              </a:prstGeom>
              <a:noFill/>
              <a:ln w="6350">
                <a:solidFill>
                  <a:schemeClr val="tx1"/>
                </a:solidFill>
                <a:round/>
                <a:headEnd/>
                <a:tailEnd/>
              </a:ln>
              <a:effectLst/>
            </p:spPr>
            <p:txBody>
              <a:bodyPr/>
              <a:lstStyle/>
              <a:p>
                <a:endParaRPr lang="en-GB"/>
              </a:p>
            </p:txBody>
          </p:sp>
          <p:sp>
            <p:nvSpPr>
              <p:cNvPr id="70" name="Line 44"/>
              <p:cNvSpPr>
                <a:spLocks noChangeShapeType="1"/>
              </p:cNvSpPr>
              <p:nvPr/>
            </p:nvSpPr>
            <p:spPr bwMode="auto">
              <a:xfrm>
                <a:off x="1335" y="2142"/>
                <a:ext cx="726" cy="0"/>
              </a:xfrm>
              <a:prstGeom prst="line">
                <a:avLst/>
              </a:prstGeom>
              <a:noFill/>
              <a:ln w="28575">
                <a:solidFill>
                  <a:schemeClr val="tx1"/>
                </a:solidFill>
                <a:round/>
                <a:headEnd type="triangle" w="med" len="med"/>
                <a:tailEnd type="triangle" w="med" len="med"/>
              </a:ln>
              <a:effectLst/>
            </p:spPr>
            <p:txBody>
              <a:bodyPr/>
              <a:lstStyle/>
              <a:p>
                <a:endParaRPr lang="en-GB"/>
              </a:p>
            </p:txBody>
          </p:sp>
          <p:sp>
            <p:nvSpPr>
              <p:cNvPr id="71" name="Text Box 45"/>
              <p:cNvSpPr txBox="1">
                <a:spLocks noChangeArrowheads="1"/>
              </p:cNvSpPr>
              <p:nvPr/>
            </p:nvSpPr>
            <p:spPr bwMode="auto">
              <a:xfrm>
                <a:off x="2257" y="1385"/>
                <a:ext cx="493" cy="434"/>
              </a:xfrm>
              <a:prstGeom prst="rect">
                <a:avLst/>
              </a:prstGeom>
              <a:noFill/>
              <a:ln w="9525">
                <a:noFill/>
                <a:miter lim="800000"/>
                <a:headEnd/>
                <a:tailEnd/>
              </a:ln>
              <a:effectLst/>
            </p:spPr>
            <p:txBody>
              <a:bodyPr wrap="square">
                <a:spAutoFit/>
              </a:bodyPr>
              <a:lstStyle/>
              <a:p>
                <a:pPr>
                  <a:spcBef>
                    <a:spcPct val="50000"/>
                  </a:spcBef>
                </a:pPr>
                <a:r>
                  <a:rPr lang="en-GB" b="1" dirty="0">
                    <a:sym typeface="Symbol" pitchFamily="18" charset="2"/>
                  </a:rPr>
                  <a:t>r</a:t>
                </a:r>
                <a:r>
                  <a:rPr lang="en-GB" b="1" baseline="-25000" dirty="0">
                    <a:sym typeface="Symbol" pitchFamily="18" charset="2"/>
                  </a:rPr>
                  <a:t>0</a:t>
                </a:r>
              </a:p>
            </p:txBody>
          </p:sp>
          <p:sp>
            <p:nvSpPr>
              <p:cNvPr id="72" name="Text Box 46"/>
              <p:cNvSpPr txBox="1">
                <a:spLocks noChangeArrowheads="1"/>
              </p:cNvSpPr>
              <p:nvPr/>
            </p:nvSpPr>
            <p:spPr bwMode="auto">
              <a:xfrm>
                <a:off x="1551" y="2061"/>
                <a:ext cx="602" cy="434"/>
              </a:xfrm>
              <a:prstGeom prst="rect">
                <a:avLst/>
              </a:prstGeom>
              <a:noFill/>
              <a:ln w="9525">
                <a:noFill/>
                <a:miter lim="800000"/>
                <a:headEnd/>
                <a:tailEnd/>
              </a:ln>
              <a:effectLst/>
            </p:spPr>
            <p:txBody>
              <a:bodyPr wrap="square">
                <a:spAutoFit/>
              </a:bodyPr>
              <a:lstStyle/>
              <a:p>
                <a:pPr>
                  <a:spcBef>
                    <a:spcPct val="50000"/>
                  </a:spcBef>
                </a:pPr>
                <a:r>
                  <a:rPr lang="en-GB" b="1" dirty="0">
                    <a:sym typeface="Symbol" pitchFamily="18" charset="2"/>
                  </a:rPr>
                  <a:t>L</a:t>
                </a:r>
                <a:r>
                  <a:rPr lang="en-GB" b="1" baseline="-25000" dirty="0">
                    <a:sym typeface="Symbol" pitchFamily="18" charset="2"/>
                  </a:rPr>
                  <a:t>0</a:t>
                </a:r>
              </a:p>
            </p:txBody>
          </p:sp>
          <p:sp>
            <p:nvSpPr>
              <p:cNvPr id="73" name="Line 47"/>
              <p:cNvSpPr>
                <a:spLocks noChangeShapeType="1"/>
              </p:cNvSpPr>
              <p:nvPr/>
            </p:nvSpPr>
            <p:spPr bwMode="auto">
              <a:xfrm>
                <a:off x="3324" y="990"/>
                <a:ext cx="0" cy="1416"/>
              </a:xfrm>
              <a:prstGeom prst="line">
                <a:avLst/>
              </a:prstGeom>
              <a:noFill/>
              <a:ln w="6350">
                <a:solidFill>
                  <a:schemeClr val="tx1"/>
                </a:solidFill>
                <a:round/>
                <a:headEnd/>
                <a:tailEnd/>
              </a:ln>
              <a:effectLst/>
            </p:spPr>
            <p:txBody>
              <a:bodyPr/>
              <a:lstStyle/>
              <a:p>
                <a:endParaRPr lang="en-GB"/>
              </a:p>
            </p:txBody>
          </p:sp>
          <p:sp>
            <p:nvSpPr>
              <p:cNvPr id="74" name="Line 48"/>
              <p:cNvSpPr>
                <a:spLocks noChangeShapeType="1"/>
              </p:cNvSpPr>
              <p:nvPr/>
            </p:nvSpPr>
            <p:spPr bwMode="auto">
              <a:xfrm>
                <a:off x="2988" y="1694"/>
                <a:ext cx="680" cy="0"/>
              </a:xfrm>
              <a:prstGeom prst="line">
                <a:avLst/>
              </a:prstGeom>
              <a:noFill/>
              <a:ln w="28575">
                <a:solidFill>
                  <a:schemeClr val="tx1"/>
                </a:solidFill>
                <a:round/>
                <a:headEnd type="triangle" w="med" len="med"/>
                <a:tailEnd type="triangle" w="med" len="med"/>
              </a:ln>
              <a:effectLst/>
            </p:spPr>
            <p:txBody>
              <a:bodyPr/>
              <a:lstStyle/>
              <a:p>
                <a:endParaRPr lang="en-GB"/>
              </a:p>
            </p:txBody>
          </p:sp>
          <p:sp>
            <p:nvSpPr>
              <p:cNvPr id="75" name="Text Box 49"/>
              <p:cNvSpPr txBox="1">
                <a:spLocks noChangeArrowheads="1"/>
              </p:cNvSpPr>
              <p:nvPr/>
            </p:nvSpPr>
            <p:spPr bwMode="auto">
              <a:xfrm>
                <a:off x="3540" y="1609"/>
                <a:ext cx="344" cy="434"/>
              </a:xfrm>
              <a:prstGeom prst="rect">
                <a:avLst/>
              </a:prstGeom>
              <a:noFill/>
              <a:ln w="9525">
                <a:noFill/>
                <a:miter lim="800000"/>
                <a:headEnd/>
                <a:tailEnd/>
              </a:ln>
              <a:effectLst/>
            </p:spPr>
            <p:txBody>
              <a:bodyPr wrap="square">
                <a:spAutoFit/>
              </a:bodyPr>
              <a:lstStyle/>
              <a:p>
                <a:pPr>
                  <a:spcBef>
                    <a:spcPct val="50000"/>
                  </a:spcBef>
                </a:pPr>
                <a:r>
                  <a:rPr lang="en-GB" b="1" dirty="0">
                    <a:sym typeface="Symbol" pitchFamily="18" charset="2"/>
                  </a:rPr>
                  <a:t>W</a:t>
                </a:r>
                <a:endParaRPr lang="en-GB" b="1" baseline="-25000" dirty="0">
                  <a:sym typeface="Symbol" pitchFamily="18" charset="2"/>
                </a:endParaRPr>
              </a:p>
            </p:txBody>
          </p:sp>
          <p:sp>
            <p:nvSpPr>
              <p:cNvPr id="76" name="Line 50"/>
              <p:cNvSpPr>
                <a:spLocks noChangeShapeType="1"/>
              </p:cNvSpPr>
              <p:nvPr/>
            </p:nvSpPr>
            <p:spPr bwMode="auto">
              <a:xfrm rot="5400000">
                <a:off x="1152" y="2624"/>
                <a:ext cx="378" cy="0"/>
              </a:xfrm>
              <a:prstGeom prst="line">
                <a:avLst/>
              </a:prstGeom>
              <a:noFill/>
              <a:ln w="6350">
                <a:solidFill>
                  <a:schemeClr val="tx1"/>
                </a:solidFill>
                <a:round/>
                <a:headEnd/>
                <a:tailEnd/>
              </a:ln>
              <a:effectLst/>
            </p:spPr>
            <p:txBody>
              <a:bodyPr/>
              <a:lstStyle/>
              <a:p>
                <a:endParaRPr lang="en-GB"/>
              </a:p>
            </p:txBody>
          </p:sp>
          <p:sp>
            <p:nvSpPr>
              <p:cNvPr id="77" name="Line 51"/>
              <p:cNvSpPr>
                <a:spLocks noChangeShapeType="1"/>
              </p:cNvSpPr>
              <p:nvPr/>
            </p:nvSpPr>
            <p:spPr bwMode="auto">
              <a:xfrm rot="5400000">
                <a:off x="3135" y="2623"/>
                <a:ext cx="382" cy="0"/>
              </a:xfrm>
              <a:prstGeom prst="line">
                <a:avLst/>
              </a:prstGeom>
              <a:noFill/>
              <a:ln w="6350">
                <a:solidFill>
                  <a:schemeClr val="tx1"/>
                </a:solidFill>
                <a:round/>
                <a:headEnd/>
                <a:tailEnd/>
              </a:ln>
              <a:effectLst/>
            </p:spPr>
            <p:txBody>
              <a:bodyPr/>
              <a:lstStyle/>
              <a:p>
                <a:endParaRPr lang="en-GB"/>
              </a:p>
            </p:txBody>
          </p:sp>
          <p:sp>
            <p:nvSpPr>
              <p:cNvPr id="78" name="Text Box 52"/>
              <p:cNvSpPr txBox="1">
                <a:spLocks noChangeArrowheads="1"/>
              </p:cNvSpPr>
              <p:nvPr/>
            </p:nvSpPr>
            <p:spPr bwMode="auto">
              <a:xfrm>
                <a:off x="2209" y="2255"/>
                <a:ext cx="362" cy="434"/>
              </a:xfrm>
              <a:prstGeom prst="rect">
                <a:avLst/>
              </a:prstGeom>
              <a:noFill/>
              <a:ln w="9525">
                <a:noFill/>
                <a:miter lim="800000"/>
                <a:headEnd/>
                <a:tailEnd/>
              </a:ln>
              <a:effectLst/>
            </p:spPr>
            <p:txBody>
              <a:bodyPr wrap="square">
                <a:spAutoFit/>
              </a:bodyPr>
              <a:lstStyle/>
              <a:p>
                <a:pPr>
                  <a:spcBef>
                    <a:spcPct val="50000"/>
                  </a:spcBef>
                </a:pPr>
                <a:r>
                  <a:rPr lang="en-GB" b="1" dirty="0">
                    <a:sym typeface="Symbol" pitchFamily="18" charset="2"/>
                  </a:rPr>
                  <a:t>R</a:t>
                </a:r>
                <a:endParaRPr lang="en-GB" b="1" baseline="-25000" dirty="0">
                  <a:sym typeface="Symbol" pitchFamily="18" charset="2"/>
                </a:endParaRPr>
              </a:p>
            </p:txBody>
          </p:sp>
          <p:graphicFrame>
            <p:nvGraphicFramePr>
              <p:cNvPr id="79" name="Object 53"/>
              <p:cNvGraphicFramePr>
                <a:graphicFrameLocks noChangeAspect="1"/>
              </p:cNvGraphicFramePr>
              <p:nvPr/>
            </p:nvGraphicFramePr>
            <p:xfrm>
              <a:off x="2508" y="1054"/>
              <a:ext cx="131" cy="189"/>
            </p:xfrm>
            <a:graphic>
              <a:graphicData uri="http://schemas.openxmlformats.org/presentationml/2006/ole">
                <p:oleObj spid="_x0000_s272387" name="Equation" r:id="rId7" imgW="114120" imgH="164880" progId="Equation.3">
                  <p:embed/>
                </p:oleObj>
              </a:graphicData>
            </a:graphic>
          </p:graphicFrame>
          <p:sp>
            <p:nvSpPr>
              <p:cNvPr id="80" name="Line 54"/>
              <p:cNvSpPr>
                <a:spLocks noChangeShapeType="1"/>
              </p:cNvSpPr>
              <p:nvPr/>
            </p:nvSpPr>
            <p:spPr bwMode="auto">
              <a:xfrm flipV="1">
                <a:off x="2062" y="1214"/>
                <a:ext cx="457" cy="469"/>
              </a:xfrm>
              <a:prstGeom prst="line">
                <a:avLst/>
              </a:prstGeom>
              <a:noFill/>
              <a:ln w="6350">
                <a:solidFill>
                  <a:schemeClr val="tx1"/>
                </a:solidFill>
                <a:round/>
                <a:headEnd/>
                <a:tailEnd type="triangle" w="med" len="med"/>
              </a:ln>
              <a:effectLst/>
            </p:spPr>
            <p:txBody>
              <a:bodyPr/>
              <a:lstStyle/>
              <a:p>
                <a:endParaRPr lang="en-GB"/>
              </a:p>
            </p:txBody>
          </p:sp>
          <p:sp>
            <p:nvSpPr>
              <p:cNvPr id="81" name="Line 61"/>
              <p:cNvSpPr>
                <a:spLocks noChangeShapeType="1"/>
              </p:cNvSpPr>
              <p:nvPr/>
            </p:nvSpPr>
            <p:spPr bwMode="auto">
              <a:xfrm>
                <a:off x="1344" y="2616"/>
                <a:ext cx="1980" cy="0"/>
              </a:xfrm>
              <a:prstGeom prst="line">
                <a:avLst/>
              </a:prstGeom>
              <a:noFill/>
              <a:ln w="28575">
                <a:solidFill>
                  <a:schemeClr val="tx1"/>
                </a:solidFill>
                <a:round/>
                <a:headEnd type="triangle" w="med" len="med"/>
                <a:tailEnd type="triangle" w="med" len="med"/>
              </a:ln>
              <a:effectLst/>
            </p:spPr>
            <p:txBody>
              <a:bodyPr/>
              <a:lstStyle/>
              <a:p>
                <a:endParaRPr lang="en-GB"/>
              </a:p>
            </p:txBody>
          </p:sp>
        </p:grpSp>
        <p:sp>
          <p:nvSpPr>
            <p:cNvPr id="82" name="Line 64"/>
            <p:cNvSpPr>
              <a:spLocks noChangeShapeType="1"/>
            </p:cNvSpPr>
            <p:nvPr/>
          </p:nvSpPr>
          <p:spPr bwMode="auto">
            <a:xfrm>
              <a:off x="8115805" y="4379465"/>
              <a:ext cx="0" cy="1205692"/>
            </a:xfrm>
            <a:prstGeom prst="line">
              <a:avLst/>
            </a:prstGeom>
            <a:noFill/>
            <a:ln w="28575">
              <a:solidFill>
                <a:schemeClr val="tx1"/>
              </a:solidFill>
              <a:round/>
              <a:headEnd type="triangle" w="med" len="med"/>
              <a:tailEnd type="triangle" w="med" len="med"/>
            </a:ln>
            <a:effectLst/>
          </p:spPr>
          <p:txBody>
            <a:bodyPr/>
            <a:lstStyle/>
            <a:p>
              <a:endParaRPr lang="en-GB"/>
            </a:p>
          </p:txBody>
        </p:sp>
        <p:sp>
          <p:nvSpPr>
            <p:cNvPr id="83" name="Text Box 65"/>
            <p:cNvSpPr txBox="1">
              <a:spLocks noChangeArrowheads="1"/>
            </p:cNvSpPr>
            <p:nvPr/>
          </p:nvSpPr>
          <p:spPr bwMode="auto">
            <a:xfrm>
              <a:off x="8138637" y="4226228"/>
              <a:ext cx="319563" cy="369332"/>
            </a:xfrm>
            <a:prstGeom prst="rect">
              <a:avLst/>
            </a:prstGeom>
            <a:noFill/>
            <a:ln w="9525">
              <a:noFill/>
              <a:miter lim="800000"/>
              <a:headEnd/>
              <a:tailEnd/>
            </a:ln>
            <a:effectLst/>
          </p:spPr>
          <p:txBody>
            <a:bodyPr wrap="square">
              <a:spAutoFit/>
            </a:bodyPr>
            <a:lstStyle/>
            <a:p>
              <a:pPr>
                <a:spcBef>
                  <a:spcPct val="50000"/>
                </a:spcBef>
              </a:pPr>
              <a:r>
                <a:rPr lang="en-GB" b="1" dirty="0">
                  <a:sym typeface="Symbol" pitchFamily="18" charset="2"/>
                </a:rPr>
                <a:t>H</a:t>
              </a:r>
              <a:endParaRPr lang="en-GB" b="1" baseline="-25000" dirty="0">
                <a:sym typeface="Symbol" pitchFamily="18" charset="2"/>
              </a:endParaRPr>
            </a:p>
          </p:txBody>
        </p:sp>
      </p:grpSp>
      <p:grpSp>
        <p:nvGrpSpPr>
          <p:cNvPr id="87" name="Group 86"/>
          <p:cNvGrpSpPr/>
          <p:nvPr/>
        </p:nvGrpSpPr>
        <p:grpSpPr>
          <a:xfrm>
            <a:off x="6676119" y="1300656"/>
            <a:ext cx="1635123" cy="1287462"/>
            <a:chOff x="7127875" y="1208088"/>
            <a:chExt cx="2085156" cy="1132126"/>
          </a:xfrm>
        </p:grpSpPr>
        <p:sp>
          <p:nvSpPr>
            <p:cNvPr id="84" name="Rectangle 6"/>
            <p:cNvSpPr>
              <a:spLocks noChangeArrowheads="1"/>
            </p:cNvSpPr>
            <p:nvPr/>
          </p:nvSpPr>
          <p:spPr bwMode="auto">
            <a:xfrm>
              <a:off x="7127875" y="1208088"/>
              <a:ext cx="2016125" cy="1132126"/>
            </a:xfrm>
            <a:prstGeom prst="rect">
              <a:avLst/>
            </a:prstGeom>
            <a:solidFill>
              <a:schemeClr val="bg1">
                <a:alpha val="17999"/>
              </a:schemeClr>
            </a:solidFill>
            <a:ln w="19050">
              <a:solidFill>
                <a:schemeClr val="bg1"/>
              </a:solidFill>
              <a:miter lim="800000"/>
              <a:headEnd/>
              <a:tailEnd/>
            </a:ln>
            <a:effectLst/>
          </p:spPr>
          <p:txBody>
            <a:bodyPr/>
            <a:lstStyle/>
            <a:p>
              <a:pPr marL="361950" indent="-361950">
                <a:spcBef>
                  <a:spcPct val="20000"/>
                </a:spcBef>
              </a:pPr>
              <a:r>
                <a:rPr lang="en-GB" sz="1600" dirty="0">
                  <a:sym typeface="Symbol" pitchFamily="18" charset="2"/>
                </a:rPr>
                <a:t>Aspect ratio, </a:t>
              </a:r>
              <a:r>
                <a:rPr lang="en-GB" sz="1600" dirty="0" smtClean="0">
                  <a:sym typeface="Symbol" pitchFamily="18" charset="2"/>
                </a:rPr>
                <a:t></a:t>
              </a:r>
              <a:endParaRPr lang="en-GB" baseline="-25000" dirty="0"/>
            </a:p>
          </p:txBody>
        </p:sp>
        <p:graphicFrame>
          <p:nvGraphicFramePr>
            <p:cNvPr id="86" name="Object 85"/>
            <p:cNvGraphicFramePr>
              <a:graphicFrameLocks noChangeAspect="1"/>
            </p:cNvGraphicFramePr>
            <p:nvPr/>
          </p:nvGraphicFramePr>
          <p:xfrm>
            <a:off x="7172411" y="1545860"/>
            <a:ext cx="2040620" cy="677093"/>
          </p:xfrm>
          <a:graphic>
            <a:graphicData uri="http://schemas.openxmlformats.org/presentationml/2006/ole">
              <p:oleObj spid="_x0000_s272389" name="Equation" r:id="rId8" imgW="698400" imgH="368280" progId="Equation.3">
                <p:embed/>
              </p:oleObj>
            </a:graphicData>
          </a:graphic>
        </p:graphicFrame>
      </p:grpSp>
      <p:sp>
        <p:nvSpPr>
          <p:cNvPr id="35" name="Rectangle 3"/>
          <p:cNvSpPr txBox="1">
            <a:spLocks noChangeArrowheads="1"/>
          </p:cNvSpPr>
          <p:nvPr/>
        </p:nvSpPr>
        <p:spPr bwMode="auto">
          <a:xfrm>
            <a:off x="5702753" y="5040528"/>
            <a:ext cx="3441247" cy="15489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61950" indent="-361950">
              <a:spcBef>
                <a:spcPct val="20000"/>
              </a:spcBef>
              <a:defRPr/>
            </a:pPr>
            <a:endParaRPr lang="en-GB" sz="1600" b="1" dirty="0" smtClean="0">
              <a:sym typeface="Symbol" pitchFamily="18" charset="2"/>
            </a:endParaRPr>
          </a:p>
          <a:p>
            <a:pPr marL="361950" indent="-361950">
              <a:spcBef>
                <a:spcPct val="20000"/>
              </a:spcBef>
            </a:pPr>
            <a:r>
              <a:rPr lang="en-GB" sz="2000" b="1" dirty="0" smtClean="0">
                <a:sym typeface="Symbol"/>
              </a:rPr>
              <a:t>    </a:t>
            </a:r>
            <a:r>
              <a:rPr lang="en-GB" sz="2000" b="1" dirty="0" smtClean="0"/>
              <a:t>A(R)</a:t>
            </a:r>
            <a:r>
              <a:rPr lang="en-GB" sz="2000" b="1" baseline="-25000" dirty="0" smtClean="0"/>
              <a:t> </a:t>
            </a:r>
            <a:r>
              <a:rPr lang="en-GB" sz="2000" b="1" dirty="0" smtClean="0"/>
              <a:t> = </a:t>
            </a:r>
            <a:r>
              <a:rPr lang="en-GB" sz="2000" b="1" u="sng" dirty="0" smtClean="0"/>
              <a:t>  </a:t>
            </a:r>
            <a:r>
              <a:rPr lang="en-GB" sz="2000" u="sng" dirty="0" smtClean="0"/>
              <a:t> </a:t>
            </a:r>
            <a:r>
              <a:rPr lang="en-GB" sz="2000" b="1" u="sng" dirty="0" smtClean="0"/>
              <a:t>½ W -  </a:t>
            </a:r>
            <a:r>
              <a:rPr lang="en-GB" sz="2000" b="1" u="sng" dirty="0" smtClean="0">
                <a:sym typeface="Symbol" pitchFamily="18" charset="2"/>
              </a:rPr>
              <a:t>r</a:t>
            </a:r>
            <a:r>
              <a:rPr lang="en-GB" sz="2000" b="1" baseline="-25000" dirty="0" smtClean="0">
                <a:sym typeface="Symbol" pitchFamily="18" charset="2"/>
              </a:rPr>
              <a:t>0</a:t>
            </a:r>
            <a:r>
              <a:rPr lang="en-GB" sz="2000" b="1" u="sng" dirty="0" smtClean="0">
                <a:sym typeface="Symbol" pitchFamily="18" charset="2"/>
              </a:rPr>
              <a:t>  _</a:t>
            </a:r>
          </a:p>
          <a:p>
            <a:pPr marL="361950" indent="-361950">
              <a:spcBef>
                <a:spcPct val="20000"/>
              </a:spcBef>
            </a:pPr>
            <a:r>
              <a:rPr lang="en-GB" sz="2000" b="1" dirty="0" smtClean="0">
                <a:sym typeface="Symbol" pitchFamily="18" charset="2"/>
              </a:rPr>
              <a:t>	                      R - L</a:t>
            </a:r>
            <a:r>
              <a:rPr lang="en-GB" sz="2000" b="1" baseline="-25000" dirty="0" smtClean="0">
                <a:sym typeface="Symbol" pitchFamily="18" charset="2"/>
              </a:rPr>
              <a:t>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0"/>
          </p:nvPr>
        </p:nvSpPr>
        <p:spPr/>
        <p:txBody>
          <a:bodyPr/>
          <a:lstStyle/>
          <a:p>
            <a:fld id="{EAD4F6AF-A50E-4A29-9BB2-36EAB8DBAE56}" type="slidenum">
              <a:rPr lang="en-GB" smtClean="0"/>
              <a:pPr/>
              <a:t>22</a:t>
            </a:fld>
            <a:endParaRPr lang="en-GB"/>
          </a:p>
        </p:txBody>
      </p:sp>
      <p:pic>
        <p:nvPicPr>
          <p:cNvPr id="268290" name="Picture 2" descr="D:\JAPAN\RESEARCH\PROJECTS\radial width helicity estimate\PAPER\Post Reviewer\Individual Expansion figure6.tif"/>
          <p:cNvPicPr>
            <a:picLocks noChangeAspect="1" noChangeArrowheads="1"/>
          </p:cNvPicPr>
          <p:nvPr/>
        </p:nvPicPr>
        <p:blipFill>
          <a:blip r:embed="rId3" cstate="print"/>
          <a:srcRect l="4793" r="5439" b="12693"/>
          <a:stretch>
            <a:fillRect/>
          </a:stretch>
        </p:blipFill>
        <p:spPr bwMode="auto">
          <a:xfrm>
            <a:off x="556592" y="844897"/>
            <a:ext cx="8189843" cy="5423384"/>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4" name="Slide Number Placeholder 3"/>
          <p:cNvSpPr>
            <a:spLocks noGrp="1"/>
          </p:cNvSpPr>
          <p:nvPr>
            <p:ph type="sldNum" sz="quarter" idx="10"/>
          </p:nvPr>
        </p:nvSpPr>
        <p:spPr/>
        <p:txBody>
          <a:bodyPr/>
          <a:lstStyle/>
          <a:p>
            <a:fld id="{EAD4F6AF-A50E-4A29-9BB2-36EAB8DBAE56}" type="slidenum">
              <a:rPr lang="en-GB" smtClean="0"/>
              <a:pPr/>
              <a:t>23</a:t>
            </a:fld>
            <a:endParaRPr lang="en-GB"/>
          </a:p>
        </p:txBody>
      </p:sp>
      <p:pic>
        <p:nvPicPr>
          <p:cNvPr id="292868" name="Picture 4" descr="D:\JAPAN\RESEARCH\PROJECTS\radial width helicity estimate\PAPER\1st draft\Figure 7 plus sun.tif"/>
          <p:cNvPicPr>
            <a:picLocks noChangeAspect="1" noChangeArrowheads="1"/>
          </p:cNvPicPr>
          <p:nvPr/>
        </p:nvPicPr>
        <p:blipFill>
          <a:blip r:embed="rId2" cstate="print"/>
          <a:srcRect l="7819" t="5548" r="11457" b="1821"/>
          <a:stretch>
            <a:fillRect/>
          </a:stretch>
        </p:blipFill>
        <p:spPr bwMode="auto">
          <a:xfrm>
            <a:off x="4092832" y="1700141"/>
            <a:ext cx="5051168" cy="4174436"/>
          </a:xfrm>
          <a:prstGeom prst="rect">
            <a:avLst/>
          </a:prstGeom>
          <a:noFill/>
        </p:spPr>
      </p:pic>
      <p:sp>
        <p:nvSpPr>
          <p:cNvPr id="10" name="Content Placeholder 9"/>
          <p:cNvSpPr>
            <a:spLocks noGrp="1"/>
          </p:cNvSpPr>
          <p:nvPr>
            <p:ph idx="1"/>
          </p:nvPr>
        </p:nvSpPr>
        <p:spPr>
          <a:xfrm>
            <a:off x="179389" y="1022350"/>
            <a:ext cx="4114316" cy="4692650"/>
          </a:xfrm>
        </p:spPr>
        <p:txBody>
          <a:bodyPr/>
          <a:lstStyle/>
          <a:p>
            <a:endParaRPr lang="en-GB" b="1" dirty="0" smtClean="0"/>
          </a:p>
          <a:p>
            <a:r>
              <a:rPr lang="en-GB" b="1" dirty="0" smtClean="0"/>
              <a:t>SOLARSTORMWATCH.com - </a:t>
            </a:r>
            <a:r>
              <a:rPr lang="en-GB" sz="1600" dirty="0" smtClean="0"/>
              <a:t>project is beginning to statistically estimate the shape and sizes of CMEs as they move between the Sun and 1AU.</a:t>
            </a:r>
          </a:p>
          <a:p>
            <a:endParaRPr lang="en-GB" dirty="0" smtClean="0"/>
          </a:p>
          <a:p>
            <a:r>
              <a:rPr lang="en-GB" b="1" dirty="0" smtClean="0"/>
              <a:t>Direct observations </a:t>
            </a:r>
            <a:r>
              <a:rPr lang="en-GB" dirty="0" smtClean="0"/>
              <a:t>of the </a:t>
            </a:r>
            <a:r>
              <a:rPr lang="en-GB" b="1" dirty="0" smtClean="0"/>
              <a:t>2D structure of CMEs </a:t>
            </a:r>
            <a:r>
              <a:rPr lang="en-GB" dirty="0" smtClean="0"/>
              <a:t>can be measured between the Sun and 1AU.</a:t>
            </a:r>
          </a:p>
          <a:p>
            <a:endParaRPr lang="en-GB" dirty="0" smtClean="0"/>
          </a:p>
          <a:p>
            <a:r>
              <a:rPr lang="en-GB" dirty="0" smtClean="0"/>
              <a:t>Generate a </a:t>
            </a:r>
            <a:r>
              <a:rPr lang="en-GB" b="1" dirty="0" smtClean="0"/>
              <a:t>Power law fit </a:t>
            </a:r>
            <a:r>
              <a:rPr lang="en-GB" dirty="0" smtClean="0"/>
              <a:t>for the typical </a:t>
            </a:r>
            <a:r>
              <a:rPr lang="en-GB" b="1" dirty="0" smtClean="0"/>
              <a:t>expansion rate of a CME at any position </a:t>
            </a:r>
            <a:r>
              <a:rPr lang="en-GB" dirty="0" smtClean="0"/>
              <a:t>in the inner </a:t>
            </a:r>
            <a:r>
              <a:rPr lang="en-GB" dirty="0" err="1" smtClean="0"/>
              <a:t>heliosphere</a:t>
            </a:r>
            <a:endParaRPr lang="en-GB" dirty="0" smtClean="0"/>
          </a:p>
          <a:p>
            <a:endParaRPr lang="en-GB" dirty="0"/>
          </a:p>
        </p:txBody>
      </p:sp>
      <p:sp>
        <p:nvSpPr>
          <p:cNvPr id="7" name="Content Placeholder 9"/>
          <p:cNvSpPr txBox="1">
            <a:spLocks/>
          </p:cNvSpPr>
          <p:nvPr/>
        </p:nvSpPr>
        <p:spPr bwMode="auto">
          <a:xfrm>
            <a:off x="611189" y="5740400"/>
            <a:ext cx="2017711" cy="39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61950" marR="0" lvl="0" indent="-361950" algn="l" defTabSz="914400" rtl="0" eaLnBrk="1" fontAlgn="base" latinLnBrk="0" hangingPunct="1">
              <a:lnSpc>
                <a:spcPct val="100000"/>
              </a:lnSpc>
              <a:spcBef>
                <a:spcPct val="20000"/>
              </a:spcBef>
              <a:spcAft>
                <a:spcPct val="0"/>
              </a:spcAft>
              <a:buClrTx/>
              <a:buSzTx/>
              <a:tabLst/>
              <a:defRPr/>
            </a:pPr>
            <a:r>
              <a:rPr kumimoji="0" lang="en-GB" sz="1800" b="0" i="0" u="none" strike="noStrike" kern="0" cap="none" spc="0" normalizeH="0" baseline="0" noProof="0" dirty="0" smtClean="0">
                <a:ln>
                  <a:noFill/>
                </a:ln>
                <a:solidFill>
                  <a:schemeClr val="accent2"/>
                </a:solidFill>
                <a:effectLst/>
                <a:uLnTx/>
                <a:uFillTx/>
                <a:latin typeface="+mn-lt"/>
                <a:ea typeface="+mn-ea"/>
                <a:cs typeface="+mn-cs"/>
              </a:rPr>
              <a:t>A</a:t>
            </a:r>
            <a:r>
              <a:rPr kumimoji="0" lang="en-GB" sz="1800" b="0" i="0" u="none" strike="noStrike" kern="0" cap="none" spc="0" normalizeH="0" noProof="0" dirty="0" smtClean="0">
                <a:ln>
                  <a:noFill/>
                </a:ln>
                <a:solidFill>
                  <a:schemeClr val="accent2"/>
                </a:solidFill>
                <a:effectLst/>
                <a:uLnTx/>
                <a:uFillTx/>
                <a:latin typeface="+mn-lt"/>
                <a:ea typeface="+mn-ea"/>
                <a:cs typeface="+mn-cs"/>
              </a:rPr>
              <a:t> = 0.05*R</a:t>
            </a:r>
            <a:r>
              <a:rPr kumimoji="0" lang="en-GB" sz="1800" b="0" i="0" u="none" strike="noStrike" kern="3000" cap="none" spc="0" normalizeH="0" baseline="40000" noProof="0" dirty="0" smtClean="0">
                <a:ln>
                  <a:noFill/>
                </a:ln>
                <a:solidFill>
                  <a:schemeClr val="accent2"/>
                </a:solidFill>
                <a:effectLst/>
                <a:uLnTx/>
                <a:uFillTx/>
                <a:latin typeface="+mn-lt"/>
                <a:ea typeface="+mn-ea"/>
                <a:cs typeface="+mn-cs"/>
              </a:rPr>
              <a:t> -0.8</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Slide Number Placeholder 3"/>
          <p:cNvSpPr>
            <a:spLocks noGrp="1"/>
          </p:cNvSpPr>
          <p:nvPr>
            <p:ph type="sldNum" sz="quarter" idx="10"/>
          </p:nvPr>
        </p:nvSpPr>
        <p:spPr/>
        <p:txBody>
          <a:bodyPr/>
          <a:lstStyle/>
          <a:p>
            <a:fld id="{F17EFEC8-F4F5-4FBD-B857-6CC810427645}" type="slidenum">
              <a:rPr lang="en-GB"/>
              <a:pPr/>
              <a:t>24</a:t>
            </a:fld>
            <a:endParaRPr lang="en-GB"/>
          </a:p>
        </p:txBody>
      </p:sp>
      <p:sp>
        <p:nvSpPr>
          <p:cNvPr id="201730" name="Rectangle 2"/>
          <p:cNvSpPr>
            <a:spLocks noGrp="1" noChangeArrowheads="1"/>
          </p:cNvSpPr>
          <p:nvPr>
            <p:ph type="title"/>
          </p:nvPr>
        </p:nvSpPr>
        <p:spPr>
          <a:xfrm>
            <a:off x="-76200" y="-96838"/>
            <a:ext cx="9036050" cy="646113"/>
          </a:xfrm>
        </p:spPr>
        <p:txBody>
          <a:bodyPr/>
          <a:lstStyle/>
          <a:p>
            <a:r>
              <a:rPr lang="en-US" i="1" dirty="0" smtClean="0"/>
              <a:t>in </a:t>
            </a:r>
            <a:r>
              <a:rPr lang="en-US" i="1" dirty="0"/>
              <a:t>situ </a:t>
            </a:r>
            <a:r>
              <a:rPr lang="en-US" dirty="0" smtClean="0"/>
              <a:t>estimates</a:t>
            </a:r>
            <a:endParaRPr lang="en-GB" dirty="0"/>
          </a:p>
        </p:txBody>
      </p:sp>
      <p:pic>
        <p:nvPicPr>
          <p:cNvPr id="201731" name="Picture 3"/>
          <p:cNvPicPr>
            <a:picLocks noChangeAspect="1" noChangeArrowheads="1"/>
          </p:cNvPicPr>
          <p:nvPr/>
        </p:nvPicPr>
        <p:blipFill>
          <a:blip r:embed="rId3" cstate="print"/>
          <a:srcRect t="4214"/>
          <a:stretch>
            <a:fillRect/>
          </a:stretch>
        </p:blipFill>
        <p:spPr bwMode="auto">
          <a:xfrm>
            <a:off x="1384300" y="793750"/>
            <a:ext cx="5827713" cy="5927725"/>
          </a:xfrm>
          <a:prstGeom prst="rect">
            <a:avLst/>
          </a:prstGeom>
          <a:noFill/>
          <a:ln w="9525">
            <a:noFill/>
            <a:miter lim="800000"/>
            <a:headEnd/>
            <a:tailEnd/>
          </a:ln>
          <a:effectLst/>
        </p:spPr>
      </p:pic>
      <p:sp>
        <p:nvSpPr>
          <p:cNvPr id="201732" name="Rectangle 4"/>
          <p:cNvSpPr>
            <a:spLocks noChangeArrowheads="1"/>
          </p:cNvSpPr>
          <p:nvPr/>
        </p:nvSpPr>
        <p:spPr bwMode="auto">
          <a:xfrm>
            <a:off x="6805613" y="788988"/>
            <a:ext cx="1870075" cy="738187"/>
          </a:xfrm>
          <a:prstGeom prst="rect">
            <a:avLst/>
          </a:prstGeom>
          <a:noFill/>
          <a:ln w="9525">
            <a:noFill/>
            <a:miter lim="800000"/>
            <a:headEnd/>
            <a:tailEnd/>
          </a:ln>
          <a:effectLst/>
        </p:spPr>
        <p:txBody>
          <a:bodyPr/>
          <a:lstStyle/>
          <a:p>
            <a:pPr marL="361950" indent="-361950">
              <a:spcBef>
                <a:spcPct val="20000"/>
              </a:spcBef>
            </a:pPr>
            <a:r>
              <a:rPr lang="en-GB" sz="1200"/>
              <a:t>Spreiter et al. (1966) </a:t>
            </a:r>
          </a:p>
          <a:p>
            <a:pPr marL="361950" indent="-361950">
              <a:spcBef>
                <a:spcPct val="20000"/>
              </a:spcBef>
            </a:pPr>
            <a:r>
              <a:rPr lang="en-GB" sz="1200"/>
              <a:t>Planet. Space Sci.</a:t>
            </a:r>
          </a:p>
        </p:txBody>
      </p:sp>
      <p:grpSp>
        <p:nvGrpSpPr>
          <p:cNvPr id="201739" name="Group 11"/>
          <p:cNvGrpSpPr>
            <a:grpSpLocks/>
          </p:cNvGrpSpPr>
          <p:nvPr/>
        </p:nvGrpSpPr>
        <p:grpSpPr bwMode="auto">
          <a:xfrm>
            <a:off x="2935288" y="3344863"/>
            <a:ext cx="5699125" cy="2735262"/>
            <a:chOff x="1909" y="2107"/>
            <a:chExt cx="3590" cy="1723"/>
          </a:xfrm>
        </p:grpSpPr>
        <p:grpSp>
          <p:nvGrpSpPr>
            <p:cNvPr id="201737" name="Group 9"/>
            <p:cNvGrpSpPr>
              <a:grpSpLocks/>
            </p:cNvGrpSpPr>
            <p:nvPr/>
          </p:nvGrpSpPr>
          <p:grpSpPr bwMode="auto">
            <a:xfrm>
              <a:off x="1909" y="2107"/>
              <a:ext cx="2486" cy="1723"/>
              <a:chOff x="1909" y="2107"/>
              <a:chExt cx="2486" cy="1723"/>
            </a:xfrm>
          </p:grpSpPr>
          <p:sp>
            <p:nvSpPr>
              <p:cNvPr id="201736" name="Freeform 8"/>
              <p:cNvSpPr>
                <a:spLocks/>
              </p:cNvSpPr>
              <p:nvPr/>
            </p:nvSpPr>
            <p:spPr bwMode="auto">
              <a:xfrm>
                <a:off x="1909" y="2120"/>
                <a:ext cx="2486" cy="1708"/>
              </a:xfrm>
              <a:custGeom>
                <a:avLst/>
                <a:gdLst/>
                <a:ahLst/>
                <a:cxnLst>
                  <a:cxn ang="0">
                    <a:pos x="0" y="1708"/>
                  </a:cxn>
                  <a:cxn ang="0">
                    <a:pos x="19" y="1545"/>
                  </a:cxn>
                  <a:cxn ang="0">
                    <a:pos x="77" y="1319"/>
                  </a:cxn>
                  <a:cxn ang="0">
                    <a:pos x="182" y="1074"/>
                  </a:cxn>
                  <a:cxn ang="0">
                    <a:pos x="379" y="786"/>
                  </a:cxn>
                  <a:cxn ang="0">
                    <a:pos x="557" y="614"/>
                  </a:cxn>
                  <a:cxn ang="0">
                    <a:pos x="830" y="407"/>
                  </a:cxn>
                  <a:cxn ang="0">
                    <a:pos x="1321" y="179"/>
                  </a:cxn>
                  <a:cxn ang="0">
                    <a:pos x="1619" y="93"/>
                  </a:cxn>
                  <a:cxn ang="0">
                    <a:pos x="1893" y="45"/>
                  </a:cxn>
                  <a:cxn ang="0">
                    <a:pos x="2085" y="16"/>
                  </a:cxn>
                  <a:cxn ang="0">
                    <a:pos x="2248" y="2"/>
                  </a:cxn>
                  <a:cxn ang="0">
                    <a:pos x="2334" y="2"/>
                  </a:cxn>
                  <a:cxn ang="0">
                    <a:pos x="2406" y="6"/>
                  </a:cxn>
                  <a:cxn ang="0">
                    <a:pos x="2464" y="453"/>
                  </a:cxn>
                  <a:cxn ang="0">
                    <a:pos x="2483" y="1158"/>
                  </a:cxn>
                  <a:cxn ang="0">
                    <a:pos x="2483" y="1701"/>
                  </a:cxn>
                </a:cxnLst>
                <a:rect l="0" t="0" r="r" b="b"/>
                <a:pathLst>
                  <a:path w="2486" h="1708">
                    <a:moveTo>
                      <a:pt x="0" y="1708"/>
                    </a:moveTo>
                    <a:cubicBezTo>
                      <a:pt x="3" y="1681"/>
                      <a:pt x="6" y="1610"/>
                      <a:pt x="19" y="1545"/>
                    </a:cubicBezTo>
                    <a:cubicBezTo>
                      <a:pt x="32" y="1480"/>
                      <a:pt x="50" y="1397"/>
                      <a:pt x="77" y="1319"/>
                    </a:cubicBezTo>
                    <a:cubicBezTo>
                      <a:pt x="104" y="1241"/>
                      <a:pt x="132" y="1163"/>
                      <a:pt x="182" y="1074"/>
                    </a:cubicBezTo>
                    <a:cubicBezTo>
                      <a:pt x="232" y="985"/>
                      <a:pt x="317" y="863"/>
                      <a:pt x="379" y="786"/>
                    </a:cubicBezTo>
                    <a:cubicBezTo>
                      <a:pt x="441" y="709"/>
                      <a:pt x="482" y="677"/>
                      <a:pt x="557" y="614"/>
                    </a:cubicBezTo>
                    <a:cubicBezTo>
                      <a:pt x="632" y="551"/>
                      <a:pt x="703" y="479"/>
                      <a:pt x="830" y="407"/>
                    </a:cubicBezTo>
                    <a:cubicBezTo>
                      <a:pt x="957" y="335"/>
                      <a:pt x="1189" y="231"/>
                      <a:pt x="1321" y="179"/>
                    </a:cubicBezTo>
                    <a:cubicBezTo>
                      <a:pt x="1453" y="127"/>
                      <a:pt x="1524" y="115"/>
                      <a:pt x="1619" y="93"/>
                    </a:cubicBezTo>
                    <a:cubicBezTo>
                      <a:pt x="1714" y="71"/>
                      <a:pt x="1815" y="58"/>
                      <a:pt x="1893" y="45"/>
                    </a:cubicBezTo>
                    <a:cubicBezTo>
                      <a:pt x="1971" y="32"/>
                      <a:pt x="2026" y="23"/>
                      <a:pt x="2085" y="16"/>
                    </a:cubicBezTo>
                    <a:cubicBezTo>
                      <a:pt x="2144" y="9"/>
                      <a:pt x="2207" y="4"/>
                      <a:pt x="2248" y="2"/>
                    </a:cubicBezTo>
                    <a:cubicBezTo>
                      <a:pt x="2289" y="0"/>
                      <a:pt x="2308" y="1"/>
                      <a:pt x="2334" y="2"/>
                    </a:cubicBezTo>
                    <a:lnTo>
                      <a:pt x="2406" y="6"/>
                    </a:lnTo>
                    <a:cubicBezTo>
                      <a:pt x="2428" y="81"/>
                      <a:pt x="2451" y="261"/>
                      <a:pt x="2464" y="453"/>
                    </a:cubicBezTo>
                    <a:cubicBezTo>
                      <a:pt x="2477" y="645"/>
                      <a:pt x="2480" y="950"/>
                      <a:pt x="2483" y="1158"/>
                    </a:cubicBezTo>
                    <a:cubicBezTo>
                      <a:pt x="2486" y="1366"/>
                      <a:pt x="2483" y="1588"/>
                      <a:pt x="2483" y="1701"/>
                    </a:cubicBezTo>
                  </a:path>
                </a:pathLst>
              </a:custGeom>
              <a:gradFill rotWithShape="1">
                <a:gsLst>
                  <a:gs pos="0">
                    <a:srgbClr val="F8E364"/>
                  </a:gs>
                  <a:gs pos="100000">
                    <a:srgbClr val="F8E364">
                      <a:gamma/>
                      <a:tint val="48627"/>
                      <a:invGamma/>
                      <a:alpha val="28999"/>
                    </a:srgbClr>
                  </a:gs>
                </a:gsLst>
                <a:lin ang="2700000" scaled="1"/>
              </a:gradFill>
              <a:ln w="38100" cmpd="sng">
                <a:noFill/>
                <a:round/>
                <a:headEnd/>
                <a:tailEnd/>
              </a:ln>
              <a:effectLst/>
            </p:spPr>
            <p:txBody>
              <a:bodyPr/>
              <a:lstStyle/>
              <a:p>
                <a:endParaRPr lang="en-GB"/>
              </a:p>
            </p:txBody>
          </p:sp>
          <p:sp>
            <p:nvSpPr>
              <p:cNvPr id="201735" name="Freeform 7"/>
              <p:cNvSpPr>
                <a:spLocks/>
              </p:cNvSpPr>
              <p:nvPr/>
            </p:nvSpPr>
            <p:spPr bwMode="auto">
              <a:xfrm>
                <a:off x="1916" y="2107"/>
                <a:ext cx="2400" cy="1723"/>
              </a:xfrm>
              <a:custGeom>
                <a:avLst/>
                <a:gdLst/>
                <a:ahLst/>
                <a:cxnLst>
                  <a:cxn ang="0">
                    <a:pos x="0" y="1723"/>
                  </a:cxn>
                  <a:cxn ang="0">
                    <a:pos x="19" y="1560"/>
                  </a:cxn>
                  <a:cxn ang="0">
                    <a:pos x="77" y="1334"/>
                  </a:cxn>
                  <a:cxn ang="0">
                    <a:pos x="182" y="1089"/>
                  </a:cxn>
                  <a:cxn ang="0">
                    <a:pos x="379" y="801"/>
                  </a:cxn>
                  <a:cxn ang="0">
                    <a:pos x="557" y="629"/>
                  </a:cxn>
                  <a:cxn ang="0">
                    <a:pos x="830" y="422"/>
                  </a:cxn>
                  <a:cxn ang="0">
                    <a:pos x="1262" y="206"/>
                  </a:cxn>
                  <a:cxn ang="0">
                    <a:pos x="1814" y="62"/>
                  </a:cxn>
                  <a:cxn ang="0">
                    <a:pos x="2213" y="19"/>
                  </a:cxn>
                  <a:cxn ang="0">
                    <a:pos x="2083" y="24"/>
                  </a:cxn>
                  <a:cxn ang="0">
                    <a:pos x="2400" y="0"/>
                  </a:cxn>
                </a:cxnLst>
                <a:rect l="0" t="0" r="r" b="b"/>
                <a:pathLst>
                  <a:path w="2400" h="1723">
                    <a:moveTo>
                      <a:pt x="0" y="1723"/>
                    </a:moveTo>
                    <a:cubicBezTo>
                      <a:pt x="3" y="1696"/>
                      <a:pt x="6" y="1625"/>
                      <a:pt x="19" y="1560"/>
                    </a:cubicBezTo>
                    <a:cubicBezTo>
                      <a:pt x="32" y="1495"/>
                      <a:pt x="50" y="1412"/>
                      <a:pt x="77" y="1334"/>
                    </a:cubicBezTo>
                    <a:cubicBezTo>
                      <a:pt x="104" y="1256"/>
                      <a:pt x="132" y="1178"/>
                      <a:pt x="182" y="1089"/>
                    </a:cubicBezTo>
                    <a:cubicBezTo>
                      <a:pt x="232" y="1000"/>
                      <a:pt x="317" y="878"/>
                      <a:pt x="379" y="801"/>
                    </a:cubicBezTo>
                    <a:cubicBezTo>
                      <a:pt x="441" y="724"/>
                      <a:pt x="482" y="692"/>
                      <a:pt x="557" y="629"/>
                    </a:cubicBezTo>
                    <a:cubicBezTo>
                      <a:pt x="632" y="566"/>
                      <a:pt x="713" y="492"/>
                      <a:pt x="830" y="422"/>
                    </a:cubicBezTo>
                    <a:cubicBezTo>
                      <a:pt x="947" y="352"/>
                      <a:pt x="1098" y="266"/>
                      <a:pt x="1262" y="206"/>
                    </a:cubicBezTo>
                    <a:cubicBezTo>
                      <a:pt x="1426" y="146"/>
                      <a:pt x="1656" y="93"/>
                      <a:pt x="1814" y="62"/>
                    </a:cubicBezTo>
                    <a:cubicBezTo>
                      <a:pt x="1972" y="31"/>
                      <a:pt x="2168" y="25"/>
                      <a:pt x="2213" y="19"/>
                    </a:cubicBezTo>
                    <a:cubicBezTo>
                      <a:pt x="2258" y="13"/>
                      <a:pt x="2052" y="27"/>
                      <a:pt x="2083" y="24"/>
                    </a:cubicBezTo>
                    <a:cubicBezTo>
                      <a:pt x="2114" y="21"/>
                      <a:pt x="2334" y="5"/>
                      <a:pt x="2400" y="0"/>
                    </a:cubicBezTo>
                  </a:path>
                </a:pathLst>
              </a:custGeom>
              <a:noFill/>
              <a:ln w="38100" cmpd="sng">
                <a:solidFill>
                  <a:srgbClr val="F8E364"/>
                </a:solidFill>
                <a:round/>
                <a:headEnd/>
                <a:tailEnd/>
              </a:ln>
              <a:effectLst/>
            </p:spPr>
            <p:txBody>
              <a:bodyPr/>
              <a:lstStyle/>
              <a:p>
                <a:endParaRPr lang="en-GB"/>
              </a:p>
            </p:txBody>
          </p:sp>
        </p:grpSp>
        <p:sp>
          <p:nvSpPr>
            <p:cNvPr id="201738" name="Rectangle 10"/>
            <p:cNvSpPr>
              <a:spLocks noChangeArrowheads="1"/>
            </p:cNvSpPr>
            <p:nvPr/>
          </p:nvSpPr>
          <p:spPr bwMode="auto">
            <a:xfrm>
              <a:off x="4321" y="2122"/>
              <a:ext cx="1178" cy="465"/>
            </a:xfrm>
            <a:prstGeom prst="rect">
              <a:avLst/>
            </a:prstGeom>
            <a:noFill/>
            <a:ln w="9525">
              <a:noFill/>
              <a:miter lim="800000"/>
              <a:headEnd/>
              <a:tailEnd/>
            </a:ln>
            <a:effectLst/>
          </p:spPr>
          <p:txBody>
            <a:bodyPr/>
            <a:lstStyle/>
            <a:p>
              <a:pPr>
                <a:spcBef>
                  <a:spcPct val="20000"/>
                </a:spcBef>
              </a:pPr>
              <a:r>
                <a:rPr lang="en-GB" sz="1400">
                  <a:solidFill>
                    <a:srgbClr val="D8BB0A"/>
                  </a:solidFill>
                </a:rPr>
                <a:t>Effective Magnetic bubble of CME</a:t>
              </a:r>
            </a:p>
          </p:txBody>
        </p:sp>
      </p:grpSp>
      <p:sp>
        <p:nvSpPr>
          <p:cNvPr id="201733" name="Line 5"/>
          <p:cNvSpPr>
            <a:spLocks noChangeShapeType="1"/>
          </p:cNvSpPr>
          <p:nvPr/>
        </p:nvSpPr>
        <p:spPr bwMode="auto">
          <a:xfrm>
            <a:off x="-4711700" y="6089650"/>
            <a:ext cx="4648200" cy="0"/>
          </a:xfrm>
          <a:prstGeom prst="line">
            <a:avLst/>
          </a:prstGeom>
          <a:noFill/>
          <a:ln w="38100">
            <a:solidFill>
              <a:schemeClr val="tx1"/>
            </a:solidFill>
            <a:prstDash val="lgDash"/>
            <a:round/>
            <a:headEnd type="oval" w="med" len="med"/>
            <a:tailEnd type="triangle" w="med" len="med"/>
          </a:ln>
          <a:effectLst/>
        </p:spPr>
        <p:txBody>
          <a:bodyPr/>
          <a:lstStyle/>
          <a:p>
            <a:endParaRPr lang="en-GB"/>
          </a:p>
        </p:txBody>
      </p:sp>
      <p:sp>
        <p:nvSpPr>
          <p:cNvPr id="201740" name="Line 12"/>
          <p:cNvSpPr>
            <a:spLocks noChangeShapeType="1"/>
          </p:cNvSpPr>
          <p:nvPr/>
        </p:nvSpPr>
        <p:spPr bwMode="auto">
          <a:xfrm>
            <a:off x="2924175" y="6083300"/>
            <a:ext cx="1689100" cy="0"/>
          </a:xfrm>
          <a:prstGeom prst="line">
            <a:avLst/>
          </a:prstGeom>
          <a:noFill/>
          <a:ln w="38100">
            <a:solidFill>
              <a:srgbClr val="3366FF"/>
            </a:solidFill>
            <a:round/>
            <a:headEnd/>
            <a:tailEnd/>
          </a:ln>
          <a:effectLst/>
        </p:spPr>
        <p:txBody>
          <a:bodyPr/>
          <a:lstStyle/>
          <a:p>
            <a:endParaRPr lang="en-GB"/>
          </a:p>
        </p:txBody>
      </p:sp>
      <p:sp>
        <p:nvSpPr>
          <p:cNvPr id="201741" name="Line 13"/>
          <p:cNvSpPr>
            <a:spLocks noChangeShapeType="1"/>
          </p:cNvSpPr>
          <p:nvPr/>
        </p:nvSpPr>
        <p:spPr bwMode="auto">
          <a:xfrm>
            <a:off x="4602163" y="3862388"/>
            <a:ext cx="0" cy="2171700"/>
          </a:xfrm>
          <a:prstGeom prst="line">
            <a:avLst/>
          </a:prstGeom>
          <a:noFill/>
          <a:ln w="38100">
            <a:solidFill>
              <a:srgbClr val="3366FF"/>
            </a:solidFill>
            <a:round/>
            <a:headEnd type="triangle" w="med" len="med"/>
            <a:tailEnd type="triangle" w="med" len="med"/>
          </a:ln>
          <a:effectLst/>
        </p:spPr>
        <p:txBody>
          <a:bodyPr/>
          <a:lstStyle/>
          <a:p>
            <a:endParaRPr lang="en-GB"/>
          </a:p>
        </p:txBody>
      </p:sp>
      <p:sp>
        <p:nvSpPr>
          <p:cNvPr id="201745" name="Freeform 17"/>
          <p:cNvSpPr>
            <a:spLocks/>
          </p:cNvSpPr>
          <p:nvPr/>
        </p:nvSpPr>
        <p:spPr bwMode="auto">
          <a:xfrm>
            <a:off x="2517775" y="4572000"/>
            <a:ext cx="1803400" cy="1358900"/>
          </a:xfrm>
          <a:custGeom>
            <a:avLst/>
            <a:gdLst/>
            <a:ahLst/>
            <a:cxnLst>
              <a:cxn ang="0">
                <a:pos x="0" y="856"/>
              </a:cxn>
              <a:cxn ang="0">
                <a:pos x="112" y="424"/>
              </a:cxn>
              <a:cxn ang="0">
                <a:pos x="664" y="0"/>
              </a:cxn>
            </a:cxnLst>
            <a:rect l="0" t="0" r="r" b="b"/>
            <a:pathLst>
              <a:path w="664" h="856">
                <a:moveTo>
                  <a:pt x="0" y="856"/>
                </a:moveTo>
                <a:cubicBezTo>
                  <a:pt x="0" y="711"/>
                  <a:pt x="1" y="567"/>
                  <a:pt x="112" y="424"/>
                </a:cubicBezTo>
                <a:cubicBezTo>
                  <a:pt x="223" y="281"/>
                  <a:pt x="572" y="71"/>
                  <a:pt x="664" y="0"/>
                </a:cubicBezTo>
              </a:path>
            </a:pathLst>
          </a:custGeom>
          <a:noFill/>
          <a:ln w="28575" cap="flat" cmpd="sng">
            <a:solidFill>
              <a:srgbClr val="3366FF"/>
            </a:solidFill>
            <a:prstDash val="dash"/>
            <a:round/>
            <a:headEnd type="none" w="med" len="med"/>
            <a:tailEnd type="triangle" w="med" len="med"/>
          </a:ln>
          <a:effectLst/>
        </p:spPr>
        <p:txBody>
          <a:bodyPr/>
          <a:lstStyle/>
          <a:p>
            <a:endParaRPr lang="en-GB"/>
          </a:p>
        </p:txBody>
      </p:sp>
      <p:sp>
        <p:nvSpPr>
          <p:cNvPr id="201746" name="Rectangle 18"/>
          <p:cNvSpPr>
            <a:spLocks noChangeArrowheads="1"/>
          </p:cNvSpPr>
          <p:nvPr/>
        </p:nvSpPr>
        <p:spPr bwMode="auto">
          <a:xfrm>
            <a:off x="4699000" y="3959225"/>
            <a:ext cx="2233613" cy="627063"/>
          </a:xfrm>
          <a:prstGeom prst="rect">
            <a:avLst/>
          </a:prstGeom>
          <a:solidFill>
            <a:schemeClr val="bg1"/>
          </a:solidFill>
          <a:ln w="9525">
            <a:noFill/>
            <a:miter lim="800000"/>
            <a:headEnd/>
            <a:tailEnd/>
          </a:ln>
          <a:effectLst/>
        </p:spPr>
        <p:txBody>
          <a:bodyPr/>
          <a:lstStyle/>
          <a:p>
            <a:pPr>
              <a:spcBef>
                <a:spcPct val="20000"/>
              </a:spcBef>
            </a:pPr>
            <a:r>
              <a:rPr lang="en-GB" sz="1600" b="1">
                <a:solidFill>
                  <a:srgbClr val="3366FF"/>
                </a:solidFill>
              </a:rPr>
              <a:t>Inferred Height of CME from shock, R</a:t>
            </a:r>
            <a:r>
              <a:rPr lang="en-GB" sz="1600" b="1" baseline="-25000">
                <a:solidFill>
                  <a:srgbClr val="3366FF"/>
                </a:solidFill>
              </a:rPr>
              <a:t>c</a:t>
            </a:r>
          </a:p>
        </p:txBody>
      </p:sp>
      <p:sp>
        <p:nvSpPr>
          <p:cNvPr id="201747" name="Line 19"/>
          <p:cNvSpPr>
            <a:spLocks noChangeShapeType="1"/>
          </p:cNvSpPr>
          <p:nvPr/>
        </p:nvSpPr>
        <p:spPr bwMode="auto">
          <a:xfrm>
            <a:off x="2951163" y="6084888"/>
            <a:ext cx="1689100" cy="0"/>
          </a:xfrm>
          <a:prstGeom prst="line">
            <a:avLst/>
          </a:prstGeom>
          <a:noFill/>
          <a:ln w="38100">
            <a:solidFill>
              <a:srgbClr val="FF0000"/>
            </a:solidFill>
            <a:round/>
            <a:headEnd type="triangle" w="med" len="med"/>
            <a:tailEnd type="triangle" w="med" len="med"/>
          </a:ln>
          <a:effectLst/>
        </p:spPr>
        <p:txBody>
          <a:bodyPr/>
          <a:lstStyle/>
          <a:p>
            <a:endParaRPr lang="en-GB"/>
          </a:p>
        </p:txBody>
      </p:sp>
      <p:sp>
        <p:nvSpPr>
          <p:cNvPr id="201748" name="Rectangle 20"/>
          <p:cNvSpPr>
            <a:spLocks noChangeArrowheads="1"/>
          </p:cNvSpPr>
          <p:nvPr/>
        </p:nvSpPr>
        <p:spPr bwMode="auto">
          <a:xfrm>
            <a:off x="4725988" y="5249863"/>
            <a:ext cx="2085975" cy="763587"/>
          </a:xfrm>
          <a:prstGeom prst="rect">
            <a:avLst/>
          </a:prstGeom>
          <a:solidFill>
            <a:schemeClr val="bg1"/>
          </a:solidFill>
          <a:ln w="9525">
            <a:noFill/>
            <a:miter lim="800000"/>
            <a:headEnd/>
            <a:tailEnd/>
          </a:ln>
          <a:effectLst/>
        </p:spPr>
        <p:txBody>
          <a:bodyPr/>
          <a:lstStyle/>
          <a:p>
            <a:pPr>
              <a:spcBef>
                <a:spcPct val="20000"/>
              </a:spcBef>
            </a:pPr>
            <a:r>
              <a:rPr lang="en-GB" sz="1600" b="1">
                <a:solidFill>
                  <a:srgbClr val="EE0000"/>
                </a:solidFill>
              </a:rPr>
              <a:t>Measured Width of CME by travelling through</a:t>
            </a:r>
          </a:p>
        </p:txBody>
      </p:sp>
      <p:sp>
        <p:nvSpPr>
          <p:cNvPr id="201749" name="Text Box 21"/>
          <p:cNvSpPr txBox="1">
            <a:spLocks noChangeArrowheads="1"/>
          </p:cNvSpPr>
          <p:nvPr/>
        </p:nvSpPr>
        <p:spPr bwMode="auto">
          <a:xfrm>
            <a:off x="0" y="3946525"/>
            <a:ext cx="1730375" cy="779463"/>
          </a:xfrm>
          <a:prstGeom prst="rect">
            <a:avLst/>
          </a:prstGeom>
          <a:solidFill>
            <a:srgbClr val="3366FF">
              <a:alpha val="63000"/>
            </a:srgbClr>
          </a:solidFill>
          <a:ln w="9525">
            <a:noFill/>
            <a:miter lim="800000"/>
            <a:headEnd/>
            <a:tailEnd/>
          </a:ln>
          <a:effectLst/>
        </p:spPr>
        <p:txBody>
          <a:bodyPr>
            <a:spAutoFit/>
          </a:bodyPr>
          <a:lstStyle/>
          <a:p>
            <a:pPr>
              <a:spcBef>
                <a:spcPct val="50000"/>
              </a:spcBef>
            </a:pPr>
            <a:r>
              <a:rPr lang="en-GB" b="1"/>
              <a:t>Mach Number </a:t>
            </a:r>
          </a:p>
          <a:p>
            <a:pPr>
              <a:spcBef>
                <a:spcPct val="50000"/>
              </a:spcBef>
            </a:pPr>
            <a:r>
              <a:rPr lang="en-GB" b="1"/>
              <a:t>Shock normal</a:t>
            </a:r>
          </a:p>
        </p:txBody>
      </p:sp>
      <p:sp>
        <p:nvSpPr>
          <p:cNvPr id="201751" name="Text Box 23"/>
          <p:cNvSpPr txBox="1">
            <a:spLocks noChangeArrowheads="1"/>
          </p:cNvSpPr>
          <p:nvPr/>
        </p:nvSpPr>
        <p:spPr bwMode="auto">
          <a:xfrm>
            <a:off x="2316163" y="3941763"/>
            <a:ext cx="1477962" cy="779462"/>
          </a:xfrm>
          <a:prstGeom prst="rect">
            <a:avLst/>
          </a:prstGeom>
          <a:solidFill>
            <a:srgbClr val="3366FF">
              <a:alpha val="63000"/>
            </a:srgbClr>
          </a:solidFill>
          <a:ln w="9525">
            <a:noFill/>
            <a:miter lim="800000"/>
            <a:headEnd/>
            <a:tailEnd/>
          </a:ln>
          <a:effectLst/>
        </p:spPr>
        <p:txBody>
          <a:bodyPr>
            <a:spAutoFit/>
          </a:bodyPr>
          <a:lstStyle/>
          <a:p>
            <a:pPr>
              <a:spcBef>
                <a:spcPct val="50000"/>
              </a:spcBef>
            </a:pPr>
            <a:r>
              <a:rPr lang="en-GB" b="1"/>
              <a:t>Sheath </a:t>
            </a:r>
          </a:p>
          <a:p>
            <a:pPr>
              <a:spcBef>
                <a:spcPct val="50000"/>
              </a:spcBef>
            </a:pPr>
            <a:r>
              <a:rPr lang="en-GB" b="1"/>
              <a:t>Distance, </a:t>
            </a:r>
            <a:r>
              <a:rPr lang="en-GB" b="1">
                <a:latin typeface="Symbol" pitchFamily="18" charset="2"/>
              </a:rPr>
              <a:t>D</a:t>
            </a:r>
          </a:p>
        </p:txBody>
      </p:sp>
      <p:sp>
        <p:nvSpPr>
          <p:cNvPr id="201752" name="Text Box 24"/>
          <p:cNvSpPr txBox="1">
            <a:spLocks noChangeArrowheads="1"/>
          </p:cNvSpPr>
          <p:nvPr/>
        </p:nvSpPr>
        <p:spPr bwMode="auto">
          <a:xfrm>
            <a:off x="3808413" y="4151313"/>
            <a:ext cx="714375" cy="366712"/>
          </a:xfrm>
          <a:prstGeom prst="rect">
            <a:avLst/>
          </a:prstGeom>
          <a:solidFill>
            <a:srgbClr val="3366FF">
              <a:alpha val="63000"/>
            </a:srgbClr>
          </a:solidFill>
          <a:ln w="9525">
            <a:noFill/>
            <a:miter lim="800000"/>
            <a:headEnd/>
            <a:tailEnd/>
          </a:ln>
          <a:effectLst/>
        </p:spPr>
        <p:txBody>
          <a:bodyPr>
            <a:spAutoFit/>
          </a:bodyPr>
          <a:lstStyle/>
          <a:p>
            <a:pPr>
              <a:spcBef>
                <a:spcPct val="50000"/>
              </a:spcBef>
            </a:pPr>
            <a:r>
              <a:rPr lang="en-GB" b="1"/>
              <a:t>   =</a:t>
            </a:r>
          </a:p>
        </p:txBody>
      </p:sp>
      <p:sp>
        <p:nvSpPr>
          <p:cNvPr id="201753" name="Text Box 25"/>
          <p:cNvSpPr txBox="1">
            <a:spLocks noChangeArrowheads="1"/>
          </p:cNvSpPr>
          <p:nvPr/>
        </p:nvSpPr>
        <p:spPr bwMode="auto">
          <a:xfrm>
            <a:off x="1763713" y="4162425"/>
            <a:ext cx="515937" cy="366713"/>
          </a:xfrm>
          <a:prstGeom prst="rect">
            <a:avLst/>
          </a:prstGeom>
          <a:solidFill>
            <a:srgbClr val="3366FF">
              <a:alpha val="63000"/>
            </a:srgbClr>
          </a:solidFill>
          <a:ln w="9525">
            <a:noFill/>
            <a:miter lim="800000"/>
            <a:headEnd/>
            <a:tailEnd/>
          </a:ln>
          <a:effectLst/>
        </p:spPr>
        <p:txBody>
          <a:bodyPr>
            <a:spAutoFit/>
          </a:bodyPr>
          <a:lstStyle/>
          <a:p>
            <a:pPr>
              <a:spcBef>
                <a:spcPct val="50000"/>
              </a:spcBef>
            </a:pPr>
            <a:r>
              <a:rPr lang="en-GB" b="1"/>
              <a:t>  +</a:t>
            </a:r>
          </a:p>
        </p:txBody>
      </p:sp>
      <p:sp>
        <p:nvSpPr>
          <p:cNvPr id="201757" name="Rectangle 29"/>
          <p:cNvSpPr>
            <a:spLocks noChangeArrowheads="1"/>
          </p:cNvSpPr>
          <p:nvPr/>
        </p:nvSpPr>
        <p:spPr bwMode="auto">
          <a:xfrm>
            <a:off x="6764338" y="4716463"/>
            <a:ext cx="2479675" cy="1189037"/>
          </a:xfrm>
          <a:prstGeom prst="rect">
            <a:avLst/>
          </a:prstGeom>
          <a:solidFill>
            <a:schemeClr val="bg1"/>
          </a:solidFill>
          <a:ln w="9525">
            <a:noFill/>
            <a:miter lim="800000"/>
            <a:headEnd/>
            <a:tailEnd/>
          </a:ln>
          <a:effectLst/>
        </p:spPr>
        <p:txBody>
          <a:bodyPr/>
          <a:lstStyle/>
          <a:p>
            <a:pPr>
              <a:spcBef>
                <a:spcPct val="20000"/>
              </a:spcBef>
            </a:pPr>
            <a:r>
              <a:rPr lang="en-GB" sz="2000" b="1">
                <a:solidFill>
                  <a:srgbClr val="EE0000"/>
                </a:solidFill>
              </a:rPr>
              <a:t>R</a:t>
            </a:r>
            <a:r>
              <a:rPr lang="en-GB" sz="2000" b="1" baseline="-25000">
                <a:solidFill>
                  <a:srgbClr val="EE0000"/>
                </a:solidFill>
              </a:rPr>
              <a:t>c</a:t>
            </a:r>
            <a:r>
              <a:rPr lang="en-GB" sz="2000" b="1">
                <a:solidFill>
                  <a:srgbClr val="EE0000"/>
                </a:solidFill>
              </a:rPr>
              <a:t> = ½ </a:t>
            </a:r>
            <a:r>
              <a:rPr lang="en-GB" sz="2000" b="1">
                <a:solidFill>
                  <a:srgbClr val="EE0000"/>
                </a:solidFill>
                <a:sym typeface="Symbol" pitchFamily="18" charset="2"/>
              </a:rPr>
              <a:t></a:t>
            </a:r>
            <a:r>
              <a:rPr lang="en-GB" sz="2000" b="1">
                <a:solidFill>
                  <a:srgbClr val="EE0000"/>
                </a:solidFill>
              </a:rPr>
              <a:t>Height (H)</a:t>
            </a:r>
          </a:p>
          <a:p>
            <a:pPr>
              <a:spcBef>
                <a:spcPct val="20000"/>
              </a:spcBef>
            </a:pPr>
            <a:endParaRPr lang="en-GB" sz="2000" b="1">
              <a:solidFill>
                <a:srgbClr val="EE0000"/>
              </a:solidFill>
            </a:endParaRPr>
          </a:p>
          <a:p>
            <a:pPr>
              <a:spcBef>
                <a:spcPct val="20000"/>
              </a:spcBef>
            </a:pPr>
            <a:r>
              <a:rPr lang="en-GB" sz="2000" b="1">
                <a:solidFill>
                  <a:srgbClr val="EE0000"/>
                </a:solidFill>
              </a:rPr>
              <a:t>Width = 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739"/>
                                        </p:tgtEl>
                                        <p:attrNameLst>
                                          <p:attrName>style.visibility</p:attrName>
                                        </p:attrNameLst>
                                      </p:cBhvr>
                                      <p:to>
                                        <p:strVal val="visible"/>
                                      </p:to>
                                    </p:set>
                                    <p:animEffect transition="in" filter="fade">
                                      <p:cBhvr>
                                        <p:cTn id="7" dur="500"/>
                                        <p:tgtEl>
                                          <p:spTgt spid="201739"/>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0" nodeType="clickEffect">
                                  <p:stCondLst>
                                    <p:cond delay="0"/>
                                  </p:stCondLst>
                                  <p:childTnLst>
                                    <p:animMotion origin="layout" path="M 0 0  L 0.25 0  E" pathEditMode="relative" ptsTypes="">
                                      <p:cBhvr>
                                        <p:cTn id="11" dur="2000" fill="hold"/>
                                        <p:tgtEl>
                                          <p:spTgt spid="201733"/>
                                        </p:tgtEl>
                                        <p:attrNameLst>
                                          <p:attrName>ppt_x</p:attrName>
                                          <p:attrName>ppt_y</p:attrName>
                                        </p:attrNameLst>
                                      </p:cBhvr>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017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1" nodeType="clickEffect">
                                  <p:stCondLst>
                                    <p:cond delay="0"/>
                                  </p:stCondLst>
                                  <p:childTnLst>
                                    <p:animMotion origin="layout" path="M 0.26806 -2.96296E-6 L 0.33472 -2.96296E-6 " pathEditMode="relative" rAng="0" ptsTypes="AA">
                                      <p:cBhvr>
                                        <p:cTn id="18" dur="2000" fill="hold"/>
                                        <p:tgtEl>
                                          <p:spTgt spid="201733"/>
                                        </p:tgtEl>
                                        <p:attrNameLst>
                                          <p:attrName>ppt_x</p:attrName>
                                          <p:attrName>ppt_y</p:attrName>
                                        </p:attrNameLst>
                                      </p:cBhvr>
                                      <p:rCtr x="33" y="0"/>
                                    </p:animMotion>
                                  </p:childTnLst>
                                </p:cTn>
                              </p:par>
                              <p:par>
                                <p:cTn id="19" presetID="7" presetClass="emph" presetSubtype="2" fill="hold" nodeType="withEffect">
                                  <p:stCondLst>
                                    <p:cond delay="0"/>
                                  </p:stCondLst>
                                  <p:childTnLst>
                                    <p:animClr clrSpc="rgb" dir="cw">
                                      <p:cBhvr>
                                        <p:cTn id="20" dur="2000" fill="hold"/>
                                        <p:tgtEl>
                                          <p:spTgt spid="201733"/>
                                        </p:tgtEl>
                                        <p:attrNameLst>
                                          <p:attrName>stroke.color</p:attrName>
                                        </p:attrNameLst>
                                      </p:cBhvr>
                                      <p:to>
                                        <a:srgbClr val="3366FF"/>
                                      </p:to>
                                    </p:animClr>
                                    <p:set>
                                      <p:cBhvr>
                                        <p:cTn id="21" dur="2000" fill="hold"/>
                                        <p:tgtEl>
                                          <p:spTgt spid="201733"/>
                                        </p:tgtEl>
                                        <p:attrNameLst>
                                          <p:attrName>stroke.on</p:attrName>
                                        </p:attrNameLst>
                                      </p:cBhvr>
                                      <p:to>
                                        <p:strVal val="true"/>
                                      </p:to>
                                    </p:se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1740"/>
                                        </p:tgtEl>
                                        <p:attrNameLst>
                                          <p:attrName>style.visibility</p:attrName>
                                        </p:attrNameLst>
                                      </p:cBhvr>
                                      <p:to>
                                        <p:strVal val="visible"/>
                                      </p:to>
                                    </p:set>
                                    <p:animEffect transition="in" filter="fade">
                                      <p:cBhvr>
                                        <p:cTn id="25" dur="500"/>
                                        <p:tgtEl>
                                          <p:spTgt spid="2017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1745"/>
                                        </p:tgtEl>
                                        <p:attrNameLst>
                                          <p:attrName>style.visibility</p:attrName>
                                        </p:attrNameLst>
                                      </p:cBhvr>
                                      <p:to>
                                        <p:strVal val="visible"/>
                                      </p:to>
                                    </p:set>
                                    <p:animEffect transition="in" filter="fade">
                                      <p:cBhvr>
                                        <p:cTn id="28" dur="2000"/>
                                        <p:tgtEl>
                                          <p:spTgt spid="2017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1746"/>
                                        </p:tgtEl>
                                        <p:attrNameLst>
                                          <p:attrName>style.visibility</p:attrName>
                                        </p:attrNameLst>
                                      </p:cBhvr>
                                      <p:to>
                                        <p:strVal val="visible"/>
                                      </p:to>
                                    </p:set>
                                    <p:animEffect transition="in" filter="fade">
                                      <p:cBhvr>
                                        <p:cTn id="31" dur="2000"/>
                                        <p:tgtEl>
                                          <p:spTgt spid="201746"/>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01741"/>
                                        </p:tgtEl>
                                        <p:attrNameLst>
                                          <p:attrName>style.visibility</p:attrName>
                                        </p:attrNameLst>
                                      </p:cBhvr>
                                      <p:to>
                                        <p:strVal val="visible"/>
                                      </p:to>
                                    </p:set>
                                    <p:animEffect transition="in" filter="fade">
                                      <p:cBhvr>
                                        <p:cTn id="35" dur="500"/>
                                        <p:tgtEl>
                                          <p:spTgt spid="201741"/>
                                        </p:tgtEl>
                                      </p:cBhvr>
                                    </p:animEffect>
                                  </p:childTnLst>
                                </p:cTn>
                              </p:par>
                              <p:par>
                                <p:cTn id="36" presetID="10" presetClass="exit" presetSubtype="0" fill="hold" grpId="1" nodeType="withEffect">
                                  <p:stCondLst>
                                    <p:cond delay="0"/>
                                  </p:stCondLst>
                                  <p:childTnLst>
                                    <p:animEffect transition="out" filter="fade">
                                      <p:cBhvr>
                                        <p:cTn id="37" dur="500"/>
                                        <p:tgtEl>
                                          <p:spTgt spid="201740"/>
                                        </p:tgtEl>
                                      </p:cBhvr>
                                    </p:animEffect>
                                    <p:set>
                                      <p:cBhvr>
                                        <p:cTn id="38" dur="1" fill="hold">
                                          <p:stCondLst>
                                            <p:cond delay="499"/>
                                          </p:stCondLst>
                                        </p:cTn>
                                        <p:tgtEl>
                                          <p:spTgt spid="20174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017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17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17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grpId="2" nodeType="clickEffect">
                                  <p:stCondLst>
                                    <p:cond delay="0"/>
                                  </p:stCondLst>
                                  <p:childTnLst>
                                    <p:animMotion origin="layout" path="M 0.33472 -2.96296E-6 L 0.48472 -2.96296E-6 " pathEditMode="relative" rAng="0" ptsTypes="AA">
                                      <p:cBhvr>
                                        <p:cTn id="48" dur="2000" fill="hold"/>
                                        <p:tgtEl>
                                          <p:spTgt spid="201733"/>
                                        </p:tgtEl>
                                        <p:attrNameLst>
                                          <p:attrName>ppt_x</p:attrName>
                                          <p:attrName>ppt_y</p:attrName>
                                        </p:attrNameLst>
                                      </p:cBhvr>
                                      <p:rCtr x="75" y="0"/>
                                    </p:animMotion>
                                  </p:childTnLst>
                                </p:cTn>
                              </p:par>
                              <p:par>
                                <p:cTn id="49" presetID="7" presetClass="emph" presetSubtype="2" fill="hold" nodeType="withEffect">
                                  <p:stCondLst>
                                    <p:cond delay="0"/>
                                  </p:stCondLst>
                                  <p:childTnLst>
                                    <p:animClr clrSpc="rgb" dir="cw">
                                      <p:cBhvr>
                                        <p:cTn id="50" dur="2000" fill="hold"/>
                                        <p:tgtEl>
                                          <p:spTgt spid="201733"/>
                                        </p:tgtEl>
                                        <p:attrNameLst>
                                          <p:attrName>stroke.color</p:attrName>
                                        </p:attrNameLst>
                                      </p:cBhvr>
                                      <p:to>
                                        <a:srgbClr val="FF0000"/>
                                      </p:to>
                                    </p:animClr>
                                    <p:set>
                                      <p:cBhvr>
                                        <p:cTn id="51" dur="2000" fill="hold"/>
                                        <p:tgtEl>
                                          <p:spTgt spid="201733"/>
                                        </p:tgtEl>
                                        <p:attrNameLst>
                                          <p:attrName>stroke.on</p:attrName>
                                        </p:attrNameLst>
                                      </p:cBhvr>
                                      <p:to>
                                        <p:strVal val="true"/>
                                      </p:to>
                                    </p:se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201747"/>
                                        </p:tgtEl>
                                        <p:attrNameLst>
                                          <p:attrName>style.visibility</p:attrName>
                                        </p:attrNameLst>
                                      </p:cBhvr>
                                      <p:to>
                                        <p:strVal val="visible"/>
                                      </p:to>
                                    </p:set>
                                    <p:animEffect transition="in" filter="fade">
                                      <p:cBhvr>
                                        <p:cTn id="55" dur="500"/>
                                        <p:tgtEl>
                                          <p:spTgt spid="201747"/>
                                        </p:tgtEl>
                                      </p:cBhvr>
                                    </p:animEffect>
                                  </p:childTnLst>
                                </p:cTn>
                              </p:par>
                              <p:par>
                                <p:cTn id="56" presetID="10" presetClass="exit" presetSubtype="0" fill="hold" grpId="3" nodeType="withEffect">
                                  <p:stCondLst>
                                    <p:cond delay="0"/>
                                  </p:stCondLst>
                                  <p:childTnLst>
                                    <p:animEffect transition="out" filter="fade">
                                      <p:cBhvr>
                                        <p:cTn id="57" dur="2000"/>
                                        <p:tgtEl>
                                          <p:spTgt spid="201733"/>
                                        </p:tgtEl>
                                      </p:cBhvr>
                                    </p:animEffect>
                                    <p:set>
                                      <p:cBhvr>
                                        <p:cTn id="58" dur="1" fill="hold">
                                          <p:stCondLst>
                                            <p:cond delay="1999"/>
                                          </p:stCondLst>
                                        </p:cTn>
                                        <p:tgtEl>
                                          <p:spTgt spid="201733"/>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01748"/>
                                        </p:tgtEl>
                                        <p:attrNameLst>
                                          <p:attrName>style.visibility</p:attrName>
                                        </p:attrNameLst>
                                      </p:cBhvr>
                                      <p:to>
                                        <p:strVal val="visible"/>
                                      </p:to>
                                    </p:set>
                                    <p:animEffect transition="in" filter="fade">
                                      <p:cBhvr>
                                        <p:cTn id="61" dur="2000"/>
                                        <p:tgtEl>
                                          <p:spTgt spid="20174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1757"/>
                                        </p:tgtEl>
                                        <p:attrNameLst>
                                          <p:attrName>style.visibility</p:attrName>
                                        </p:attrNameLst>
                                      </p:cBhvr>
                                      <p:to>
                                        <p:strVal val="visible"/>
                                      </p:to>
                                    </p:set>
                                    <p:animEffect transition="in" filter="fade">
                                      <p:cBhvr>
                                        <p:cTn id="64" dur="2000"/>
                                        <p:tgtEl>
                                          <p:spTgt spid="201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animBg="1"/>
      <p:bldP spid="201733" grpId="1" animBg="1"/>
      <p:bldP spid="201733" grpId="2" animBg="1"/>
      <p:bldP spid="201733" grpId="3" animBg="1"/>
      <p:bldP spid="201740" grpId="0" animBg="1"/>
      <p:bldP spid="201740" grpId="1" animBg="1"/>
      <p:bldP spid="201741" grpId="0" animBg="1"/>
      <p:bldP spid="201745" grpId="0" animBg="1"/>
      <p:bldP spid="201746" grpId="0" animBg="1"/>
      <p:bldP spid="201747" grpId="0" animBg="1"/>
      <p:bldP spid="201748" grpId="0" animBg="1"/>
      <p:bldP spid="201749" grpId="0" animBg="1"/>
      <p:bldP spid="201751" grpId="0" animBg="1"/>
      <p:bldP spid="201752" grpId="0" animBg="1"/>
      <p:bldP spid="201753" grpId="0" animBg="1"/>
      <p:bldP spid="20175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48DDE8FC-A32B-4E81-981A-2FFD6D9C33DB}" type="slidenum">
              <a:rPr lang="en-GB"/>
              <a:pPr/>
              <a:t>25</a:t>
            </a:fld>
            <a:endParaRPr lang="en-GB"/>
          </a:p>
        </p:txBody>
      </p:sp>
      <p:sp>
        <p:nvSpPr>
          <p:cNvPr id="276482" name="Rectangle 2"/>
          <p:cNvSpPr>
            <a:spLocks noGrp="1" noChangeArrowheads="1"/>
          </p:cNvSpPr>
          <p:nvPr>
            <p:ph type="title"/>
          </p:nvPr>
        </p:nvSpPr>
        <p:spPr/>
        <p:txBody>
          <a:bodyPr/>
          <a:lstStyle/>
          <a:p>
            <a:r>
              <a:rPr lang="en-US" i="1" dirty="0" smtClean="0"/>
              <a:t>in situ </a:t>
            </a:r>
            <a:r>
              <a:rPr lang="en-US" dirty="0" smtClean="0"/>
              <a:t>estimates</a:t>
            </a:r>
            <a:endParaRPr lang="en-GB" dirty="0"/>
          </a:p>
        </p:txBody>
      </p:sp>
      <p:pic>
        <p:nvPicPr>
          <p:cNvPr id="276483" name="Picture 3"/>
          <p:cNvPicPr>
            <a:picLocks noGrp="1" noChangeAspect="1" noChangeArrowheads="1"/>
          </p:cNvPicPr>
          <p:nvPr>
            <p:ph type="body" idx="1"/>
          </p:nvPr>
        </p:nvPicPr>
        <p:blipFill>
          <a:blip r:embed="rId2" cstate="print"/>
          <a:srcRect/>
          <a:stretch>
            <a:fillRect/>
          </a:stretch>
        </p:blipFill>
        <p:spPr>
          <a:xfrm>
            <a:off x="228600" y="1570038"/>
            <a:ext cx="4173538" cy="3576637"/>
          </a:xfrm>
          <a:noFill/>
          <a:ln/>
        </p:spPr>
      </p:pic>
      <p:sp>
        <p:nvSpPr>
          <p:cNvPr id="276484" name="Rectangle 4"/>
          <p:cNvSpPr>
            <a:spLocks noChangeArrowheads="1"/>
          </p:cNvSpPr>
          <p:nvPr/>
        </p:nvSpPr>
        <p:spPr bwMode="auto">
          <a:xfrm>
            <a:off x="4684713" y="947738"/>
            <a:ext cx="4308475" cy="5910262"/>
          </a:xfrm>
          <a:prstGeom prst="rect">
            <a:avLst/>
          </a:prstGeom>
          <a:noFill/>
          <a:ln w="9525">
            <a:noFill/>
            <a:miter lim="800000"/>
            <a:headEnd/>
            <a:tailEnd/>
          </a:ln>
          <a:effectLst/>
        </p:spPr>
        <p:txBody>
          <a:bodyPr/>
          <a:lstStyle/>
          <a:p>
            <a:pPr marL="361950" indent="-361950">
              <a:spcBef>
                <a:spcPct val="20000"/>
              </a:spcBef>
            </a:pPr>
            <a:r>
              <a:rPr lang="en-GB" sz="1600">
                <a:solidFill>
                  <a:schemeClr val="accent2"/>
                </a:solidFill>
              </a:rPr>
              <a:t>Empirical formula to determine the standoff</a:t>
            </a:r>
          </a:p>
          <a:p>
            <a:pPr marL="361950" indent="-361950">
              <a:spcBef>
                <a:spcPct val="20000"/>
              </a:spcBef>
            </a:pPr>
            <a:r>
              <a:rPr lang="en-GB" sz="1600">
                <a:solidFill>
                  <a:schemeClr val="accent2"/>
                </a:solidFill>
              </a:rPr>
              <a:t>distance, </a:t>
            </a:r>
            <a:r>
              <a:rPr lang="en-GB" sz="1600">
                <a:solidFill>
                  <a:schemeClr val="accent2"/>
                </a:solidFill>
                <a:sym typeface="Symbol" pitchFamily="18" charset="2"/>
              </a:rPr>
              <a:t>, normalised by the distance, D</a:t>
            </a:r>
            <a:r>
              <a:rPr lang="en-GB" sz="1600" baseline="-25000">
                <a:solidFill>
                  <a:schemeClr val="accent2"/>
                </a:solidFill>
                <a:sym typeface="Symbol" pitchFamily="18" charset="2"/>
              </a:rPr>
              <a:t>OB</a:t>
            </a:r>
            <a:r>
              <a:rPr lang="en-GB" sz="1600">
                <a:solidFill>
                  <a:schemeClr val="accent2"/>
                </a:solidFill>
                <a:sym typeface="Symbol" pitchFamily="18" charset="2"/>
              </a:rPr>
              <a:t>,</a:t>
            </a:r>
          </a:p>
          <a:p>
            <a:pPr marL="361950" indent="-361950">
              <a:spcBef>
                <a:spcPct val="20000"/>
              </a:spcBef>
            </a:pPr>
            <a:r>
              <a:rPr lang="en-GB" sz="1600">
                <a:solidFill>
                  <a:schemeClr val="accent2"/>
                </a:solidFill>
                <a:sym typeface="Symbol" pitchFamily="18" charset="2"/>
              </a:rPr>
              <a:t>from the centre of the Earth to the nose of the</a:t>
            </a:r>
          </a:p>
          <a:p>
            <a:pPr marL="361950" indent="-361950">
              <a:spcBef>
                <a:spcPct val="20000"/>
              </a:spcBef>
            </a:pPr>
            <a:r>
              <a:rPr lang="en-GB" sz="1600">
                <a:solidFill>
                  <a:schemeClr val="accent2"/>
                </a:solidFill>
                <a:sym typeface="Symbol" pitchFamily="18" charset="2"/>
              </a:rPr>
              <a:t>magnetosphere</a:t>
            </a:r>
          </a:p>
          <a:p>
            <a:pPr marL="361950" indent="-361950">
              <a:spcBef>
                <a:spcPct val="20000"/>
              </a:spcBef>
            </a:pPr>
            <a:endParaRPr lang="en-GB" sz="1600">
              <a:solidFill>
                <a:schemeClr val="accent2"/>
              </a:solidFill>
              <a:sym typeface="Symbol" pitchFamily="18" charset="2"/>
            </a:endParaRPr>
          </a:p>
          <a:p>
            <a:pPr marL="361950" indent="-361950">
              <a:spcBef>
                <a:spcPct val="20000"/>
              </a:spcBef>
            </a:pPr>
            <a:endParaRPr lang="en-GB" sz="1600">
              <a:solidFill>
                <a:schemeClr val="accent2"/>
              </a:solidFill>
              <a:sym typeface="Symbol" pitchFamily="18" charset="2"/>
            </a:endParaRPr>
          </a:p>
          <a:p>
            <a:pPr marL="361950" indent="-361950">
              <a:spcBef>
                <a:spcPct val="20000"/>
              </a:spcBef>
            </a:pPr>
            <a:endParaRPr lang="en-GB" sz="1600">
              <a:solidFill>
                <a:schemeClr val="accent2"/>
              </a:solidFill>
              <a:sym typeface="Symbol" pitchFamily="18" charset="2"/>
            </a:endParaRPr>
          </a:p>
          <a:p>
            <a:pPr marL="361950" indent="-361950">
              <a:spcBef>
                <a:spcPct val="20000"/>
              </a:spcBef>
            </a:pPr>
            <a:r>
              <a:rPr lang="en-GB" sz="1600">
                <a:solidFill>
                  <a:schemeClr val="accent2"/>
                </a:solidFill>
                <a:sym typeface="Symbol" pitchFamily="18" charset="2"/>
              </a:rPr>
              <a:t>The radius of curvature can be rewritten for</a:t>
            </a:r>
          </a:p>
          <a:p>
            <a:pPr marL="361950" indent="-361950">
              <a:spcBef>
                <a:spcPct val="20000"/>
              </a:spcBef>
            </a:pPr>
            <a:r>
              <a:rPr lang="en-GB" sz="1600">
                <a:solidFill>
                  <a:schemeClr val="accent2"/>
                </a:solidFill>
                <a:sym typeface="Symbol" pitchFamily="18" charset="2"/>
              </a:rPr>
              <a:t>ICMEs</a:t>
            </a:r>
          </a:p>
          <a:p>
            <a:pPr marL="361950" indent="-361950">
              <a:spcBef>
                <a:spcPct val="20000"/>
              </a:spcBef>
            </a:pPr>
            <a:endParaRPr lang="en-GB" sz="1600">
              <a:solidFill>
                <a:schemeClr val="accent2"/>
              </a:solidFill>
              <a:sym typeface="Symbol" pitchFamily="18" charset="2"/>
            </a:endParaRPr>
          </a:p>
          <a:p>
            <a:pPr marL="361950" indent="-361950">
              <a:spcBef>
                <a:spcPct val="20000"/>
              </a:spcBef>
            </a:pPr>
            <a:endParaRPr lang="en-GB" sz="1600">
              <a:solidFill>
                <a:schemeClr val="accent2"/>
              </a:solidFill>
              <a:sym typeface="Symbol" pitchFamily="18" charset="2"/>
            </a:endParaRPr>
          </a:p>
          <a:p>
            <a:pPr marL="361950" indent="-361950">
              <a:spcBef>
                <a:spcPct val="20000"/>
              </a:spcBef>
            </a:pPr>
            <a:r>
              <a:rPr lang="en-GB" sz="1600">
                <a:solidFill>
                  <a:schemeClr val="accent2"/>
                </a:solidFill>
                <a:sym typeface="Symbol" pitchFamily="18" charset="2"/>
              </a:rPr>
              <a:t>For = 5/3 with high Mach number, Spreiter et</a:t>
            </a:r>
          </a:p>
          <a:p>
            <a:pPr marL="361950" indent="-361950">
              <a:spcBef>
                <a:spcPct val="20000"/>
              </a:spcBef>
            </a:pPr>
            <a:r>
              <a:rPr lang="en-GB" sz="1600">
                <a:solidFill>
                  <a:schemeClr val="accent2"/>
                </a:solidFill>
                <a:sym typeface="Symbol" pitchFamily="18" charset="2"/>
              </a:rPr>
              <a:t>al. (1966) approximate relationship as:</a:t>
            </a:r>
          </a:p>
          <a:p>
            <a:pPr marL="361950" indent="-361950">
              <a:spcBef>
                <a:spcPct val="20000"/>
              </a:spcBef>
            </a:pPr>
            <a:endParaRPr lang="en-GB" sz="1600">
              <a:solidFill>
                <a:schemeClr val="accent2"/>
              </a:solidFill>
              <a:sym typeface="Symbol" pitchFamily="18" charset="2"/>
            </a:endParaRPr>
          </a:p>
          <a:p>
            <a:pPr marL="361950" indent="-361950">
              <a:spcBef>
                <a:spcPct val="20000"/>
              </a:spcBef>
            </a:pPr>
            <a:endParaRPr lang="en-GB" sz="1600">
              <a:solidFill>
                <a:schemeClr val="accent2"/>
              </a:solidFill>
              <a:sym typeface="Symbol" pitchFamily="18" charset="2"/>
            </a:endParaRPr>
          </a:p>
          <a:p>
            <a:pPr marL="361950" indent="-361950">
              <a:spcBef>
                <a:spcPct val="20000"/>
              </a:spcBef>
            </a:pPr>
            <a:r>
              <a:rPr lang="en-GB" sz="1600">
                <a:solidFill>
                  <a:schemeClr val="accent2"/>
                </a:solidFill>
                <a:sym typeface="Symbol" pitchFamily="18" charset="2"/>
              </a:rPr>
              <a:t>While an approximation to satisfy low Mach</a:t>
            </a:r>
          </a:p>
          <a:p>
            <a:pPr marL="361950" indent="-361950">
              <a:spcBef>
                <a:spcPct val="20000"/>
              </a:spcBef>
            </a:pPr>
            <a:r>
              <a:rPr lang="en-GB" sz="1600">
                <a:solidFill>
                  <a:schemeClr val="accent2"/>
                </a:solidFill>
                <a:sym typeface="Symbol" pitchFamily="18" charset="2"/>
              </a:rPr>
              <a:t>numbers developed by Farris and Rusell</a:t>
            </a:r>
          </a:p>
          <a:p>
            <a:pPr marL="361950" indent="-361950">
              <a:spcBef>
                <a:spcPct val="20000"/>
              </a:spcBef>
            </a:pPr>
            <a:r>
              <a:rPr lang="en-GB" sz="1600">
                <a:solidFill>
                  <a:schemeClr val="accent2"/>
                </a:solidFill>
                <a:sym typeface="Symbol" pitchFamily="18" charset="2"/>
              </a:rPr>
              <a:t>(1994)</a:t>
            </a:r>
          </a:p>
          <a:p>
            <a:pPr marL="361950" indent="-361950">
              <a:spcBef>
                <a:spcPct val="20000"/>
              </a:spcBef>
            </a:pPr>
            <a:endParaRPr lang="en-GB" sz="1600">
              <a:solidFill>
                <a:schemeClr val="accent2"/>
              </a:solidFill>
              <a:sym typeface="Symbol" pitchFamily="18" charset="2"/>
            </a:endParaRPr>
          </a:p>
        </p:txBody>
      </p:sp>
      <p:pic>
        <p:nvPicPr>
          <p:cNvPr id="276485" name="Picture 5"/>
          <p:cNvPicPr>
            <a:picLocks noChangeAspect="1" noChangeArrowheads="1"/>
          </p:cNvPicPr>
          <p:nvPr/>
        </p:nvPicPr>
        <p:blipFill>
          <a:blip r:embed="rId3" cstate="print"/>
          <a:srcRect/>
          <a:stretch>
            <a:fillRect/>
          </a:stretch>
        </p:blipFill>
        <p:spPr bwMode="auto">
          <a:xfrm>
            <a:off x="6269038" y="2168525"/>
            <a:ext cx="1455737" cy="561975"/>
          </a:xfrm>
          <a:prstGeom prst="rect">
            <a:avLst/>
          </a:prstGeom>
          <a:noFill/>
          <a:ln w="9525">
            <a:noFill/>
            <a:miter lim="800000"/>
            <a:headEnd/>
            <a:tailEnd/>
          </a:ln>
          <a:effectLst/>
        </p:spPr>
      </p:pic>
      <p:pic>
        <p:nvPicPr>
          <p:cNvPr id="276486" name="Picture 6"/>
          <p:cNvPicPr>
            <a:picLocks noChangeAspect="1" noChangeArrowheads="1"/>
          </p:cNvPicPr>
          <p:nvPr/>
        </p:nvPicPr>
        <p:blipFill>
          <a:blip r:embed="rId4" cstate="print"/>
          <a:srcRect/>
          <a:stretch>
            <a:fillRect/>
          </a:stretch>
        </p:blipFill>
        <p:spPr bwMode="auto">
          <a:xfrm>
            <a:off x="5705475" y="3440113"/>
            <a:ext cx="2717800" cy="539750"/>
          </a:xfrm>
          <a:prstGeom prst="rect">
            <a:avLst/>
          </a:prstGeom>
          <a:noFill/>
          <a:ln w="9525">
            <a:noFill/>
            <a:miter lim="800000"/>
            <a:headEnd/>
            <a:tailEnd/>
          </a:ln>
          <a:effectLst/>
        </p:spPr>
      </p:pic>
      <p:pic>
        <p:nvPicPr>
          <p:cNvPr id="276487" name="Picture 7"/>
          <p:cNvPicPr>
            <a:picLocks noChangeAspect="1" noChangeArrowheads="1"/>
          </p:cNvPicPr>
          <p:nvPr/>
        </p:nvPicPr>
        <p:blipFill>
          <a:blip r:embed="rId5" cstate="print"/>
          <a:srcRect/>
          <a:stretch>
            <a:fillRect/>
          </a:stretch>
        </p:blipFill>
        <p:spPr bwMode="auto">
          <a:xfrm>
            <a:off x="5824538" y="4932363"/>
            <a:ext cx="2519362" cy="363537"/>
          </a:xfrm>
          <a:prstGeom prst="rect">
            <a:avLst/>
          </a:prstGeom>
          <a:noFill/>
          <a:ln w="9525">
            <a:noFill/>
            <a:miter lim="800000"/>
            <a:headEnd/>
            <a:tailEnd/>
          </a:ln>
          <a:effectLst/>
        </p:spPr>
      </p:pic>
      <p:pic>
        <p:nvPicPr>
          <p:cNvPr id="276488" name="Picture 8"/>
          <p:cNvPicPr>
            <a:picLocks noChangeAspect="1" noChangeArrowheads="1"/>
          </p:cNvPicPr>
          <p:nvPr/>
        </p:nvPicPr>
        <p:blipFill>
          <a:blip r:embed="rId6" cstate="print"/>
          <a:srcRect/>
          <a:stretch>
            <a:fillRect/>
          </a:stretch>
        </p:blipFill>
        <p:spPr bwMode="auto">
          <a:xfrm>
            <a:off x="5618163" y="6165850"/>
            <a:ext cx="3027362" cy="354013"/>
          </a:xfrm>
          <a:prstGeom prst="rect">
            <a:avLst/>
          </a:prstGeom>
          <a:noFill/>
          <a:ln w="9525">
            <a:noFill/>
            <a:miter lim="800000"/>
            <a:headEnd/>
            <a:tailEnd/>
          </a:ln>
          <a:effectLst/>
        </p:spPr>
      </p:pic>
      <p:sp>
        <p:nvSpPr>
          <p:cNvPr id="276489" name="Rectangle 9"/>
          <p:cNvSpPr>
            <a:spLocks noChangeArrowheads="1"/>
          </p:cNvSpPr>
          <p:nvPr/>
        </p:nvSpPr>
        <p:spPr bwMode="auto">
          <a:xfrm>
            <a:off x="808038" y="5472113"/>
            <a:ext cx="3346450" cy="642937"/>
          </a:xfrm>
          <a:prstGeom prst="rect">
            <a:avLst/>
          </a:prstGeom>
          <a:noFill/>
          <a:ln w="9525">
            <a:noFill/>
            <a:miter lim="800000"/>
            <a:headEnd/>
            <a:tailEnd/>
          </a:ln>
          <a:effectLst/>
        </p:spPr>
        <p:txBody>
          <a:bodyPr/>
          <a:lstStyle/>
          <a:p>
            <a:pPr marL="361950" indent="-361950">
              <a:spcBef>
                <a:spcPct val="20000"/>
              </a:spcBef>
            </a:pPr>
            <a:r>
              <a:rPr lang="en-GB" sz="1400"/>
              <a:t>Formulism developed by Russell and</a:t>
            </a:r>
          </a:p>
          <a:p>
            <a:pPr marL="361950" indent="-361950">
              <a:spcBef>
                <a:spcPct val="20000"/>
              </a:spcBef>
            </a:pPr>
            <a:r>
              <a:rPr lang="en-GB" sz="1400"/>
              <a:t>Mulligan (2002) Planet. Space Sci.</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64691A2-0507-4ACB-B280-159AFC6C60EF}" type="slidenum">
              <a:rPr lang="en-GB"/>
              <a:pPr/>
              <a:t>26</a:t>
            </a:fld>
            <a:endParaRPr lang="en-GB"/>
          </a:p>
        </p:txBody>
      </p:sp>
      <p:sp>
        <p:nvSpPr>
          <p:cNvPr id="277506" name="Rectangle 2"/>
          <p:cNvSpPr>
            <a:spLocks noGrp="1" noChangeArrowheads="1"/>
          </p:cNvSpPr>
          <p:nvPr>
            <p:ph type="title"/>
          </p:nvPr>
        </p:nvSpPr>
        <p:spPr/>
        <p:txBody>
          <a:bodyPr/>
          <a:lstStyle/>
          <a:p>
            <a:r>
              <a:rPr lang="en-US" i="1" dirty="0" smtClean="0"/>
              <a:t>in situ </a:t>
            </a:r>
            <a:r>
              <a:rPr lang="en-US" dirty="0" smtClean="0"/>
              <a:t>estimates</a:t>
            </a:r>
            <a:endParaRPr lang="en-GB" dirty="0"/>
          </a:p>
        </p:txBody>
      </p:sp>
      <p:pic>
        <p:nvPicPr>
          <p:cNvPr id="277507" name="Picture 3" descr="Stack ideal"/>
          <p:cNvPicPr>
            <a:picLocks noChangeAspect="1" noChangeArrowheads="1"/>
          </p:cNvPicPr>
          <p:nvPr/>
        </p:nvPicPr>
        <p:blipFill>
          <a:blip r:embed="rId2" cstate="print"/>
          <a:srcRect l="4147" t="7912" r="2142" b="1941"/>
          <a:stretch>
            <a:fillRect/>
          </a:stretch>
        </p:blipFill>
        <p:spPr bwMode="auto">
          <a:xfrm>
            <a:off x="1179513" y="844550"/>
            <a:ext cx="6538912" cy="5859463"/>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A4A4A598-8428-4F64-BEE7-9791937E0E33}" type="slidenum">
              <a:rPr lang="en-GB"/>
              <a:pPr/>
              <a:t>27</a:t>
            </a:fld>
            <a:endParaRPr lang="en-GB"/>
          </a:p>
        </p:txBody>
      </p:sp>
      <p:sp>
        <p:nvSpPr>
          <p:cNvPr id="278530" name="Rectangle 2"/>
          <p:cNvSpPr>
            <a:spLocks noGrp="1" noChangeArrowheads="1"/>
          </p:cNvSpPr>
          <p:nvPr>
            <p:ph type="title"/>
          </p:nvPr>
        </p:nvSpPr>
        <p:spPr/>
        <p:txBody>
          <a:bodyPr/>
          <a:lstStyle/>
          <a:p>
            <a:r>
              <a:rPr lang="en-US" i="1" dirty="0" smtClean="0"/>
              <a:t>in situ </a:t>
            </a:r>
            <a:r>
              <a:rPr lang="en-US" dirty="0" smtClean="0"/>
              <a:t>estimates</a:t>
            </a:r>
            <a:endParaRPr lang="en-GB" dirty="0"/>
          </a:p>
        </p:txBody>
      </p:sp>
      <p:pic>
        <p:nvPicPr>
          <p:cNvPr id="278531" name="Picture 3" descr="sheath"/>
          <p:cNvPicPr>
            <a:picLocks noGrp="1" noChangeAspect="1" noChangeArrowheads="1"/>
          </p:cNvPicPr>
          <p:nvPr>
            <p:ph type="body" idx="1"/>
          </p:nvPr>
        </p:nvPicPr>
        <p:blipFill>
          <a:blip r:embed="rId2" cstate="print"/>
          <a:srcRect t="-11697" b="-9441"/>
          <a:stretch>
            <a:fillRect/>
          </a:stretch>
        </p:blipFill>
        <p:spPr>
          <a:xfrm>
            <a:off x="219075" y="779463"/>
            <a:ext cx="5559425" cy="2516187"/>
          </a:xfrm>
          <a:noFill/>
          <a:ln/>
        </p:spPr>
      </p:pic>
      <p:pic>
        <p:nvPicPr>
          <p:cNvPr id="278532" name="Picture 4" descr="PMS ideal"/>
          <p:cNvPicPr>
            <a:picLocks noChangeAspect="1" noChangeArrowheads="1"/>
          </p:cNvPicPr>
          <p:nvPr/>
        </p:nvPicPr>
        <p:blipFill>
          <a:blip r:embed="rId3" cstate="print"/>
          <a:srcRect l="6133" t="6329" r="8609" b="30380"/>
          <a:stretch>
            <a:fillRect/>
          </a:stretch>
        </p:blipFill>
        <p:spPr bwMode="auto">
          <a:xfrm>
            <a:off x="333375" y="3635375"/>
            <a:ext cx="3895725" cy="2693988"/>
          </a:xfrm>
          <a:prstGeom prst="rect">
            <a:avLst/>
          </a:prstGeom>
          <a:noFill/>
        </p:spPr>
      </p:pic>
      <p:sp>
        <p:nvSpPr>
          <p:cNvPr id="278533" name="Rectangle 5"/>
          <p:cNvSpPr>
            <a:spLocks noChangeArrowheads="1"/>
          </p:cNvSpPr>
          <p:nvPr/>
        </p:nvSpPr>
        <p:spPr bwMode="auto">
          <a:xfrm>
            <a:off x="5199063" y="3070225"/>
            <a:ext cx="3602037" cy="3319463"/>
          </a:xfrm>
          <a:prstGeom prst="rect">
            <a:avLst/>
          </a:prstGeom>
          <a:noFill/>
          <a:ln w="9525">
            <a:noFill/>
            <a:miter lim="800000"/>
            <a:headEnd/>
            <a:tailEnd/>
          </a:ln>
          <a:effectLst/>
        </p:spPr>
        <p:txBody>
          <a:bodyPr/>
          <a:lstStyle/>
          <a:p>
            <a:pPr marL="361950" indent="-361950">
              <a:spcBef>
                <a:spcPct val="20000"/>
              </a:spcBef>
            </a:pPr>
            <a:r>
              <a:rPr lang="en-GB" sz="1600">
                <a:solidFill>
                  <a:schemeClr val="accent2"/>
                </a:solidFill>
              </a:rPr>
              <a:t>Normal to shock front calculated</a:t>
            </a:r>
          </a:p>
          <a:p>
            <a:pPr marL="361950" indent="-361950">
              <a:spcBef>
                <a:spcPct val="20000"/>
              </a:spcBef>
            </a:pPr>
            <a:r>
              <a:rPr lang="en-GB" sz="1600">
                <a:solidFill>
                  <a:schemeClr val="accent2"/>
                </a:solidFill>
              </a:rPr>
              <a:t>using Planar magnetic structures</a:t>
            </a:r>
          </a:p>
          <a:p>
            <a:pPr marL="361950" indent="-361950">
              <a:spcBef>
                <a:spcPct val="20000"/>
              </a:spcBef>
            </a:pPr>
            <a:endParaRPr lang="en-GB" sz="1600">
              <a:solidFill>
                <a:schemeClr val="accent2"/>
              </a:solidFill>
            </a:endParaRPr>
          </a:p>
          <a:p>
            <a:pPr marL="361950" indent="-361950">
              <a:spcBef>
                <a:spcPct val="20000"/>
              </a:spcBef>
            </a:pPr>
            <a:r>
              <a:rPr lang="en-GB" sz="1600">
                <a:solidFill>
                  <a:schemeClr val="accent2"/>
                </a:solidFill>
              </a:rPr>
              <a:t>MVA analysis studied over</a:t>
            </a:r>
          </a:p>
          <a:p>
            <a:pPr marL="361950" indent="-361950">
              <a:spcBef>
                <a:spcPct val="20000"/>
              </a:spcBef>
            </a:pPr>
            <a:r>
              <a:rPr lang="en-GB" sz="1600">
                <a:solidFill>
                  <a:schemeClr val="accent2"/>
                </a:solidFill>
              </a:rPr>
              <a:t>sheath region</a:t>
            </a:r>
          </a:p>
          <a:p>
            <a:pPr marL="361950" indent="-361950">
              <a:spcBef>
                <a:spcPct val="20000"/>
              </a:spcBef>
            </a:pPr>
            <a:endParaRPr lang="en-GB" sz="1600">
              <a:solidFill>
                <a:schemeClr val="accent2"/>
              </a:solidFill>
            </a:endParaRPr>
          </a:p>
          <a:p>
            <a:pPr marL="361950" indent="-361950">
              <a:spcBef>
                <a:spcPct val="20000"/>
              </a:spcBef>
            </a:pPr>
            <a:r>
              <a:rPr lang="en-GB" sz="1600">
                <a:solidFill>
                  <a:schemeClr val="accent2"/>
                </a:solidFill>
              </a:rPr>
              <a:t>Eigen value ratios studied</a:t>
            </a:r>
          </a:p>
          <a:p>
            <a:pPr marL="361950" indent="-361950">
              <a:spcBef>
                <a:spcPct val="20000"/>
              </a:spcBef>
            </a:pPr>
            <a:endParaRPr lang="en-GB" sz="1600">
              <a:solidFill>
                <a:schemeClr val="accent2"/>
              </a:solidFill>
            </a:endParaRPr>
          </a:p>
          <a:p>
            <a:pPr marL="361950" indent="-361950">
              <a:spcBef>
                <a:spcPct val="20000"/>
              </a:spcBef>
            </a:pPr>
            <a:r>
              <a:rPr lang="en-GB" sz="1600">
                <a:solidFill>
                  <a:schemeClr val="accent2"/>
                </a:solidFill>
              </a:rPr>
              <a:t>MVA over shock front was used</a:t>
            </a:r>
          </a:p>
          <a:p>
            <a:pPr marL="361950" indent="-361950">
              <a:spcBef>
                <a:spcPct val="20000"/>
              </a:spcBef>
            </a:pPr>
            <a:r>
              <a:rPr lang="en-GB" sz="1600">
                <a:solidFill>
                  <a:schemeClr val="accent2"/>
                </a:solidFill>
              </a:rPr>
              <a:t>for events where PMS were not</a:t>
            </a:r>
          </a:p>
          <a:p>
            <a:pPr marL="361950" indent="-361950">
              <a:spcBef>
                <a:spcPct val="20000"/>
              </a:spcBef>
            </a:pPr>
            <a:r>
              <a:rPr lang="en-GB" sz="1600">
                <a:solidFill>
                  <a:schemeClr val="accent2"/>
                </a:solidFill>
              </a:rPr>
              <a:t>exhibited</a:t>
            </a:r>
          </a:p>
        </p:txBody>
      </p:sp>
      <p:sp>
        <p:nvSpPr>
          <p:cNvPr id="278534" name="Rectangle 6"/>
          <p:cNvSpPr>
            <a:spLocks noChangeArrowheads="1"/>
          </p:cNvSpPr>
          <p:nvPr/>
        </p:nvSpPr>
        <p:spPr bwMode="auto">
          <a:xfrm>
            <a:off x="692150" y="3109913"/>
            <a:ext cx="3346450" cy="363537"/>
          </a:xfrm>
          <a:prstGeom prst="rect">
            <a:avLst/>
          </a:prstGeom>
          <a:noFill/>
          <a:ln w="9525">
            <a:noFill/>
            <a:miter lim="800000"/>
            <a:headEnd/>
            <a:tailEnd/>
          </a:ln>
          <a:effectLst/>
        </p:spPr>
        <p:txBody>
          <a:bodyPr/>
          <a:lstStyle/>
          <a:p>
            <a:pPr marL="361950" indent="-361950">
              <a:spcBef>
                <a:spcPct val="20000"/>
              </a:spcBef>
            </a:pPr>
            <a:r>
              <a:rPr lang="en-GB" sz="1400"/>
              <a:t>Jones et al. (2002) GRL</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24BDFBA-8C37-4A84-BCF3-12AF2DC30E06}" type="slidenum">
              <a:rPr lang="en-GB"/>
              <a:pPr/>
              <a:t>28</a:t>
            </a:fld>
            <a:endParaRPr lang="en-GB"/>
          </a:p>
        </p:txBody>
      </p:sp>
      <p:sp>
        <p:nvSpPr>
          <p:cNvPr id="148482" name="Rectangle 2"/>
          <p:cNvSpPr>
            <a:spLocks noGrp="1" noChangeArrowheads="1"/>
          </p:cNvSpPr>
          <p:nvPr>
            <p:ph type="title"/>
          </p:nvPr>
        </p:nvSpPr>
        <p:spPr/>
        <p:txBody>
          <a:bodyPr/>
          <a:lstStyle/>
          <a:p>
            <a:r>
              <a:rPr lang="en-US" i="1" dirty="0" smtClean="0"/>
              <a:t>in situ </a:t>
            </a:r>
            <a:r>
              <a:rPr lang="en-US" dirty="0" smtClean="0"/>
              <a:t>estimates</a:t>
            </a:r>
            <a:endParaRPr lang="en-GB" dirty="0"/>
          </a:p>
        </p:txBody>
      </p:sp>
      <p:pic>
        <p:nvPicPr>
          <p:cNvPr id="269314" name="Picture 2" descr="D:\JAPAN\RESEARCH\PROJECTS\Apect ratio papers\PAPER 2\Submission\post referee\Figures n tables\Figure 4.jpeg"/>
          <p:cNvPicPr>
            <a:picLocks noChangeAspect="1" noChangeArrowheads="1"/>
          </p:cNvPicPr>
          <p:nvPr/>
        </p:nvPicPr>
        <p:blipFill>
          <a:blip r:embed="rId2" cstate="print"/>
          <a:srcRect l="10348" t="24395" r="8972" b="3623"/>
          <a:stretch>
            <a:fillRect/>
          </a:stretch>
        </p:blipFill>
        <p:spPr bwMode="auto">
          <a:xfrm>
            <a:off x="194124" y="916660"/>
            <a:ext cx="8687752" cy="5484144"/>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47D57B-7168-4A73-ABFC-557F82223F92}" type="slidenum">
              <a:rPr lang="en-GB"/>
              <a:pPr/>
              <a:t>29</a:t>
            </a:fld>
            <a:endParaRPr lang="en-GB"/>
          </a:p>
        </p:txBody>
      </p:sp>
      <p:sp>
        <p:nvSpPr>
          <p:cNvPr id="262146" name="Rectangle 2"/>
          <p:cNvSpPr>
            <a:spLocks noGrp="1" noChangeArrowheads="1"/>
          </p:cNvSpPr>
          <p:nvPr>
            <p:ph type="title"/>
          </p:nvPr>
        </p:nvSpPr>
        <p:spPr/>
        <p:txBody>
          <a:bodyPr/>
          <a:lstStyle/>
          <a:p>
            <a:r>
              <a:rPr lang="en-US" i="1" dirty="0" smtClean="0"/>
              <a:t>in situ </a:t>
            </a:r>
            <a:r>
              <a:rPr lang="en-US" dirty="0" smtClean="0"/>
              <a:t>estimates</a:t>
            </a:r>
            <a:endParaRPr lang="en-GB" dirty="0"/>
          </a:p>
        </p:txBody>
      </p:sp>
      <p:pic>
        <p:nvPicPr>
          <p:cNvPr id="6" name="Picture 3" descr="D:\JAPAN\RESEARCH\PROJECTS\Apect ratio papers\PAPER 2\Submission\post referee\Figures n tables\Figure 5.jpeg"/>
          <p:cNvPicPr>
            <a:picLocks noGrp="1" noChangeAspect="1" noChangeArrowheads="1"/>
          </p:cNvPicPr>
          <p:nvPr>
            <p:ph idx="1"/>
          </p:nvPr>
        </p:nvPicPr>
        <p:blipFill>
          <a:blip r:embed="rId2" cstate="print"/>
          <a:srcRect t="14468"/>
          <a:stretch>
            <a:fillRect/>
          </a:stretch>
        </p:blipFill>
        <p:spPr bwMode="auto">
          <a:xfrm>
            <a:off x="487105" y="914400"/>
            <a:ext cx="8285906" cy="5014459"/>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p:cNvPicPr>
            <a:picLocks noChangeAspect="1" noChangeArrowheads="1"/>
          </p:cNvPicPr>
          <p:nvPr/>
        </p:nvPicPr>
        <p:blipFill>
          <a:blip r:embed="rId3" cstate="print"/>
          <a:srcRect/>
          <a:stretch>
            <a:fillRect/>
          </a:stretch>
        </p:blipFill>
        <p:spPr bwMode="auto">
          <a:xfrm>
            <a:off x="0" y="874267"/>
            <a:ext cx="9144000" cy="5163671"/>
          </a:xfrm>
          <a:prstGeom prst="rect">
            <a:avLst/>
          </a:prstGeom>
          <a:noFill/>
          <a:ln w="9525">
            <a:noFill/>
            <a:miter lim="800000"/>
            <a:headEnd/>
            <a:tailEnd/>
          </a:ln>
        </p:spPr>
      </p:pic>
      <p:sp>
        <p:nvSpPr>
          <p:cNvPr id="2" name="Title 1"/>
          <p:cNvSpPr>
            <a:spLocks noGrp="1"/>
          </p:cNvSpPr>
          <p:nvPr>
            <p:ph type="title"/>
          </p:nvPr>
        </p:nvSpPr>
        <p:spPr>
          <a:xfrm>
            <a:off x="34925" y="-96838"/>
            <a:ext cx="5511633" cy="646113"/>
          </a:xfrm>
        </p:spPr>
        <p:txBody>
          <a:bodyPr/>
          <a:lstStyle/>
          <a:p>
            <a:r>
              <a:rPr lang="en-GB" dirty="0" smtClean="0"/>
              <a:t>Introduction to GUI</a:t>
            </a:r>
            <a:endParaRPr lang="en-GB" dirty="0"/>
          </a:p>
        </p:txBody>
      </p:sp>
      <p:sp>
        <p:nvSpPr>
          <p:cNvPr id="4" name="Slide Number Placeholder 3"/>
          <p:cNvSpPr>
            <a:spLocks noGrp="1"/>
          </p:cNvSpPr>
          <p:nvPr>
            <p:ph type="sldNum" sz="quarter" idx="10"/>
          </p:nvPr>
        </p:nvSpPr>
        <p:spPr/>
        <p:txBody>
          <a:bodyPr/>
          <a:lstStyle/>
          <a:p>
            <a:fld id="{EAD4F6AF-A50E-4A29-9BB2-36EAB8DBAE56}" type="slidenum">
              <a:rPr lang="en-GB" smtClean="0"/>
              <a:pPr/>
              <a:t>3</a:t>
            </a:fld>
            <a:endParaRPr lang="en-GB" dirty="0"/>
          </a:p>
        </p:txBody>
      </p:sp>
      <p:sp>
        <p:nvSpPr>
          <p:cNvPr id="10" name="Rectangle 9"/>
          <p:cNvSpPr/>
          <p:nvPr/>
        </p:nvSpPr>
        <p:spPr>
          <a:xfrm>
            <a:off x="0" y="1640112"/>
            <a:ext cx="2046514" cy="2249714"/>
          </a:xfrm>
          <a:prstGeom prst="rect">
            <a:avLst/>
          </a:prstGeom>
          <a:solidFill>
            <a:srgbClr val="FFFF00">
              <a:alpha val="43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010228" y="1618339"/>
            <a:ext cx="6625771" cy="4332515"/>
          </a:xfrm>
          <a:prstGeom prst="rect">
            <a:avLst/>
          </a:prstGeom>
          <a:solidFill>
            <a:srgbClr val="FFFF00">
              <a:alpha val="43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0" y="3940626"/>
            <a:ext cx="1973943" cy="1937657"/>
          </a:xfrm>
          <a:prstGeom prst="rect">
            <a:avLst/>
          </a:prstGeom>
          <a:solidFill>
            <a:srgbClr val="FFFF00">
              <a:alpha val="43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365829" y="2264227"/>
            <a:ext cx="2583542" cy="369332"/>
          </a:xfrm>
          <a:prstGeom prst="rect">
            <a:avLst/>
          </a:prstGeom>
          <a:noFill/>
          <a:ln>
            <a:noFill/>
          </a:ln>
        </p:spPr>
        <p:txBody>
          <a:bodyPr wrap="square" rtlCol="0">
            <a:spAutoFit/>
          </a:bodyPr>
          <a:lstStyle/>
          <a:p>
            <a:r>
              <a:rPr lang="en-GB" dirty="0" smtClean="0">
                <a:ln>
                  <a:solidFill>
                    <a:srgbClr val="C00000"/>
                  </a:solidFill>
                </a:ln>
                <a:solidFill>
                  <a:srgbClr val="C00000"/>
                </a:solidFill>
              </a:rPr>
              <a:t>Current directory/ folder </a:t>
            </a:r>
            <a:endParaRPr lang="en-GB" dirty="0">
              <a:ln>
                <a:solidFill>
                  <a:srgbClr val="C00000"/>
                </a:solidFill>
              </a:ln>
              <a:solidFill>
                <a:srgbClr val="C00000"/>
              </a:solidFill>
            </a:endParaRPr>
          </a:p>
        </p:txBody>
      </p:sp>
      <p:cxnSp>
        <p:nvCxnSpPr>
          <p:cNvPr id="15" name="Straight Arrow Connector 14"/>
          <p:cNvCxnSpPr>
            <a:stCxn id="13" idx="1"/>
          </p:cNvCxnSpPr>
          <p:nvPr/>
        </p:nvCxnSpPr>
        <p:spPr>
          <a:xfrm rot="10800000" flipV="1">
            <a:off x="1175657" y="2448893"/>
            <a:ext cx="1190172" cy="62076"/>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2329543" y="4448627"/>
            <a:ext cx="2583542" cy="369332"/>
          </a:xfrm>
          <a:prstGeom prst="rect">
            <a:avLst/>
          </a:prstGeom>
          <a:noFill/>
          <a:ln>
            <a:noFill/>
          </a:ln>
        </p:spPr>
        <p:txBody>
          <a:bodyPr wrap="square" rtlCol="0">
            <a:spAutoFit/>
          </a:bodyPr>
          <a:lstStyle/>
          <a:p>
            <a:r>
              <a:rPr lang="en-GB" dirty="0" smtClean="0">
                <a:ln>
                  <a:solidFill>
                    <a:srgbClr val="C00000"/>
                  </a:solidFill>
                </a:ln>
                <a:solidFill>
                  <a:srgbClr val="C00000"/>
                </a:solidFill>
              </a:rPr>
              <a:t>Workspace variables</a:t>
            </a:r>
            <a:endParaRPr lang="en-GB" dirty="0">
              <a:ln>
                <a:solidFill>
                  <a:srgbClr val="C00000"/>
                </a:solidFill>
              </a:ln>
              <a:solidFill>
                <a:srgbClr val="C00000"/>
              </a:solidFill>
            </a:endParaRPr>
          </a:p>
        </p:txBody>
      </p:sp>
      <p:cxnSp>
        <p:nvCxnSpPr>
          <p:cNvPr id="17" name="Straight Arrow Connector 16"/>
          <p:cNvCxnSpPr>
            <a:stCxn id="16" idx="1"/>
          </p:cNvCxnSpPr>
          <p:nvPr/>
        </p:nvCxnSpPr>
        <p:spPr>
          <a:xfrm rot="10800000" flipV="1">
            <a:off x="1139371" y="4633293"/>
            <a:ext cx="1190172" cy="62076"/>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sp>
        <p:nvSpPr>
          <p:cNvPr id="18" name="TextBox 17"/>
          <p:cNvSpPr txBox="1"/>
          <p:nvPr/>
        </p:nvSpPr>
        <p:spPr>
          <a:xfrm>
            <a:off x="275772" y="3301998"/>
            <a:ext cx="1727200" cy="369332"/>
          </a:xfrm>
          <a:prstGeom prst="rect">
            <a:avLst/>
          </a:prstGeom>
          <a:noFill/>
          <a:ln>
            <a:noFill/>
          </a:ln>
        </p:spPr>
        <p:txBody>
          <a:bodyPr wrap="square" rtlCol="0">
            <a:spAutoFit/>
          </a:bodyPr>
          <a:lstStyle/>
          <a:p>
            <a:r>
              <a:rPr lang="en-GB" dirty="0" err="1" smtClean="0">
                <a:ln>
                  <a:solidFill>
                    <a:srgbClr val="C00000"/>
                  </a:solidFill>
                </a:ln>
                <a:solidFill>
                  <a:srgbClr val="C00000"/>
                </a:solidFill>
              </a:rPr>
              <a:t>Cmd</a:t>
            </a:r>
            <a:r>
              <a:rPr lang="en-GB" dirty="0" smtClean="0">
                <a:ln>
                  <a:solidFill>
                    <a:srgbClr val="C00000"/>
                  </a:solidFill>
                </a:ln>
                <a:solidFill>
                  <a:srgbClr val="C00000"/>
                </a:solidFill>
              </a:rPr>
              <a:t> window</a:t>
            </a:r>
            <a:endParaRPr lang="en-GB" dirty="0">
              <a:ln>
                <a:solidFill>
                  <a:srgbClr val="C00000"/>
                </a:solidFill>
              </a:ln>
              <a:solidFill>
                <a:srgbClr val="C00000"/>
              </a:solidFill>
            </a:endParaRPr>
          </a:p>
        </p:txBody>
      </p:sp>
      <p:cxnSp>
        <p:nvCxnSpPr>
          <p:cNvPr id="19" name="Straight Arrow Connector 18"/>
          <p:cNvCxnSpPr/>
          <p:nvPr/>
        </p:nvCxnSpPr>
        <p:spPr>
          <a:xfrm flipV="1">
            <a:off x="1843313" y="3457635"/>
            <a:ext cx="1190172" cy="62076"/>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p:bldP spid="13" grpId="1"/>
      <p:bldP spid="16" grpId="0"/>
      <p:bldP spid="16" grpId="1"/>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GB" sz="2200" dirty="0" smtClean="0"/>
              <a:t>Flux Rope Theory</a:t>
            </a:r>
            <a:endParaRPr lang="en-GB" sz="2200" dirty="0"/>
          </a:p>
        </p:txBody>
      </p:sp>
      <p:sp>
        <p:nvSpPr>
          <p:cNvPr id="151555" name="Rectangle 3"/>
          <p:cNvSpPr>
            <a:spLocks noGrp="1" noChangeArrowheads="1"/>
          </p:cNvSpPr>
          <p:nvPr>
            <p:ph type="body" idx="1"/>
          </p:nvPr>
        </p:nvSpPr>
        <p:spPr>
          <a:xfrm>
            <a:off x="250825" y="1341438"/>
            <a:ext cx="4824413" cy="4276725"/>
          </a:xfrm>
        </p:spPr>
        <p:txBody>
          <a:bodyPr/>
          <a:lstStyle/>
          <a:p>
            <a:r>
              <a:rPr lang="en-GB" sz="2000"/>
              <a:t>Burlaga et al in 1981 defined a subset as magnetic clouds, with properties:</a:t>
            </a:r>
          </a:p>
          <a:p>
            <a:endParaRPr lang="en-GB" sz="2000"/>
          </a:p>
          <a:p>
            <a:pPr lvl="1"/>
            <a:r>
              <a:rPr lang="en-GB" sz="1800"/>
              <a:t>Enhanced magnetic Field</a:t>
            </a:r>
          </a:p>
          <a:p>
            <a:pPr lvl="1"/>
            <a:endParaRPr lang="en-GB" sz="1800"/>
          </a:p>
          <a:p>
            <a:pPr lvl="1"/>
            <a:r>
              <a:rPr lang="en-GB" sz="1800"/>
              <a:t>Slow rotation in Magnetic Field</a:t>
            </a:r>
          </a:p>
          <a:p>
            <a:pPr lvl="1"/>
            <a:endParaRPr lang="en-GB" sz="1800"/>
          </a:p>
          <a:p>
            <a:pPr lvl="1"/>
            <a:r>
              <a:rPr lang="en-GB" sz="1800"/>
              <a:t>Reduced Proton Temperature</a:t>
            </a:r>
          </a:p>
          <a:p>
            <a:pPr lvl="1"/>
            <a:endParaRPr lang="en-GB" sz="1800"/>
          </a:p>
          <a:p>
            <a:pPr lvl="1"/>
            <a:endParaRPr lang="en-GB" sz="1800"/>
          </a:p>
          <a:p>
            <a:r>
              <a:rPr lang="en-GB" sz="2000"/>
              <a:t>Magnetic clouds have helical magnetic field structure </a:t>
            </a:r>
            <a:endParaRPr lang="en-GB" sz="2400"/>
          </a:p>
        </p:txBody>
      </p:sp>
      <p:pic>
        <p:nvPicPr>
          <p:cNvPr id="151556" name="Picture 4" descr="Flux Rope"/>
          <p:cNvPicPr>
            <a:picLocks noChangeAspect="1" noChangeArrowheads="1"/>
          </p:cNvPicPr>
          <p:nvPr/>
        </p:nvPicPr>
        <p:blipFill>
          <a:blip r:embed="rId3" cstate="print"/>
          <a:srcRect r="31709"/>
          <a:stretch>
            <a:fillRect/>
          </a:stretch>
        </p:blipFill>
        <p:spPr bwMode="auto">
          <a:xfrm>
            <a:off x="5076825" y="3500438"/>
            <a:ext cx="3744913" cy="1873250"/>
          </a:xfrm>
          <a:prstGeom prst="rect">
            <a:avLst/>
          </a:prstGeom>
          <a:noFill/>
        </p:spPr>
      </p:pic>
      <p:sp>
        <p:nvSpPr>
          <p:cNvPr id="151557" name="Rectangle 5"/>
          <p:cNvSpPr>
            <a:spLocks noChangeArrowheads="1"/>
          </p:cNvSpPr>
          <p:nvPr/>
        </p:nvSpPr>
        <p:spPr bwMode="auto">
          <a:xfrm>
            <a:off x="5364163" y="5445125"/>
            <a:ext cx="2828925" cy="336550"/>
          </a:xfrm>
          <a:prstGeom prst="rect">
            <a:avLst/>
          </a:prstGeom>
          <a:noFill/>
          <a:ln w="9525">
            <a:noFill/>
            <a:miter lim="800000"/>
            <a:headEnd/>
            <a:tailEnd/>
          </a:ln>
          <a:effectLst/>
        </p:spPr>
        <p:txBody>
          <a:bodyPr wrap="none">
            <a:spAutoFit/>
          </a:bodyPr>
          <a:lstStyle/>
          <a:p>
            <a:r>
              <a:rPr lang="en-GB" sz="1600">
                <a:effectLst>
                  <a:outerShdw blurRad="38100" dist="38100" dir="2700000" algn="tl">
                    <a:srgbClr val="C0C0C0"/>
                  </a:outerShdw>
                </a:effectLst>
              </a:rPr>
              <a:t>Structure of a magnetic cloud</a:t>
            </a:r>
          </a:p>
        </p:txBody>
      </p:sp>
      <p:sp>
        <p:nvSpPr>
          <p:cNvPr id="151558" name="Rectangle 6"/>
          <p:cNvSpPr>
            <a:spLocks noChangeArrowheads="1"/>
          </p:cNvSpPr>
          <p:nvPr/>
        </p:nvSpPr>
        <p:spPr bwMode="auto">
          <a:xfrm>
            <a:off x="5435600" y="2732088"/>
            <a:ext cx="2562225" cy="336550"/>
          </a:xfrm>
          <a:prstGeom prst="rect">
            <a:avLst/>
          </a:prstGeom>
          <a:noFill/>
          <a:ln w="9525">
            <a:noFill/>
            <a:miter lim="800000"/>
            <a:headEnd/>
            <a:tailEnd/>
          </a:ln>
          <a:effectLst/>
        </p:spPr>
        <p:txBody>
          <a:bodyPr wrap="none">
            <a:spAutoFit/>
          </a:bodyPr>
          <a:lstStyle/>
          <a:p>
            <a:r>
              <a:rPr lang="en-GB" sz="1600">
                <a:effectLst>
                  <a:outerShdw blurRad="38100" dist="38100" dir="2700000" algn="tl">
                    <a:srgbClr val="C0C0C0"/>
                  </a:outerShdw>
                </a:effectLst>
              </a:rPr>
              <a:t>magnetic cloud = flux rope</a:t>
            </a:r>
          </a:p>
        </p:txBody>
      </p:sp>
      <p:sp>
        <p:nvSpPr>
          <p:cNvPr id="10" name="Slide Number Placeholder 3"/>
          <p:cNvSpPr>
            <a:spLocks noGrp="1"/>
          </p:cNvSpPr>
          <p:nvPr>
            <p:ph type="sldNum" sz="quarter" idx="10"/>
          </p:nvPr>
        </p:nvSpPr>
        <p:spPr>
          <a:xfrm>
            <a:off x="8675688" y="349568"/>
            <a:ext cx="468312" cy="360362"/>
          </a:xfrm>
        </p:spPr>
        <p:txBody>
          <a:bodyPr/>
          <a:lstStyle/>
          <a:p>
            <a:fld id="{EAD4F6AF-A50E-4A29-9BB2-36EAB8DBAE56}" type="slidenum">
              <a:rPr lang="en-GB" smtClean="0"/>
              <a:pPr/>
              <a:t>4</a:t>
            </a:fld>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GB" sz="2200" dirty="0" smtClean="0"/>
              <a:t>Flux Rope Theory</a:t>
            </a:r>
            <a:endParaRPr lang="en-GB" sz="2200" dirty="0"/>
          </a:p>
        </p:txBody>
      </p:sp>
      <p:sp>
        <p:nvSpPr>
          <p:cNvPr id="190467" name="Rectangle 3"/>
          <p:cNvSpPr>
            <a:spLocks noGrp="1" noChangeArrowheads="1"/>
          </p:cNvSpPr>
          <p:nvPr>
            <p:ph type="body" sz="half" idx="1"/>
          </p:nvPr>
        </p:nvSpPr>
        <p:spPr>
          <a:xfrm>
            <a:off x="250825" y="921887"/>
            <a:ext cx="4141788" cy="4276725"/>
          </a:xfrm>
        </p:spPr>
        <p:txBody>
          <a:bodyPr/>
          <a:lstStyle/>
          <a:p>
            <a:r>
              <a:rPr lang="en-GB" sz="2000" u="sng" dirty="0"/>
              <a:t>Constant </a:t>
            </a:r>
            <a:r>
              <a:rPr lang="en-GB" sz="2000" u="sng" dirty="0">
                <a:sym typeface="Symbol" pitchFamily="18" charset="2"/>
              </a:rPr>
              <a:t>, </a:t>
            </a:r>
            <a:r>
              <a:rPr lang="en-GB" sz="2000" u="sng" dirty="0"/>
              <a:t> force-free flux rope </a:t>
            </a:r>
            <a:endParaRPr lang="en-GB" sz="2000" dirty="0"/>
          </a:p>
          <a:p>
            <a:endParaRPr lang="en-GB" sz="2000" u="sng" dirty="0"/>
          </a:p>
          <a:p>
            <a:pPr lvl="1"/>
            <a:r>
              <a:rPr lang="en-GB" sz="1800" dirty="0"/>
              <a:t>Assume force-free, </a:t>
            </a:r>
          </a:p>
          <a:p>
            <a:pPr lvl="1">
              <a:buFontTx/>
              <a:buNone/>
            </a:pPr>
            <a:r>
              <a:rPr lang="en-GB" sz="1800" dirty="0">
                <a:sym typeface="Symbol" pitchFamily="18" charset="2"/>
              </a:rPr>
              <a:t>	</a:t>
            </a:r>
            <a:r>
              <a:rPr lang="en-US" sz="1800" dirty="0">
                <a:sym typeface="Symbol" pitchFamily="18" charset="2"/>
              </a:rPr>
              <a:t> is an arbitrary constant </a:t>
            </a:r>
          </a:p>
          <a:p>
            <a:pPr lvl="1"/>
            <a:endParaRPr lang="en-GB" sz="1800" dirty="0"/>
          </a:p>
          <a:p>
            <a:pPr lvl="1"/>
            <a:r>
              <a:rPr lang="en-GB" sz="1800" dirty="0"/>
              <a:t>Assume </a:t>
            </a:r>
            <a:r>
              <a:rPr lang="en-GB" sz="1800" dirty="0">
                <a:sym typeface="Symbol" pitchFamily="18" charset="2"/>
              </a:rPr>
              <a:t> is constant, </a:t>
            </a:r>
          </a:p>
          <a:p>
            <a:pPr lvl="1">
              <a:buFontTx/>
              <a:buNone/>
            </a:pPr>
            <a:r>
              <a:rPr lang="en-GB" sz="1800" dirty="0">
                <a:sym typeface="Symbol" pitchFamily="18" charset="2"/>
              </a:rPr>
              <a:t>	</a:t>
            </a:r>
            <a:r>
              <a:rPr lang="en-GB" sz="1800" dirty="0" err="1">
                <a:sym typeface="Symbol" pitchFamily="18" charset="2"/>
              </a:rPr>
              <a:t>Helmoltz</a:t>
            </a:r>
            <a:r>
              <a:rPr lang="en-GB" sz="1800" dirty="0">
                <a:sym typeface="Symbol" pitchFamily="18" charset="2"/>
              </a:rPr>
              <a:t> equation </a:t>
            </a:r>
            <a:r>
              <a:rPr lang="en-US" sz="1800" dirty="0">
                <a:sym typeface="Symbol" pitchFamily="18" charset="2"/>
              </a:rPr>
              <a:t></a:t>
            </a:r>
          </a:p>
          <a:p>
            <a:pPr lvl="1">
              <a:buFontTx/>
              <a:buNone/>
            </a:pPr>
            <a:endParaRPr lang="en-US" sz="1800" dirty="0">
              <a:sym typeface="Symbol" pitchFamily="18" charset="2"/>
            </a:endParaRPr>
          </a:p>
          <a:p>
            <a:pPr lvl="1"/>
            <a:r>
              <a:rPr lang="en-GB" sz="1800" dirty="0">
                <a:sym typeface="Symbol" pitchFamily="18" charset="2"/>
              </a:rPr>
              <a:t>Assume B is a function </a:t>
            </a:r>
          </a:p>
          <a:p>
            <a:pPr lvl="1">
              <a:buFontTx/>
              <a:buNone/>
            </a:pPr>
            <a:r>
              <a:rPr lang="en-GB" sz="1800" dirty="0">
                <a:sym typeface="Symbol" pitchFamily="18" charset="2"/>
              </a:rPr>
              <a:t>	of only radius,</a:t>
            </a:r>
          </a:p>
          <a:p>
            <a:pPr lvl="1">
              <a:buFontTx/>
              <a:buNone/>
            </a:pPr>
            <a:endParaRPr lang="en-GB" sz="1800" dirty="0">
              <a:sym typeface="Symbol" pitchFamily="18" charset="2"/>
            </a:endParaRPr>
          </a:p>
          <a:p>
            <a:pPr lvl="1"/>
            <a:r>
              <a:rPr lang="en-GB" sz="1800" u="sng" dirty="0">
                <a:sym typeface="Symbol" pitchFamily="18" charset="2"/>
              </a:rPr>
              <a:t>Solution: Bessel function :</a:t>
            </a:r>
          </a:p>
        </p:txBody>
      </p:sp>
      <p:graphicFrame>
        <p:nvGraphicFramePr>
          <p:cNvPr id="190469" name="Object 5"/>
          <p:cNvGraphicFramePr>
            <a:graphicFrameLocks noChangeAspect="1"/>
          </p:cNvGraphicFramePr>
          <p:nvPr>
            <p:ph sz="quarter" idx="2"/>
          </p:nvPr>
        </p:nvGraphicFramePr>
        <p:xfrm>
          <a:off x="4462463" y="1929949"/>
          <a:ext cx="1333500" cy="469900"/>
        </p:xfrm>
        <a:graphic>
          <a:graphicData uri="http://schemas.openxmlformats.org/presentationml/2006/ole">
            <p:oleObj spid="_x0000_s284674" name="Equation" r:id="rId4" imgW="685800" imgH="241200" progId="Equation.3">
              <p:embed/>
            </p:oleObj>
          </a:graphicData>
        </a:graphic>
      </p:graphicFrame>
      <p:pic>
        <p:nvPicPr>
          <p:cNvPr id="190468" name="Picture 4" descr="Flux Rope"/>
          <p:cNvPicPr>
            <a:picLocks noChangeAspect="1" noChangeArrowheads="1"/>
          </p:cNvPicPr>
          <p:nvPr/>
        </p:nvPicPr>
        <p:blipFill>
          <a:blip r:embed="rId5" cstate="print"/>
          <a:srcRect r="31709"/>
          <a:stretch>
            <a:fillRect/>
          </a:stretch>
        </p:blipFill>
        <p:spPr bwMode="auto">
          <a:xfrm>
            <a:off x="4932363" y="3431724"/>
            <a:ext cx="3816350" cy="1655763"/>
          </a:xfrm>
          <a:prstGeom prst="rect">
            <a:avLst/>
          </a:prstGeom>
          <a:noFill/>
        </p:spPr>
      </p:pic>
      <p:graphicFrame>
        <p:nvGraphicFramePr>
          <p:cNvPr id="190470" name="Object 6"/>
          <p:cNvGraphicFramePr>
            <a:graphicFrameLocks noChangeAspect="1"/>
          </p:cNvGraphicFramePr>
          <p:nvPr/>
        </p:nvGraphicFramePr>
        <p:xfrm>
          <a:off x="4429125" y="2833237"/>
          <a:ext cx="1511300" cy="393700"/>
        </p:xfrm>
        <a:graphic>
          <a:graphicData uri="http://schemas.openxmlformats.org/presentationml/2006/ole">
            <p:oleObj spid="_x0000_s284675" name="Equation" r:id="rId6" imgW="787320" imgH="203040" progId="Equation.3">
              <p:embed/>
            </p:oleObj>
          </a:graphicData>
        </a:graphic>
      </p:graphicFrame>
      <p:graphicFrame>
        <p:nvGraphicFramePr>
          <p:cNvPr id="190485" name="Object 21"/>
          <p:cNvGraphicFramePr>
            <a:graphicFrameLocks noChangeAspect="1"/>
          </p:cNvGraphicFramePr>
          <p:nvPr/>
        </p:nvGraphicFramePr>
        <p:xfrm>
          <a:off x="755650" y="5273224"/>
          <a:ext cx="1333500" cy="473075"/>
        </p:xfrm>
        <a:graphic>
          <a:graphicData uri="http://schemas.openxmlformats.org/presentationml/2006/ole">
            <p:oleObj spid="_x0000_s284676" name="Equation" r:id="rId7" imgW="609480" imgH="215640" progId="Equation.3">
              <p:embed/>
            </p:oleObj>
          </a:graphicData>
        </a:graphic>
      </p:graphicFrame>
      <p:graphicFrame>
        <p:nvGraphicFramePr>
          <p:cNvPr id="190490" name="Object 26"/>
          <p:cNvGraphicFramePr>
            <a:graphicFrameLocks noChangeAspect="1"/>
          </p:cNvGraphicFramePr>
          <p:nvPr/>
        </p:nvGraphicFramePr>
        <p:xfrm>
          <a:off x="2824163" y="5244649"/>
          <a:ext cx="2611437" cy="530225"/>
        </p:xfrm>
        <a:graphic>
          <a:graphicData uri="http://schemas.openxmlformats.org/presentationml/2006/ole">
            <p:oleObj spid="_x0000_s284677" name="Equation" r:id="rId8" imgW="1193760" imgH="241200" progId="Equation.3">
              <p:embed/>
            </p:oleObj>
          </a:graphicData>
        </a:graphic>
      </p:graphicFrame>
      <p:graphicFrame>
        <p:nvGraphicFramePr>
          <p:cNvPr id="190491" name="Object 27"/>
          <p:cNvGraphicFramePr>
            <a:graphicFrameLocks noChangeAspect="1"/>
          </p:cNvGraphicFramePr>
          <p:nvPr/>
        </p:nvGraphicFramePr>
        <p:xfrm>
          <a:off x="6042025" y="5258937"/>
          <a:ext cx="2417763" cy="501650"/>
        </p:xfrm>
        <a:graphic>
          <a:graphicData uri="http://schemas.openxmlformats.org/presentationml/2006/ole">
            <p:oleObj spid="_x0000_s284678" name="Equation" r:id="rId9" imgW="1104840" imgH="228600" progId="Equation.3">
              <p:embed/>
            </p:oleObj>
          </a:graphicData>
        </a:graphic>
      </p:graphicFrame>
      <p:sp>
        <p:nvSpPr>
          <p:cNvPr id="13" name="Slide Number Placeholder 3"/>
          <p:cNvSpPr>
            <a:spLocks noGrp="1"/>
          </p:cNvSpPr>
          <p:nvPr>
            <p:ph type="sldNum" sz="quarter" idx="10"/>
          </p:nvPr>
        </p:nvSpPr>
        <p:spPr>
          <a:xfrm>
            <a:off x="8675688" y="349568"/>
            <a:ext cx="468312" cy="360362"/>
          </a:xfrm>
        </p:spPr>
        <p:txBody>
          <a:bodyPr/>
          <a:lstStyle/>
          <a:p>
            <a:fld id="{EAD4F6AF-A50E-4A29-9BB2-36EAB8DBAE56}" type="slidenum">
              <a:rPr lang="en-GB" smtClean="0"/>
              <a:pPr/>
              <a:t>5</a:t>
            </a:fld>
            <a:endParaRPr lang="en-GB" dirty="0"/>
          </a:p>
        </p:txBody>
      </p:sp>
      <p:sp>
        <p:nvSpPr>
          <p:cNvPr id="14" name="Rectangle 3"/>
          <p:cNvSpPr txBox="1">
            <a:spLocks noChangeArrowheads="1"/>
          </p:cNvSpPr>
          <p:nvPr/>
        </p:nvSpPr>
        <p:spPr bwMode="auto">
          <a:xfrm>
            <a:off x="386669" y="5994628"/>
            <a:ext cx="8757331" cy="9214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61950" lvl="0" indent="-361950">
              <a:spcBef>
                <a:spcPct val="20000"/>
              </a:spcBef>
              <a:buFontTx/>
              <a:buChar char="•"/>
            </a:pPr>
            <a:r>
              <a:rPr kumimoji="0" lang="en-GB" sz="2000" b="0" i="0" u="sng" strike="noStrike" kern="0" cap="none" spc="0" normalizeH="0" baseline="0" noProof="0" dirty="0" smtClean="0">
                <a:ln>
                  <a:noFill/>
                </a:ln>
                <a:solidFill>
                  <a:schemeClr val="accent2"/>
                </a:solidFill>
                <a:effectLst/>
                <a:uLnTx/>
                <a:uFillTx/>
                <a:latin typeface="+mn-lt"/>
                <a:ea typeface="+mn-ea"/>
                <a:cs typeface="+mn-cs"/>
                <a:sym typeface="Symbol" pitchFamily="18" charset="2"/>
              </a:rPr>
              <a:t> = 2.4</a:t>
            </a:r>
            <a:r>
              <a:rPr lang="en-GB" sz="2000" kern="0" dirty="0" smtClean="0">
                <a:solidFill>
                  <a:schemeClr val="accent2"/>
                </a:solidFill>
                <a:latin typeface="+mn-lt"/>
                <a:cs typeface="+mn-cs"/>
                <a:sym typeface="Symbol" pitchFamily="18" charset="2"/>
              </a:rPr>
              <a:t>      </a:t>
            </a:r>
            <a:r>
              <a:rPr lang="en-GB" sz="2000" u="sng" kern="0" dirty="0" smtClean="0">
                <a:solidFill>
                  <a:schemeClr val="accent2"/>
                </a:solidFill>
                <a:latin typeface="+mn-lt"/>
                <a:cs typeface="+mn-cs"/>
                <a:sym typeface="Symbol" pitchFamily="18" charset="2"/>
              </a:rPr>
              <a:t>the B field on the outer shell of the flux rope is completely </a:t>
            </a:r>
            <a:r>
              <a:rPr lang="en-GB" sz="2000" kern="0" dirty="0" smtClean="0">
                <a:solidFill>
                  <a:schemeClr val="accent2"/>
                </a:solidFill>
                <a:latin typeface="+mn-lt"/>
                <a:cs typeface="+mn-cs"/>
                <a:sym typeface="Symbol" pitchFamily="18" charset="2"/>
              </a:rPr>
              <a:t>		</a:t>
            </a:r>
            <a:r>
              <a:rPr lang="en-GB" sz="2000" u="sng" kern="0" dirty="0" err="1" smtClean="0">
                <a:solidFill>
                  <a:schemeClr val="accent2"/>
                </a:solidFill>
                <a:latin typeface="+mn-lt"/>
                <a:cs typeface="+mn-cs"/>
                <a:sym typeface="Symbol" pitchFamily="18" charset="2"/>
              </a:rPr>
              <a:t>poloidal</a:t>
            </a:r>
            <a:r>
              <a:rPr lang="en-GB" sz="2000" u="sng" kern="0" dirty="0" smtClean="0">
                <a:solidFill>
                  <a:schemeClr val="accent2"/>
                </a:solidFill>
                <a:latin typeface="+mn-lt"/>
                <a:cs typeface="+mn-cs"/>
                <a:sym typeface="Symbol" pitchFamily="18" charset="2"/>
              </a:rPr>
              <a:t> (i.e. no axial component)</a:t>
            </a:r>
            <a:r>
              <a:rPr kumimoji="0" lang="en-GB" sz="1800" b="0" i="0" u="none" strike="noStrike" kern="0" cap="none" spc="0" normalizeH="0" baseline="0" noProof="0" dirty="0" smtClean="0">
                <a:ln>
                  <a:noFill/>
                </a:ln>
                <a:solidFill>
                  <a:schemeClr val="accent2"/>
                </a:solidFill>
                <a:effectLst/>
                <a:uLnTx/>
                <a:uFillTx/>
                <a:latin typeface="+mn-lt"/>
                <a:cs typeface="+mn-cs"/>
                <a:sym typeface="Symbol" pitchFamily="18" charset="2"/>
              </a:rPr>
              <a:t>	</a:t>
            </a:r>
            <a:endParaRPr kumimoji="0" lang="en-GB" sz="1800" b="0" i="0" u="sng" strike="noStrike" kern="0" cap="none" spc="0" normalizeH="0" baseline="0" noProof="0" dirty="0">
              <a:ln>
                <a:noFill/>
              </a:ln>
              <a:solidFill>
                <a:schemeClr val="accent2"/>
              </a:solidFill>
              <a:effectLst/>
              <a:uLnTx/>
              <a:uFillTx/>
              <a:latin typeface="+mn-lt"/>
              <a:cs typeface="+mn-cs"/>
              <a:sym typeface="Symbol" pitchFamily="18" charset="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Line 2"/>
          <p:cNvSpPr>
            <a:spLocks noChangeShapeType="1"/>
          </p:cNvSpPr>
          <p:nvPr/>
        </p:nvSpPr>
        <p:spPr bwMode="auto">
          <a:xfrm flipH="1">
            <a:off x="2987675" y="1484313"/>
            <a:ext cx="1588" cy="3673475"/>
          </a:xfrm>
          <a:prstGeom prst="line">
            <a:avLst/>
          </a:prstGeom>
          <a:noFill/>
          <a:ln w="9525">
            <a:solidFill>
              <a:schemeClr val="tx1"/>
            </a:solidFill>
            <a:round/>
            <a:headEnd/>
            <a:tailEnd/>
          </a:ln>
          <a:effectLst/>
        </p:spPr>
        <p:txBody>
          <a:bodyPr/>
          <a:lstStyle/>
          <a:p>
            <a:endParaRPr lang="en-GB"/>
          </a:p>
        </p:txBody>
      </p:sp>
      <p:sp>
        <p:nvSpPr>
          <p:cNvPr id="157699" name="Line 3"/>
          <p:cNvSpPr>
            <a:spLocks noChangeShapeType="1"/>
          </p:cNvSpPr>
          <p:nvPr/>
        </p:nvSpPr>
        <p:spPr bwMode="auto">
          <a:xfrm>
            <a:off x="6084888" y="1196975"/>
            <a:ext cx="0" cy="863600"/>
          </a:xfrm>
          <a:prstGeom prst="line">
            <a:avLst/>
          </a:prstGeom>
          <a:noFill/>
          <a:ln w="38100">
            <a:solidFill>
              <a:schemeClr val="tx1"/>
            </a:solidFill>
            <a:round/>
            <a:headEnd/>
            <a:tailEnd/>
          </a:ln>
          <a:effectLst/>
        </p:spPr>
        <p:txBody>
          <a:bodyPr/>
          <a:lstStyle/>
          <a:p>
            <a:endParaRPr lang="en-GB"/>
          </a:p>
        </p:txBody>
      </p:sp>
      <p:sp>
        <p:nvSpPr>
          <p:cNvPr id="157700" name="Line 4"/>
          <p:cNvSpPr>
            <a:spLocks noChangeShapeType="1"/>
          </p:cNvSpPr>
          <p:nvPr/>
        </p:nvSpPr>
        <p:spPr bwMode="auto">
          <a:xfrm>
            <a:off x="6084888" y="2349500"/>
            <a:ext cx="0" cy="863600"/>
          </a:xfrm>
          <a:prstGeom prst="line">
            <a:avLst/>
          </a:prstGeom>
          <a:noFill/>
          <a:ln w="38100">
            <a:solidFill>
              <a:schemeClr val="tx1"/>
            </a:solidFill>
            <a:round/>
            <a:headEnd/>
            <a:tailEnd/>
          </a:ln>
          <a:effectLst/>
        </p:spPr>
        <p:txBody>
          <a:bodyPr/>
          <a:lstStyle/>
          <a:p>
            <a:endParaRPr lang="en-GB"/>
          </a:p>
        </p:txBody>
      </p:sp>
      <p:sp>
        <p:nvSpPr>
          <p:cNvPr id="157701" name="Line 5"/>
          <p:cNvSpPr>
            <a:spLocks noChangeShapeType="1"/>
          </p:cNvSpPr>
          <p:nvPr/>
        </p:nvSpPr>
        <p:spPr bwMode="auto">
          <a:xfrm>
            <a:off x="6084888" y="3500438"/>
            <a:ext cx="0" cy="863600"/>
          </a:xfrm>
          <a:prstGeom prst="line">
            <a:avLst/>
          </a:prstGeom>
          <a:noFill/>
          <a:ln w="38100">
            <a:solidFill>
              <a:schemeClr val="tx1"/>
            </a:solidFill>
            <a:round/>
            <a:headEnd/>
            <a:tailEnd/>
          </a:ln>
          <a:effectLst/>
        </p:spPr>
        <p:txBody>
          <a:bodyPr/>
          <a:lstStyle/>
          <a:p>
            <a:endParaRPr lang="en-GB"/>
          </a:p>
        </p:txBody>
      </p:sp>
      <p:sp>
        <p:nvSpPr>
          <p:cNvPr id="157702" name="Line 6"/>
          <p:cNvSpPr>
            <a:spLocks noChangeShapeType="1"/>
          </p:cNvSpPr>
          <p:nvPr/>
        </p:nvSpPr>
        <p:spPr bwMode="auto">
          <a:xfrm>
            <a:off x="6084888" y="4652963"/>
            <a:ext cx="0" cy="863600"/>
          </a:xfrm>
          <a:prstGeom prst="line">
            <a:avLst/>
          </a:prstGeom>
          <a:noFill/>
          <a:ln w="38100">
            <a:solidFill>
              <a:schemeClr val="tx1"/>
            </a:solidFill>
            <a:round/>
            <a:headEnd/>
            <a:tailEnd/>
          </a:ln>
          <a:effectLst/>
        </p:spPr>
        <p:txBody>
          <a:bodyPr/>
          <a:lstStyle/>
          <a:p>
            <a:endParaRPr lang="en-GB"/>
          </a:p>
        </p:txBody>
      </p:sp>
      <p:sp>
        <p:nvSpPr>
          <p:cNvPr id="157703" name="Line 7"/>
          <p:cNvSpPr>
            <a:spLocks noChangeShapeType="1"/>
          </p:cNvSpPr>
          <p:nvPr/>
        </p:nvSpPr>
        <p:spPr bwMode="auto">
          <a:xfrm>
            <a:off x="6011863" y="1628775"/>
            <a:ext cx="2160587" cy="0"/>
          </a:xfrm>
          <a:prstGeom prst="line">
            <a:avLst/>
          </a:prstGeom>
          <a:noFill/>
          <a:ln w="9525">
            <a:solidFill>
              <a:schemeClr val="tx1"/>
            </a:solidFill>
            <a:round/>
            <a:headEnd/>
            <a:tailEnd/>
          </a:ln>
          <a:effectLst/>
        </p:spPr>
        <p:txBody>
          <a:bodyPr/>
          <a:lstStyle/>
          <a:p>
            <a:endParaRPr lang="en-GB"/>
          </a:p>
        </p:txBody>
      </p:sp>
      <p:sp>
        <p:nvSpPr>
          <p:cNvPr id="157704" name="Line 8"/>
          <p:cNvSpPr>
            <a:spLocks noChangeShapeType="1"/>
          </p:cNvSpPr>
          <p:nvPr/>
        </p:nvSpPr>
        <p:spPr bwMode="auto">
          <a:xfrm>
            <a:off x="6011863" y="3933825"/>
            <a:ext cx="2160587" cy="0"/>
          </a:xfrm>
          <a:prstGeom prst="line">
            <a:avLst/>
          </a:prstGeom>
          <a:noFill/>
          <a:ln w="9525">
            <a:solidFill>
              <a:schemeClr val="tx1"/>
            </a:solidFill>
            <a:round/>
            <a:headEnd/>
            <a:tailEnd/>
          </a:ln>
          <a:effectLst/>
        </p:spPr>
        <p:txBody>
          <a:bodyPr/>
          <a:lstStyle/>
          <a:p>
            <a:endParaRPr lang="en-GB"/>
          </a:p>
        </p:txBody>
      </p:sp>
      <p:sp>
        <p:nvSpPr>
          <p:cNvPr id="157705" name="Line 9"/>
          <p:cNvSpPr>
            <a:spLocks noChangeShapeType="1"/>
          </p:cNvSpPr>
          <p:nvPr/>
        </p:nvSpPr>
        <p:spPr bwMode="auto">
          <a:xfrm>
            <a:off x="6011863" y="5157788"/>
            <a:ext cx="2160587" cy="0"/>
          </a:xfrm>
          <a:prstGeom prst="line">
            <a:avLst/>
          </a:prstGeom>
          <a:noFill/>
          <a:ln w="9525">
            <a:solidFill>
              <a:schemeClr val="tx1"/>
            </a:solidFill>
            <a:round/>
            <a:headEnd/>
            <a:tailEnd/>
          </a:ln>
          <a:effectLst/>
        </p:spPr>
        <p:txBody>
          <a:bodyPr/>
          <a:lstStyle/>
          <a:p>
            <a:endParaRPr lang="en-GB"/>
          </a:p>
        </p:txBody>
      </p:sp>
      <p:sp>
        <p:nvSpPr>
          <p:cNvPr id="157706" name="Line 10"/>
          <p:cNvSpPr>
            <a:spLocks noChangeShapeType="1"/>
          </p:cNvSpPr>
          <p:nvPr/>
        </p:nvSpPr>
        <p:spPr bwMode="auto">
          <a:xfrm>
            <a:off x="6011863" y="2781300"/>
            <a:ext cx="2160587" cy="0"/>
          </a:xfrm>
          <a:prstGeom prst="line">
            <a:avLst/>
          </a:prstGeom>
          <a:noFill/>
          <a:ln w="9525">
            <a:solidFill>
              <a:schemeClr val="tx1"/>
            </a:solidFill>
            <a:round/>
            <a:headEnd/>
            <a:tailEnd/>
          </a:ln>
          <a:effectLst/>
        </p:spPr>
        <p:txBody>
          <a:bodyPr/>
          <a:lstStyle/>
          <a:p>
            <a:endParaRPr lang="en-GB"/>
          </a:p>
        </p:txBody>
      </p:sp>
      <p:pic>
        <p:nvPicPr>
          <p:cNvPr id="157707" name="Picture 11" descr="STEREO vertical craft pic in space"/>
          <p:cNvPicPr>
            <a:picLocks noChangeAspect="1" noChangeArrowheads="1"/>
          </p:cNvPicPr>
          <p:nvPr/>
        </p:nvPicPr>
        <p:blipFill>
          <a:blip r:embed="rId3" cstate="print"/>
          <a:srcRect/>
          <a:stretch>
            <a:fillRect/>
          </a:stretch>
        </p:blipFill>
        <p:spPr bwMode="auto">
          <a:xfrm>
            <a:off x="3492500" y="3644900"/>
            <a:ext cx="2232025" cy="3024188"/>
          </a:xfrm>
          <a:prstGeom prst="rect">
            <a:avLst/>
          </a:prstGeom>
          <a:noFill/>
        </p:spPr>
      </p:pic>
      <p:sp>
        <p:nvSpPr>
          <p:cNvPr id="157708" name="Rectangle 12"/>
          <p:cNvSpPr>
            <a:spLocks noChangeArrowheads="1"/>
          </p:cNvSpPr>
          <p:nvPr/>
        </p:nvSpPr>
        <p:spPr bwMode="auto">
          <a:xfrm>
            <a:off x="3492500" y="3644900"/>
            <a:ext cx="2232025" cy="3024188"/>
          </a:xfrm>
          <a:prstGeom prst="rect">
            <a:avLst/>
          </a:prstGeom>
          <a:noFill/>
          <a:ln w="38100">
            <a:solidFill>
              <a:srgbClr val="FF0000"/>
            </a:solidFill>
            <a:miter lim="800000"/>
            <a:headEnd/>
            <a:tailEnd/>
          </a:ln>
          <a:effectLst/>
        </p:spPr>
        <p:txBody>
          <a:bodyPr wrap="none" anchor="ctr"/>
          <a:lstStyle/>
          <a:p>
            <a:endParaRPr lang="en-GB"/>
          </a:p>
        </p:txBody>
      </p:sp>
      <p:sp>
        <p:nvSpPr>
          <p:cNvPr id="157709" name="Oval 13"/>
          <p:cNvSpPr>
            <a:spLocks noChangeArrowheads="1"/>
          </p:cNvSpPr>
          <p:nvPr/>
        </p:nvSpPr>
        <p:spPr bwMode="auto">
          <a:xfrm>
            <a:off x="1547813" y="1773238"/>
            <a:ext cx="2879725" cy="2871787"/>
          </a:xfrm>
          <a:prstGeom prst="ellipse">
            <a:avLst/>
          </a:prstGeom>
          <a:solidFill>
            <a:srgbClr val="00FFFF"/>
          </a:solidFill>
          <a:ln w="12700">
            <a:solidFill>
              <a:schemeClr val="tx1"/>
            </a:solidFill>
            <a:round/>
            <a:headEnd/>
            <a:tailEnd/>
          </a:ln>
          <a:effectLst/>
        </p:spPr>
        <p:txBody>
          <a:bodyPr wrap="none" anchor="ctr"/>
          <a:lstStyle/>
          <a:p>
            <a:endParaRPr lang="en-GB"/>
          </a:p>
        </p:txBody>
      </p:sp>
      <p:sp>
        <p:nvSpPr>
          <p:cNvPr id="157710" name="Oval 14"/>
          <p:cNvSpPr>
            <a:spLocks noChangeArrowheads="1"/>
          </p:cNvSpPr>
          <p:nvPr/>
        </p:nvSpPr>
        <p:spPr bwMode="auto">
          <a:xfrm>
            <a:off x="2284413" y="2492375"/>
            <a:ext cx="1411287" cy="1420813"/>
          </a:xfrm>
          <a:prstGeom prst="ellipse">
            <a:avLst/>
          </a:prstGeom>
          <a:solidFill>
            <a:srgbClr val="33CCFF"/>
          </a:solidFill>
          <a:ln w="9525">
            <a:solidFill>
              <a:schemeClr val="tx1"/>
            </a:solidFill>
            <a:round/>
            <a:headEnd/>
            <a:tailEnd/>
          </a:ln>
          <a:effectLst/>
        </p:spPr>
        <p:txBody>
          <a:bodyPr wrap="none" anchor="ctr"/>
          <a:lstStyle/>
          <a:p>
            <a:endParaRPr lang="en-GB"/>
          </a:p>
        </p:txBody>
      </p:sp>
      <p:sp>
        <p:nvSpPr>
          <p:cNvPr id="157711" name="Line 15"/>
          <p:cNvSpPr>
            <a:spLocks noChangeShapeType="1"/>
          </p:cNvSpPr>
          <p:nvPr/>
        </p:nvSpPr>
        <p:spPr bwMode="auto">
          <a:xfrm flipV="1">
            <a:off x="1547813" y="2492375"/>
            <a:ext cx="0" cy="720725"/>
          </a:xfrm>
          <a:prstGeom prst="line">
            <a:avLst/>
          </a:prstGeom>
          <a:noFill/>
          <a:ln w="28575">
            <a:solidFill>
              <a:schemeClr val="tx1"/>
            </a:solidFill>
            <a:round/>
            <a:headEnd/>
            <a:tailEnd type="triangle" w="med" len="med"/>
          </a:ln>
          <a:effectLst/>
        </p:spPr>
        <p:txBody>
          <a:bodyPr/>
          <a:lstStyle/>
          <a:p>
            <a:endParaRPr lang="en-GB"/>
          </a:p>
        </p:txBody>
      </p:sp>
      <p:sp>
        <p:nvSpPr>
          <p:cNvPr id="157712" name="Line 16"/>
          <p:cNvSpPr>
            <a:spLocks noChangeShapeType="1"/>
          </p:cNvSpPr>
          <p:nvPr/>
        </p:nvSpPr>
        <p:spPr bwMode="auto">
          <a:xfrm>
            <a:off x="1042988" y="3213100"/>
            <a:ext cx="3960812" cy="0"/>
          </a:xfrm>
          <a:prstGeom prst="line">
            <a:avLst/>
          </a:prstGeom>
          <a:noFill/>
          <a:ln w="9525">
            <a:solidFill>
              <a:schemeClr val="tx1"/>
            </a:solidFill>
            <a:round/>
            <a:headEnd/>
            <a:tailEnd/>
          </a:ln>
          <a:effectLst/>
        </p:spPr>
        <p:txBody>
          <a:bodyPr/>
          <a:lstStyle/>
          <a:p>
            <a:endParaRPr lang="en-GB"/>
          </a:p>
        </p:txBody>
      </p:sp>
      <p:sp>
        <p:nvSpPr>
          <p:cNvPr id="157713" name="Line 17"/>
          <p:cNvSpPr>
            <a:spLocks noChangeShapeType="1"/>
          </p:cNvSpPr>
          <p:nvPr/>
        </p:nvSpPr>
        <p:spPr bwMode="auto">
          <a:xfrm flipV="1">
            <a:off x="2268538" y="2852738"/>
            <a:ext cx="0" cy="360362"/>
          </a:xfrm>
          <a:prstGeom prst="line">
            <a:avLst/>
          </a:prstGeom>
          <a:noFill/>
          <a:ln w="38100">
            <a:solidFill>
              <a:schemeClr val="tx1"/>
            </a:solidFill>
            <a:round/>
            <a:headEnd/>
            <a:tailEnd type="triangle" w="med" len="med"/>
          </a:ln>
          <a:effectLst/>
        </p:spPr>
        <p:txBody>
          <a:bodyPr/>
          <a:lstStyle/>
          <a:p>
            <a:endParaRPr lang="en-GB"/>
          </a:p>
        </p:txBody>
      </p:sp>
      <p:sp>
        <p:nvSpPr>
          <p:cNvPr id="157714" name="Line 18"/>
          <p:cNvSpPr>
            <a:spLocks noChangeShapeType="1"/>
          </p:cNvSpPr>
          <p:nvPr/>
        </p:nvSpPr>
        <p:spPr bwMode="auto">
          <a:xfrm flipH="1">
            <a:off x="3708400" y="3213100"/>
            <a:ext cx="0" cy="360363"/>
          </a:xfrm>
          <a:prstGeom prst="line">
            <a:avLst/>
          </a:prstGeom>
          <a:noFill/>
          <a:ln w="38100">
            <a:solidFill>
              <a:schemeClr val="tx1"/>
            </a:solidFill>
            <a:round/>
            <a:headEnd/>
            <a:tailEnd type="triangle" w="med" len="med"/>
          </a:ln>
          <a:effectLst/>
        </p:spPr>
        <p:txBody>
          <a:bodyPr/>
          <a:lstStyle/>
          <a:p>
            <a:endParaRPr lang="en-GB"/>
          </a:p>
        </p:txBody>
      </p:sp>
      <p:sp>
        <p:nvSpPr>
          <p:cNvPr id="157715" name="Line 19"/>
          <p:cNvSpPr>
            <a:spLocks noChangeShapeType="1"/>
          </p:cNvSpPr>
          <p:nvPr/>
        </p:nvSpPr>
        <p:spPr bwMode="auto">
          <a:xfrm>
            <a:off x="4427538" y="3213100"/>
            <a:ext cx="0" cy="720725"/>
          </a:xfrm>
          <a:prstGeom prst="line">
            <a:avLst/>
          </a:prstGeom>
          <a:noFill/>
          <a:ln w="28575">
            <a:solidFill>
              <a:schemeClr val="tx1"/>
            </a:solidFill>
            <a:round/>
            <a:headEnd/>
            <a:tailEnd type="triangle" w="med" len="med"/>
          </a:ln>
          <a:effectLst/>
        </p:spPr>
        <p:txBody>
          <a:bodyPr/>
          <a:lstStyle/>
          <a:p>
            <a:endParaRPr lang="en-GB"/>
          </a:p>
        </p:txBody>
      </p:sp>
      <p:sp>
        <p:nvSpPr>
          <p:cNvPr id="157716" name="AutoShape 20"/>
          <p:cNvSpPr>
            <a:spLocks noChangeArrowheads="1"/>
          </p:cNvSpPr>
          <p:nvPr/>
        </p:nvSpPr>
        <p:spPr bwMode="auto">
          <a:xfrm>
            <a:off x="2916238" y="3141663"/>
            <a:ext cx="142875" cy="142875"/>
          </a:xfrm>
          <a:prstGeom prst="flowChartSummingJunction">
            <a:avLst/>
          </a:prstGeom>
          <a:solidFill>
            <a:schemeClr val="accent1"/>
          </a:solidFill>
          <a:ln w="9525">
            <a:solidFill>
              <a:schemeClr val="tx1"/>
            </a:solidFill>
            <a:round/>
            <a:headEnd/>
            <a:tailEnd/>
          </a:ln>
          <a:effectLst/>
        </p:spPr>
        <p:txBody>
          <a:bodyPr wrap="none" anchor="ctr"/>
          <a:lstStyle/>
          <a:p>
            <a:endParaRPr lang="en-GB"/>
          </a:p>
        </p:txBody>
      </p:sp>
      <p:sp>
        <p:nvSpPr>
          <p:cNvPr id="157717" name="Line 21"/>
          <p:cNvSpPr>
            <a:spLocks noChangeShapeType="1"/>
          </p:cNvSpPr>
          <p:nvPr/>
        </p:nvSpPr>
        <p:spPr bwMode="auto">
          <a:xfrm>
            <a:off x="-2916238" y="3213100"/>
            <a:ext cx="4464051" cy="0"/>
          </a:xfrm>
          <a:prstGeom prst="line">
            <a:avLst/>
          </a:prstGeom>
          <a:noFill/>
          <a:ln w="38100">
            <a:solidFill>
              <a:srgbClr val="FF0000"/>
            </a:solidFill>
            <a:round/>
            <a:headEnd/>
            <a:tailEnd type="triangle" w="med" len="med"/>
          </a:ln>
          <a:effectLst/>
        </p:spPr>
        <p:txBody>
          <a:bodyPr/>
          <a:lstStyle/>
          <a:p>
            <a:endParaRPr lang="en-GB"/>
          </a:p>
        </p:txBody>
      </p:sp>
      <p:grpSp>
        <p:nvGrpSpPr>
          <p:cNvPr id="2" name="Group 22"/>
          <p:cNvGrpSpPr>
            <a:grpSpLocks/>
          </p:cNvGrpSpPr>
          <p:nvPr/>
        </p:nvGrpSpPr>
        <p:grpSpPr bwMode="auto">
          <a:xfrm>
            <a:off x="611188" y="1125538"/>
            <a:ext cx="792162" cy="719137"/>
            <a:chOff x="295" y="663"/>
            <a:chExt cx="499" cy="453"/>
          </a:xfrm>
        </p:grpSpPr>
        <p:sp>
          <p:nvSpPr>
            <p:cNvPr id="157719" name="Line 23"/>
            <p:cNvSpPr>
              <a:spLocks noChangeShapeType="1"/>
            </p:cNvSpPr>
            <p:nvPr/>
          </p:nvSpPr>
          <p:spPr bwMode="auto">
            <a:xfrm flipV="1">
              <a:off x="385" y="663"/>
              <a:ext cx="0" cy="363"/>
            </a:xfrm>
            <a:prstGeom prst="line">
              <a:avLst/>
            </a:prstGeom>
            <a:noFill/>
            <a:ln w="28575">
              <a:solidFill>
                <a:schemeClr val="tx1"/>
              </a:solidFill>
              <a:round/>
              <a:headEnd/>
              <a:tailEnd type="triangle" w="med" len="med"/>
            </a:ln>
            <a:effectLst/>
          </p:spPr>
          <p:txBody>
            <a:bodyPr/>
            <a:lstStyle/>
            <a:p>
              <a:endParaRPr lang="en-GB"/>
            </a:p>
          </p:txBody>
        </p:sp>
        <p:sp>
          <p:nvSpPr>
            <p:cNvPr id="157720" name="Line 24"/>
            <p:cNvSpPr>
              <a:spLocks noChangeShapeType="1"/>
            </p:cNvSpPr>
            <p:nvPr/>
          </p:nvSpPr>
          <p:spPr bwMode="auto">
            <a:xfrm>
              <a:off x="431" y="1026"/>
              <a:ext cx="363" cy="0"/>
            </a:xfrm>
            <a:prstGeom prst="line">
              <a:avLst/>
            </a:prstGeom>
            <a:noFill/>
            <a:ln w="28575">
              <a:solidFill>
                <a:schemeClr val="tx1"/>
              </a:solidFill>
              <a:round/>
              <a:headEnd/>
              <a:tailEnd type="triangle" w="med" len="med"/>
            </a:ln>
            <a:effectLst/>
          </p:spPr>
          <p:txBody>
            <a:bodyPr/>
            <a:lstStyle/>
            <a:p>
              <a:endParaRPr lang="en-GB"/>
            </a:p>
          </p:txBody>
        </p:sp>
        <p:sp>
          <p:nvSpPr>
            <p:cNvPr id="157721" name="AutoShape 25"/>
            <p:cNvSpPr>
              <a:spLocks noChangeArrowheads="1"/>
            </p:cNvSpPr>
            <p:nvPr/>
          </p:nvSpPr>
          <p:spPr bwMode="auto">
            <a:xfrm>
              <a:off x="295" y="935"/>
              <a:ext cx="182" cy="181"/>
            </a:xfrm>
            <a:prstGeom prst="flowChartOr">
              <a:avLst/>
            </a:prstGeom>
            <a:solidFill>
              <a:schemeClr val="accent1"/>
            </a:solidFill>
            <a:ln w="28575">
              <a:solidFill>
                <a:schemeClr val="tx1"/>
              </a:solidFill>
              <a:round/>
              <a:headEnd/>
              <a:tailEnd/>
            </a:ln>
            <a:effectLst/>
          </p:spPr>
          <p:txBody>
            <a:bodyPr wrap="none" anchor="ctr"/>
            <a:lstStyle/>
            <a:p>
              <a:endParaRPr lang="en-GB"/>
            </a:p>
          </p:txBody>
        </p:sp>
      </p:grpSp>
      <p:sp>
        <p:nvSpPr>
          <p:cNvPr id="157722" name="Text Box 26"/>
          <p:cNvSpPr txBox="1">
            <a:spLocks noChangeArrowheads="1"/>
          </p:cNvSpPr>
          <p:nvPr/>
        </p:nvSpPr>
        <p:spPr bwMode="auto">
          <a:xfrm>
            <a:off x="466725" y="981075"/>
            <a:ext cx="360363" cy="366713"/>
          </a:xfrm>
          <a:prstGeom prst="rect">
            <a:avLst/>
          </a:prstGeom>
          <a:noFill/>
          <a:ln w="9525">
            <a:noFill/>
            <a:miter lim="800000"/>
            <a:headEnd/>
            <a:tailEnd/>
          </a:ln>
          <a:effectLst/>
        </p:spPr>
        <p:txBody>
          <a:bodyPr>
            <a:spAutoFit/>
          </a:bodyPr>
          <a:lstStyle/>
          <a:p>
            <a:pPr>
              <a:spcBef>
                <a:spcPct val="50000"/>
              </a:spcBef>
            </a:pPr>
            <a:r>
              <a:rPr lang="en-GB"/>
              <a:t>Y</a:t>
            </a:r>
          </a:p>
        </p:txBody>
      </p:sp>
      <p:sp>
        <p:nvSpPr>
          <p:cNvPr id="157723" name="Text Box 27"/>
          <p:cNvSpPr txBox="1">
            <a:spLocks noChangeArrowheads="1"/>
          </p:cNvSpPr>
          <p:nvPr/>
        </p:nvSpPr>
        <p:spPr bwMode="auto">
          <a:xfrm>
            <a:off x="1258888" y="1341438"/>
            <a:ext cx="288925" cy="366712"/>
          </a:xfrm>
          <a:prstGeom prst="rect">
            <a:avLst/>
          </a:prstGeom>
          <a:noFill/>
          <a:ln w="9525">
            <a:noFill/>
            <a:miter lim="800000"/>
            <a:headEnd/>
            <a:tailEnd/>
          </a:ln>
          <a:effectLst/>
        </p:spPr>
        <p:txBody>
          <a:bodyPr>
            <a:spAutoFit/>
          </a:bodyPr>
          <a:lstStyle/>
          <a:p>
            <a:pPr>
              <a:spcBef>
                <a:spcPct val="50000"/>
              </a:spcBef>
            </a:pPr>
            <a:r>
              <a:rPr lang="en-GB"/>
              <a:t>X</a:t>
            </a:r>
          </a:p>
        </p:txBody>
      </p:sp>
      <p:sp>
        <p:nvSpPr>
          <p:cNvPr id="157724" name="Text Box 28"/>
          <p:cNvSpPr txBox="1">
            <a:spLocks noChangeArrowheads="1"/>
          </p:cNvSpPr>
          <p:nvPr/>
        </p:nvSpPr>
        <p:spPr bwMode="auto">
          <a:xfrm>
            <a:off x="323850" y="1700213"/>
            <a:ext cx="360363" cy="366712"/>
          </a:xfrm>
          <a:prstGeom prst="rect">
            <a:avLst/>
          </a:prstGeom>
          <a:noFill/>
          <a:ln w="9525">
            <a:noFill/>
            <a:miter lim="800000"/>
            <a:headEnd/>
            <a:tailEnd/>
          </a:ln>
          <a:effectLst/>
        </p:spPr>
        <p:txBody>
          <a:bodyPr>
            <a:spAutoFit/>
          </a:bodyPr>
          <a:lstStyle/>
          <a:p>
            <a:pPr>
              <a:spcBef>
                <a:spcPct val="50000"/>
              </a:spcBef>
            </a:pPr>
            <a:r>
              <a:rPr lang="en-GB"/>
              <a:t>Z</a:t>
            </a:r>
          </a:p>
        </p:txBody>
      </p:sp>
      <p:sp>
        <p:nvSpPr>
          <p:cNvPr id="157725" name="Text Box 29"/>
          <p:cNvSpPr txBox="1">
            <a:spLocks noChangeArrowheads="1"/>
          </p:cNvSpPr>
          <p:nvPr/>
        </p:nvSpPr>
        <p:spPr bwMode="auto">
          <a:xfrm>
            <a:off x="5940425" y="3716338"/>
            <a:ext cx="215900" cy="366712"/>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26" name="Text Box 30"/>
          <p:cNvSpPr txBox="1">
            <a:spLocks noChangeArrowheads="1"/>
          </p:cNvSpPr>
          <p:nvPr/>
        </p:nvSpPr>
        <p:spPr bwMode="auto">
          <a:xfrm>
            <a:off x="5940425" y="2198688"/>
            <a:ext cx="431800" cy="366712"/>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27" name="Text Box 31"/>
          <p:cNvSpPr txBox="1">
            <a:spLocks noChangeArrowheads="1"/>
          </p:cNvSpPr>
          <p:nvPr/>
        </p:nvSpPr>
        <p:spPr bwMode="auto">
          <a:xfrm>
            <a:off x="5940425" y="1412875"/>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28" name="Text Box 32"/>
          <p:cNvSpPr txBox="1">
            <a:spLocks noChangeArrowheads="1"/>
          </p:cNvSpPr>
          <p:nvPr/>
        </p:nvSpPr>
        <p:spPr bwMode="auto">
          <a:xfrm>
            <a:off x="5940425" y="4652963"/>
            <a:ext cx="215900" cy="366712"/>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29" name="Text Box 33"/>
          <p:cNvSpPr txBox="1">
            <a:spLocks noChangeArrowheads="1"/>
          </p:cNvSpPr>
          <p:nvPr/>
        </p:nvSpPr>
        <p:spPr bwMode="auto">
          <a:xfrm>
            <a:off x="5651500" y="1052513"/>
            <a:ext cx="504825" cy="366712"/>
          </a:xfrm>
          <a:prstGeom prst="rect">
            <a:avLst/>
          </a:prstGeom>
          <a:noFill/>
          <a:ln w="9525">
            <a:noFill/>
            <a:miter lim="800000"/>
            <a:headEnd/>
            <a:tailEnd/>
          </a:ln>
          <a:effectLst/>
        </p:spPr>
        <p:txBody>
          <a:bodyPr>
            <a:spAutoFit/>
          </a:bodyPr>
          <a:lstStyle/>
          <a:p>
            <a:pPr>
              <a:spcBef>
                <a:spcPct val="50000"/>
              </a:spcBef>
            </a:pPr>
            <a:r>
              <a:rPr lang="en-GB"/>
              <a:t>Bx</a:t>
            </a:r>
          </a:p>
        </p:txBody>
      </p:sp>
      <p:sp>
        <p:nvSpPr>
          <p:cNvPr id="157730" name="Text Box 34"/>
          <p:cNvSpPr txBox="1">
            <a:spLocks noChangeArrowheads="1"/>
          </p:cNvSpPr>
          <p:nvPr/>
        </p:nvSpPr>
        <p:spPr bwMode="auto">
          <a:xfrm>
            <a:off x="5651500" y="2205038"/>
            <a:ext cx="504825" cy="366712"/>
          </a:xfrm>
          <a:prstGeom prst="rect">
            <a:avLst/>
          </a:prstGeom>
          <a:noFill/>
          <a:ln w="9525">
            <a:noFill/>
            <a:miter lim="800000"/>
            <a:headEnd/>
            <a:tailEnd/>
          </a:ln>
          <a:effectLst/>
        </p:spPr>
        <p:txBody>
          <a:bodyPr>
            <a:spAutoFit/>
          </a:bodyPr>
          <a:lstStyle/>
          <a:p>
            <a:pPr>
              <a:spcBef>
                <a:spcPct val="50000"/>
              </a:spcBef>
            </a:pPr>
            <a:r>
              <a:rPr lang="en-GB"/>
              <a:t>By</a:t>
            </a:r>
          </a:p>
        </p:txBody>
      </p:sp>
      <p:sp>
        <p:nvSpPr>
          <p:cNvPr id="157731" name="Text Box 35"/>
          <p:cNvSpPr txBox="1">
            <a:spLocks noChangeArrowheads="1"/>
          </p:cNvSpPr>
          <p:nvPr/>
        </p:nvSpPr>
        <p:spPr bwMode="auto">
          <a:xfrm>
            <a:off x="5651500" y="3357563"/>
            <a:ext cx="504825" cy="366712"/>
          </a:xfrm>
          <a:prstGeom prst="rect">
            <a:avLst/>
          </a:prstGeom>
          <a:noFill/>
          <a:ln w="9525">
            <a:noFill/>
            <a:miter lim="800000"/>
            <a:headEnd/>
            <a:tailEnd/>
          </a:ln>
          <a:effectLst/>
        </p:spPr>
        <p:txBody>
          <a:bodyPr>
            <a:spAutoFit/>
          </a:bodyPr>
          <a:lstStyle/>
          <a:p>
            <a:pPr>
              <a:spcBef>
                <a:spcPct val="50000"/>
              </a:spcBef>
            </a:pPr>
            <a:r>
              <a:rPr lang="en-GB"/>
              <a:t>Bz</a:t>
            </a:r>
          </a:p>
        </p:txBody>
      </p:sp>
      <p:sp>
        <p:nvSpPr>
          <p:cNvPr id="157732" name="Text Box 36"/>
          <p:cNvSpPr txBox="1">
            <a:spLocks noChangeArrowheads="1"/>
          </p:cNvSpPr>
          <p:nvPr/>
        </p:nvSpPr>
        <p:spPr bwMode="auto">
          <a:xfrm>
            <a:off x="5651500" y="4508500"/>
            <a:ext cx="504825" cy="366713"/>
          </a:xfrm>
          <a:prstGeom prst="rect">
            <a:avLst/>
          </a:prstGeom>
          <a:noFill/>
          <a:ln w="9525">
            <a:noFill/>
            <a:miter lim="800000"/>
            <a:headEnd/>
            <a:tailEnd/>
          </a:ln>
          <a:effectLst/>
        </p:spPr>
        <p:txBody>
          <a:bodyPr>
            <a:spAutoFit/>
          </a:bodyPr>
          <a:lstStyle/>
          <a:p>
            <a:pPr>
              <a:spcBef>
                <a:spcPct val="50000"/>
              </a:spcBef>
            </a:pPr>
            <a:r>
              <a:rPr lang="en-GB"/>
              <a:t>|B|</a:t>
            </a:r>
          </a:p>
        </p:txBody>
      </p:sp>
      <p:sp>
        <p:nvSpPr>
          <p:cNvPr id="157733" name="Freeform 37"/>
          <p:cNvSpPr>
            <a:spLocks/>
          </p:cNvSpPr>
          <p:nvPr/>
        </p:nvSpPr>
        <p:spPr bwMode="auto">
          <a:xfrm>
            <a:off x="6084888" y="4508500"/>
            <a:ext cx="1943100" cy="360363"/>
          </a:xfrm>
          <a:custGeom>
            <a:avLst/>
            <a:gdLst/>
            <a:ahLst/>
            <a:cxnLst>
              <a:cxn ang="0">
                <a:pos x="0" y="227"/>
              </a:cxn>
              <a:cxn ang="0">
                <a:pos x="544" y="0"/>
              </a:cxn>
              <a:cxn ang="0">
                <a:pos x="1088" y="227"/>
              </a:cxn>
            </a:cxnLst>
            <a:rect l="0" t="0" r="r" b="b"/>
            <a:pathLst>
              <a:path w="1088" h="227">
                <a:moveTo>
                  <a:pt x="0" y="227"/>
                </a:moveTo>
                <a:cubicBezTo>
                  <a:pt x="181" y="113"/>
                  <a:pt x="363" y="0"/>
                  <a:pt x="544" y="0"/>
                </a:cubicBezTo>
                <a:cubicBezTo>
                  <a:pt x="725" y="0"/>
                  <a:pt x="997" y="189"/>
                  <a:pt x="1088" y="227"/>
                </a:cubicBezTo>
              </a:path>
            </a:pathLst>
          </a:custGeom>
          <a:noFill/>
          <a:ln w="9525">
            <a:solidFill>
              <a:schemeClr val="tx1"/>
            </a:solidFill>
            <a:round/>
            <a:headEnd/>
            <a:tailEnd/>
          </a:ln>
          <a:effectLst/>
        </p:spPr>
        <p:txBody>
          <a:bodyPr/>
          <a:lstStyle/>
          <a:p>
            <a:endParaRPr lang="en-GB"/>
          </a:p>
        </p:txBody>
      </p:sp>
      <p:sp>
        <p:nvSpPr>
          <p:cNvPr id="157734" name="Line 38"/>
          <p:cNvSpPr>
            <a:spLocks noChangeShapeType="1"/>
          </p:cNvSpPr>
          <p:nvPr/>
        </p:nvSpPr>
        <p:spPr bwMode="auto">
          <a:xfrm>
            <a:off x="7019925" y="1052513"/>
            <a:ext cx="0" cy="4824412"/>
          </a:xfrm>
          <a:prstGeom prst="line">
            <a:avLst/>
          </a:prstGeom>
          <a:noFill/>
          <a:ln w="9525">
            <a:solidFill>
              <a:schemeClr val="tx1"/>
            </a:solidFill>
            <a:round/>
            <a:headEnd/>
            <a:tailEnd/>
          </a:ln>
          <a:effectLst/>
        </p:spPr>
        <p:txBody>
          <a:bodyPr/>
          <a:lstStyle/>
          <a:p>
            <a:endParaRPr lang="en-GB"/>
          </a:p>
        </p:txBody>
      </p:sp>
      <p:sp>
        <p:nvSpPr>
          <p:cNvPr id="157735" name="Text Box 39"/>
          <p:cNvSpPr txBox="1">
            <a:spLocks noChangeArrowheads="1"/>
          </p:cNvSpPr>
          <p:nvPr/>
        </p:nvSpPr>
        <p:spPr bwMode="auto">
          <a:xfrm>
            <a:off x="6372225" y="1412875"/>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36" name="Text Box 40"/>
          <p:cNvSpPr txBox="1">
            <a:spLocks noChangeArrowheads="1"/>
          </p:cNvSpPr>
          <p:nvPr/>
        </p:nvSpPr>
        <p:spPr bwMode="auto">
          <a:xfrm>
            <a:off x="6372225" y="2270125"/>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37" name="Text Box 41"/>
          <p:cNvSpPr txBox="1">
            <a:spLocks noChangeArrowheads="1"/>
          </p:cNvSpPr>
          <p:nvPr/>
        </p:nvSpPr>
        <p:spPr bwMode="auto">
          <a:xfrm>
            <a:off x="6372225" y="3357563"/>
            <a:ext cx="215900" cy="366712"/>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38" name="Text Box 42"/>
          <p:cNvSpPr txBox="1">
            <a:spLocks noChangeArrowheads="1"/>
          </p:cNvSpPr>
          <p:nvPr/>
        </p:nvSpPr>
        <p:spPr bwMode="auto">
          <a:xfrm>
            <a:off x="6372225" y="4437063"/>
            <a:ext cx="215900" cy="366712"/>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39" name="Freeform 43"/>
          <p:cNvSpPr>
            <a:spLocks/>
          </p:cNvSpPr>
          <p:nvPr/>
        </p:nvSpPr>
        <p:spPr bwMode="auto">
          <a:xfrm>
            <a:off x="6084888" y="3357563"/>
            <a:ext cx="1943100" cy="576262"/>
          </a:xfrm>
          <a:custGeom>
            <a:avLst/>
            <a:gdLst/>
            <a:ahLst/>
            <a:cxnLst>
              <a:cxn ang="0">
                <a:pos x="0" y="227"/>
              </a:cxn>
              <a:cxn ang="0">
                <a:pos x="544" y="0"/>
              </a:cxn>
              <a:cxn ang="0">
                <a:pos x="1088" y="227"/>
              </a:cxn>
            </a:cxnLst>
            <a:rect l="0" t="0" r="r" b="b"/>
            <a:pathLst>
              <a:path w="1088" h="227">
                <a:moveTo>
                  <a:pt x="0" y="227"/>
                </a:moveTo>
                <a:cubicBezTo>
                  <a:pt x="181" y="113"/>
                  <a:pt x="363" y="0"/>
                  <a:pt x="544" y="0"/>
                </a:cubicBezTo>
                <a:cubicBezTo>
                  <a:pt x="725" y="0"/>
                  <a:pt x="997" y="189"/>
                  <a:pt x="1088" y="227"/>
                </a:cubicBezTo>
              </a:path>
            </a:pathLst>
          </a:custGeom>
          <a:noFill/>
          <a:ln w="9525">
            <a:solidFill>
              <a:schemeClr val="tx1"/>
            </a:solidFill>
            <a:round/>
            <a:headEnd/>
            <a:tailEnd/>
          </a:ln>
          <a:effectLst/>
        </p:spPr>
        <p:txBody>
          <a:bodyPr/>
          <a:lstStyle/>
          <a:p>
            <a:endParaRPr lang="en-GB"/>
          </a:p>
        </p:txBody>
      </p:sp>
      <p:sp>
        <p:nvSpPr>
          <p:cNvPr id="157740" name="Freeform 44"/>
          <p:cNvSpPr>
            <a:spLocks/>
          </p:cNvSpPr>
          <p:nvPr/>
        </p:nvSpPr>
        <p:spPr bwMode="auto">
          <a:xfrm>
            <a:off x="6084888" y="2384425"/>
            <a:ext cx="1871662" cy="828675"/>
          </a:xfrm>
          <a:custGeom>
            <a:avLst/>
            <a:gdLst/>
            <a:ahLst/>
            <a:cxnLst>
              <a:cxn ang="0">
                <a:pos x="0" y="23"/>
              </a:cxn>
              <a:cxn ang="0">
                <a:pos x="362" y="68"/>
              </a:cxn>
              <a:cxn ang="0">
                <a:pos x="816" y="431"/>
              </a:cxn>
              <a:cxn ang="0">
                <a:pos x="1179" y="522"/>
              </a:cxn>
            </a:cxnLst>
            <a:rect l="0" t="0" r="r" b="b"/>
            <a:pathLst>
              <a:path w="1179" h="522">
                <a:moveTo>
                  <a:pt x="0" y="23"/>
                </a:moveTo>
                <a:cubicBezTo>
                  <a:pt x="113" y="11"/>
                  <a:pt x="226" y="0"/>
                  <a:pt x="362" y="68"/>
                </a:cubicBezTo>
                <a:cubicBezTo>
                  <a:pt x="498" y="136"/>
                  <a:pt x="680" y="355"/>
                  <a:pt x="816" y="431"/>
                </a:cubicBezTo>
                <a:cubicBezTo>
                  <a:pt x="952" y="507"/>
                  <a:pt x="1119" y="507"/>
                  <a:pt x="1179" y="522"/>
                </a:cubicBezTo>
              </a:path>
            </a:pathLst>
          </a:custGeom>
          <a:noFill/>
          <a:ln w="9525">
            <a:solidFill>
              <a:schemeClr val="tx1"/>
            </a:solidFill>
            <a:round/>
            <a:headEnd/>
            <a:tailEnd/>
          </a:ln>
          <a:effectLst/>
        </p:spPr>
        <p:txBody>
          <a:bodyPr/>
          <a:lstStyle/>
          <a:p>
            <a:endParaRPr lang="en-GB"/>
          </a:p>
        </p:txBody>
      </p:sp>
      <p:sp>
        <p:nvSpPr>
          <p:cNvPr id="157741" name="Text Box 45"/>
          <p:cNvSpPr txBox="1">
            <a:spLocks noChangeArrowheads="1"/>
          </p:cNvSpPr>
          <p:nvPr/>
        </p:nvSpPr>
        <p:spPr bwMode="auto">
          <a:xfrm>
            <a:off x="6877050" y="1412875"/>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42" name="Text Box 46"/>
          <p:cNvSpPr txBox="1">
            <a:spLocks noChangeArrowheads="1"/>
          </p:cNvSpPr>
          <p:nvPr/>
        </p:nvSpPr>
        <p:spPr bwMode="auto">
          <a:xfrm>
            <a:off x="6877050" y="2565400"/>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43" name="Text Box 47"/>
          <p:cNvSpPr txBox="1">
            <a:spLocks noChangeArrowheads="1"/>
          </p:cNvSpPr>
          <p:nvPr/>
        </p:nvSpPr>
        <p:spPr bwMode="auto">
          <a:xfrm>
            <a:off x="6877050" y="3133725"/>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44" name="Text Box 48"/>
          <p:cNvSpPr txBox="1">
            <a:spLocks noChangeArrowheads="1"/>
          </p:cNvSpPr>
          <p:nvPr/>
        </p:nvSpPr>
        <p:spPr bwMode="auto">
          <a:xfrm>
            <a:off x="6877050" y="4292600"/>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45" name="Text Box 49"/>
          <p:cNvSpPr txBox="1">
            <a:spLocks noChangeArrowheads="1"/>
          </p:cNvSpPr>
          <p:nvPr/>
        </p:nvSpPr>
        <p:spPr bwMode="auto">
          <a:xfrm>
            <a:off x="7812088" y="1412875"/>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46" name="Text Box 50"/>
          <p:cNvSpPr txBox="1">
            <a:spLocks noChangeArrowheads="1"/>
          </p:cNvSpPr>
          <p:nvPr/>
        </p:nvSpPr>
        <p:spPr bwMode="auto">
          <a:xfrm>
            <a:off x="7812088" y="2997200"/>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47" name="Text Box 51"/>
          <p:cNvSpPr txBox="1">
            <a:spLocks noChangeArrowheads="1"/>
          </p:cNvSpPr>
          <p:nvPr/>
        </p:nvSpPr>
        <p:spPr bwMode="auto">
          <a:xfrm>
            <a:off x="7812088" y="3709988"/>
            <a:ext cx="215900" cy="366712"/>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48" name="Text Box 52"/>
          <p:cNvSpPr txBox="1">
            <a:spLocks noChangeArrowheads="1"/>
          </p:cNvSpPr>
          <p:nvPr/>
        </p:nvSpPr>
        <p:spPr bwMode="auto">
          <a:xfrm>
            <a:off x="7812088" y="4652963"/>
            <a:ext cx="215900" cy="366712"/>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49" name="Text Box 53"/>
          <p:cNvSpPr txBox="1">
            <a:spLocks noChangeArrowheads="1"/>
          </p:cNvSpPr>
          <p:nvPr/>
        </p:nvSpPr>
        <p:spPr bwMode="auto">
          <a:xfrm>
            <a:off x="7380288" y="1412875"/>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50" name="Text Box 54"/>
          <p:cNvSpPr txBox="1">
            <a:spLocks noChangeArrowheads="1"/>
          </p:cNvSpPr>
          <p:nvPr/>
        </p:nvSpPr>
        <p:spPr bwMode="auto">
          <a:xfrm>
            <a:off x="7380288" y="2924175"/>
            <a:ext cx="215900" cy="366713"/>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51" name="Text Box 55"/>
          <p:cNvSpPr txBox="1">
            <a:spLocks noChangeArrowheads="1"/>
          </p:cNvSpPr>
          <p:nvPr/>
        </p:nvSpPr>
        <p:spPr bwMode="auto">
          <a:xfrm>
            <a:off x="7380288" y="3357563"/>
            <a:ext cx="215900" cy="366712"/>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52" name="Text Box 56"/>
          <p:cNvSpPr txBox="1">
            <a:spLocks noChangeArrowheads="1"/>
          </p:cNvSpPr>
          <p:nvPr/>
        </p:nvSpPr>
        <p:spPr bwMode="auto">
          <a:xfrm>
            <a:off x="7380288" y="4437063"/>
            <a:ext cx="215900" cy="366712"/>
          </a:xfrm>
          <a:prstGeom prst="rect">
            <a:avLst/>
          </a:prstGeom>
          <a:noFill/>
          <a:ln w="9525">
            <a:noFill/>
            <a:miter lim="800000"/>
            <a:headEnd/>
            <a:tailEnd/>
          </a:ln>
          <a:effectLst/>
        </p:spPr>
        <p:txBody>
          <a:bodyPr>
            <a:spAutoFit/>
          </a:bodyPr>
          <a:lstStyle/>
          <a:p>
            <a:pPr>
              <a:spcBef>
                <a:spcPct val="50000"/>
              </a:spcBef>
            </a:pPr>
            <a:r>
              <a:rPr lang="en-GB">
                <a:solidFill>
                  <a:srgbClr val="FF0000"/>
                </a:solidFill>
              </a:rPr>
              <a:t>+</a:t>
            </a:r>
          </a:p>
        </p:txBody>
      </p:sp>
      <p:sp>
        <p:nvSpPr>
          <p:cNvPr id="157753" name="Freeform 57"/>
          <p:cNvSpPr>
            <a:spLocks/>
          </p:cNvSpPr>
          <p:nvPr/>
        </p:nvSpPr>
        <p:spPr bwMode="auto">
          <a:xfrm>
            <a:off x="6084888" y="2384425"/>
            <a:ext cx="1871662" cy="828675"/>
          </a:xfrm>
          <a:custGeom>
            <a:avLst/>
            <a:gdLst/>
            <a:ahLst/>
            <a:cxnLst>
              <a:cxn ang="0">
                <a:pos x="0" y="23"/>
              </a:cxn>
              <a:cxn ang="0">
                <a:pos x="362" y="68"/>
              </a:cxn>
              <a:cxn ang="0">
                <a:pos x="816" y="431"/>
              </a:cxn>
              <a:cxn ang="0">
                <a:pos x="1179" y="522"/>
              </a:cxn>
            </a:cxnLst>
            <a:rect l="0" t="0" r="r" b="b"/>
            <a:pathLst>
              <a:path w="1179" h="522">
                <a:moveTo>
                  <a:pt x="0" y="23"/>
                </a:moveTo>
                <a:cubicBezTo>
                  <a:pt x="113" y="11"/>
                  <a:pt x="226" y="0"/>
                  <a:pt x="362" y="68"/>
                </a:cubicBezTo>
                <a:cubicBezTo>
                  <a:pt x="498" y="136"/>
                  <a:pt x="680" y="355"/>
                  <a:pt x="816" y="431"/>
                </a:cubicBezTo>
                <a:cubicBezTo>
                  <a:pt x="952" y="507"/>
                  <a:pt x="1119" y="507"/>
                  <a:pt x="1179" y="522"/>
                </a:cubicBezTo>
              </a:path>
            </a:pathLst>
          </a:custGeom>
          <a:noFill/>
          <a:ln w="28575" cmpd="sng">
            <a:solidFill>
              <a:srgbClr val="FF0000"/>
            </a:solidFill>
            <a:round/>
            <a:headEnd/>
            <a:tailEnd/>
          </a:ln>
          <a:effectLst/>
        </p:spPr>
        <p:txBody>
          <a:bodyPr/>
          <a:lstStyle/>
          <a:p>
            <a:endParaRPr lang="en-GB"/>
          </a:p>
        </p:txBody>
      </p:sp>
      <p:sp>
        <p:nvSpPr>
          <p:cNvPr id="157754" name="Freeform 58"/>
          <p:cNvSpPr>
            <a:spLocks/>
          </p:cNvSpPr>
          <p:nvPr/>
        </p:nvSpPr>
        <p:spPr bwMode="auto">
          <a:xfrm>
            <a:off x="6084888" y="3357563"/>
            <a:ext cx="1943100" cy="576262"/>
          </a:xfrm>
          <a:custGeom>
            <a:avLst/>
            <a:gdLst/>
            <a:ahLst/>
            <a:cxnLst>
              <a:cxn ang="0">
                <a:pos x="0" y="227"/>
              </a:cxn>
              <a:cxn ang="0">
                <a:pos x="544" y="0"/>
              </a:cxn>
              <a:cxn ang="0">
                <a:pos x="1088" y="227"/>
              </a:cxn>
            </a:cxnLst>
            <a:rect l="0" t="0" r="r" b="b"/>
            <a:pathLst>
              <a:path w="1088" h="227">
                <a:moveTo>
                  <a:pt x="0" y="227"/>
                </a:moveTo>
                <a:cubicBezTo>
                  <a:pt x="181" y="113"/>
                  <a:pt x="363" y="0"/>
                  <a:pt x="544" y="0"/>
                </a:cubicBezTo>
                <a:cubicBezTo>
                  <a:pt x="725" y="0"/>
                  <a:pt x="997" y="189"/>
                  <a:pt x="1088" y="227"/>
                </a:cubicBezTo>
              </a:path>
            </a:pathLst>
          </a:custGeom>
          <a:noFill/>
          <a:ln w="28575" cmpd="sng">
            <a:solidFill>
              <a:srgbClr val="FF0000"/>
            </a:solidFill>
            <a:round/>
            <a:headEnd/>
            <a:tailEnd/>
          </a:ln>
          <a:effectLst/>
        </p:spPr>
        <p:txBody>
          <a:bodyPr/>
          <a:lstStyle/>
          <a:p>
            <a:endParaRPr lang="en-GB"/>
          </a:p>
        </p:txBody>
      </p:sp>
      <p:sp>
        <p:nvSpPr>
          <p:cNvPr id="157755" name="Freeform 59"/>
          <p:cNvSpPr>
            <a:spLocks/>
          </p:cNvSpPr>
          <p:nvPr/>
        </p:nvSpPr>
        <p:spPr bwMode="auto">
          <a:xfrm>
            <a:off x="6084888" y="4508500"/>
            <a:ext cx="1943100" cy="360363"/>
          </a:xfrm>
          <a:custGeom>
            <a:avLst/>
            <a:gdLst/>
            <a:ahLst/>
            <a:cxnLst>
              <a:cxn ang="0">
                <a:pos x="0" y="227"/>
              </a:cxn>
              <a:cxn ang="0">
                <a:pos x="544" y="0"/>
              </a:cxn>
              <a:cxn ang="0">
                <a:pos x="1088" y="227"/>
              </a:cxn>
            </a:cxnLst>
            <a:rect l="0" t="0" r="r" b="b"/>
            <a:pathLst>
              <a:path w="1088" h="227">
                <a:moveTo>
                  <a:pt x="0" y="227"/>
                </a:moveTo>
                <a:cubicBezTo>
                  <a:pt x="181" y="113"/>
                  <a:pt x="363" y="0"/>
                  <a:pt x="544" y="0"/>
                </a:cubicBezTo>
                <a:cubicBezTo>
                  <a:pt x="725" y="0"/>
                  <a:pt x="997" y="189"/>
                  <a:pt x="1088" y="227"/>
                </a:cubicBezTo>
              </a:path>
            </a:pathLst>
          </a:custGeom>
          <a:noFill/>
          <a:ln w="28575" cmpd="sng">
            <a:solidFill>
              <a:srgbClr val="FF0000"/>
            </a:solidFill>
            <a:round/>
            <a:headEnd/>
            <a:tailEnd/>
          </a:ln>
          <a:effectLst/>
        </p:spPr>
        <p:txBody>
          <a:bodyPr/>
          <a:lstStyle/>
          <a:p>
            <a:endParaRPr lang="en-GB"/>
          </a:p>
        </p:txBody>
      </p:sp>
      <p:sp>
        <p:nvSpPr>
          <p:cNvPr id="157756" name="Line 60"/>
          <p:cNvSpPr>
            <a:spLocks noChangeShapeType="1"/>
          </p:cNvSpPr>
          <p:nvPr/>
        </p:nvSpPr>
        <p:spPr bwMode="auto">
          <a:xfrm>
            <a:off x="6084888" y="1628775"/>
            <a:ext cx="1943100" cy="0"/>
          </a:xfrm>
          <a:prstGeom prst="line">
            <a:avLst/>
          </a:prstGeom>
          <a:noFill/>
          <a:ln w="28575">
            <a:solidFill>
              <a:srgbClr val="FF0000"/>
            </a:solidFill>
            <a:round/>
            <a:headEnd/>
            <a:tailEnd/>
          </a:ln>
          <a:effectLst/>
        </p:spPr>
        <p:txBody>
          <a:bodyPr/>
          <a:lstStyle/>
          <a:p>
            <a:endParaRPr lang="en-GB"/>
          </a:p>
        </p:txBody>
      </p:sp>
      <p:sp>
        <p:nvSpPr>
          <p:cNvPr id="157757" name="Rectangle 61"/>
          <p:cNvSpPr>
            <a:spLocks noGrp="1" noChangeArrowheads="1"/>
          </p:cNvSpPr>
          <p:nvPr>
            <p:ph type="title"/>
          </p:nvPr>
        </p:nvSpPr>
        <p:spPr>
          <a:noFill/>
          <a:ln/>
        </p:spPr>
        <p:txBody>
          <a:bodyPr/>
          <a:lstStyle/>
          <a:p>
            <a:r>
              <a:rPr lang="en-GB" sz="2200" dirty="0" smtClean="0"/>
              <a:t>Flux Rope Theory</a:t>
            </a:r>
            <a:endParaRPr lang="en-GB" sz="2200" dirty="0"/>
          </a:p>
        </p:txBody>
      </p:sp>
      <p:sp>
        <p:nvSpPr>
          <p:cNvPr id="157758" name="Text Box 62"/>
          <p:cNvSpPr txBox="1">
            <a:spLocks noChangeArrowheads="1"/>
          </p:cNvSpPr>
          <p:nvPr/>
        </p:nvSpPr>
        <p:spPr bwMode="auto">
          <a:xfrm>
            <a:off x="180975" y="3357563"/>
            <a:ext cx="1511300" cy="641350"/>
          </a:xfrm>
          <a:prstGeom prst="rect">
            <a:avLst/>
          </a:prstGeom>
          <a:noFill/>
          <a:ln w="9525">
            <a:noFill/>
            <a:miter lim="800000"/>
            <a:headEnd/>
            <a:tailEnd/>
          </a:ln>
          <a:effectLst/>
        </p:spPr>
        <p:txBody>
          <a:bodyPr>
            <a:spAutoFit/>
          </a:bodyPr>
          <a:lstStyle/>
          <a:p>
            <a:pPr>
              <a:spcBef>
                <a:spcPct val="50000"/>
              </a:spcBef>
            </a:pPr>
            <a:r>
              <a:rPr lang="en-GB" b="1">
                <a:solidFill>
                  <a:srgbClr val="FF0000"/>
                </a:solidFill>
              </a:rPr>
              <a:t>Spacecraft path</a:t>
            </a:r>
          </a:p>
        </p:txBody>
      </p:sp>
      <p:sp>
        <p:nvSpPr>
          <p:cNvPr id="157759" name="Rectangle 63"/>
          <p:cNvSpPr>
            <a:spLocks noChangeArrowheads="1"/>
          </p:cNvSpPr>
          <p:nvPr/>
        </p:nvSpPr>
        <p:spPr bwMode="auto">
          <a:xfrm>
            <a:off x="6156325" y="1196975"/>
            <a:ext cx="1728788" cy="4537075"/>
          </a:xfrm>
          <a:prstGeom prst="rect">
            <a:avLst/>
          </a:prstGeom>
          <a:solidFill>
            <a:schemeClr val="accent1">
              <a:alpha val="61000"/>
            </a:schemeClr>
          </a:solidFill>
          <a:ln w="28575">
            <a:solidFill>
              <a:schemeClr val="accent2"/>
            </a:solidFill>
            <a:prstDash val="dash"/>
            <a:miter lim="800000"/>
            <a:headEnd/>
            <a:tailEnd/>
          </a:ln>
          <a:effectLst/>
        </p:spPr>
        <p:txBody>
          <a:bodyPr wrap="none" anchor="ctr"/>
          <a:lstStyle/>
          <a:p>
            <a:endParaRPr lang="en-GB"/>
          </a:p>
        </p:txBody>
      </p:sp>
      <p:sp>
        <p:nvSpPr>
          <p:cNvPr id="157760" name="Text Box 64"/>
          <p:cNvSpPr txBox="1">
            <a:spLocks noChangeArrowheads="1"/>
          </p:cNvSpPr>
          <p:nvPr/>
        </p:nvSpPr>
        <p:spPr bwMode="auto">
          <a:xfrm>
            <a:off x="6300788" y="1125538"/>
            <a:ext cx="792162" cy="366712"/>
          </a:xfrm>
          <a:prstGeom prst="rect">
            <a:avLst/>
          </a:prstGeom>
          <a:noFill/>
          <a:ln w="9525">
            <a:noFill/>
            <a:miter lim="800000"/>
            <a:headEnd/>
            <a:tailEnd/>
          </a:ln>
          <a:effectLst/>
        </p:spPr>
        <p:txBody>
          <a:bodyPr>
            <a:spAutoFit/>
          </a:bodyPr>
          <a:lstStyle/>
          <a:p>
            <a:pPr>
              <a:spcBef>
                <a:spcPct val="50000"/>
              </a:spcBef>
            </a:pPr>
            <a:r>
              <a:rPr lang="en-GB" b="1">
                <a:solidFill>
                  <a:schemeClr val="accent2"/>
                </a:solidFill>
              </a:rPr>
              <a:t>MVA</a:t>
            </a:r>
          </a:p>
        </p:txBody>
      </p:sp>
      <p:sp>
        <p:nvSpPr>
          <p:cNvPr id="157761" name="Text Box 65"/>
          <p:cNvSpPr txBox="1">
            <a:spLocks noChangeArrowheads="1"/>
          </p:cNvSpPr>
          <p:nvPr/>
        </p:nvSpPr>
        <p:spPr bwMode="auto">
          <a:xfrm>
            <a:off x="8172450" y="1412875"/>
            <a:ext cx="792163" cy="366713"/>
          </a:xfrm>
          <a:prstGeom prst="rect">
            <a:avLst/>
          </a:prstGeom>
          <a:noFill/>
          <a:ln w="9525">
            <a:noFill/>
            <a:miter lim="800000"/>
            <a:headEnd/>
            <a:tailEnd/>
          </a:ln>
          <a:effectLst/>
        </p:spPr>
        <p:txBody>
          <a:bodyPr>
            <a:spAutoFit/>
          </a:bodyPr>
          <a:lstStyle/>
          <a:p>
            <a:pPr>
              <a:spcBef>
                <a:spcPct val="50000"/>
              </a:spcBef>
            </a:pPr>
            <a:r>
              <a:rPr lang="en-GB" b="1">
                <a:solidFill>
                  <a:schemeClr val="accent2"/>
                </a:solidFill>
              </a:rPr>
              <a:t>min</a:t>
            </a:r>
          </a:p>
        </p:txBody>
      </p:sp>
      <p:sp>
        <p:nvSpPr>
          <p:cNvPr id="157762" name="Text Box 66"/>
          <p:cNvSpPr txBox="1">
            <a:spLocks noChangeArrowheads="1"/>
          </p:cNvSpPr>
          <p:nvPr/>
        </p:nvSpPr>
        <p:spPr bwMode="auto">
          <a:xfrm>
            <a:off x="8172450" y="2565400"/>
            <a:ext cx="792163" cy="366713"/>
          </a:xfrm>
          <a:prstGeom prst="rect">
            <a:avLst/>
          </a:prstGeom>
          <a:noFill/>
          <a:ln w="9525">
            <a:noFill/>
            <a:miter lim="800000"/>
            <a:headEnd/>
            <a:tailEnd/>
          </a:ln>
          <a:effectLst/>
        </p:spPr>
        <p:txBody>
          <a:bodyPr>
            <a:spAutoFit/>
          </a:bodyPr>
          <a:lstStyle/>
          <a:p>
            <a:pPr>
              <a:spcBef>
                <a:spcPct val="50000"/>
              </a:spcBef>
            </a:pPr>
            <a:r>
              <a:rPr lang="en-GB" b="1">
                <a:solidFill>
                  <a:schemeClr val="accent2"/>
                </a:solidFill>
              </a:rPr>
              <a:t>max</a:t>
            </a:r>
          </a:p>
        </p:txBody>
      </p:sp>
      <p:sp>
        <p:nvSpPr>
          <p:cNvPr id="157763" name="Text Box 67"/>
          <p:cNvSpPr txBox="1">
            <a:spLocks noChangeArrowheads="1"/>
          </p:cNvSpPr>
          <p:nvPr/>
        </p:nvSpPr>
        <p:spPr bwMode="auto">
          <a:xfrm>
            <a:off x="8172450" y="3709988"/>
            <a:ext cx="792163" cy="366712"/>
          </a:xfrm>
          <a:prstGeom prst="rect">
            <a:avLst/>
          </a:prstGeom>
          <a:noFill/>
          <a:ln w="9525">
            <a:noFill/>
            <a:miter lim="800000"/>
            <a:headEnd/>
            <a:tailEnd/>
          </a:ln>
          <a:effectLst/>
        </p:spPr>
        <p:txBody>
          <a:bodyPr>
            <a:spAutoFit/>
          </a:bodyPr>
          <a:lstStyle/>
          <a:p>
            <a:pPr>
              <a:spcBef>
                <a:spcPct val="50000"/>
              </a:spcBef>
            </a:pPr>
            <a:r>
              <a:rPr lang="en-GB" b="1">
                <a:solidFill>
                  <a:schemeClr val="accent2"/>
                </a:solidFill>
              </a:rPr>
              <a:t>int</a:t>
            </a:r>
          </a:p>
        </p:txBody>
      </p:sp>
      <p:sp>
        <p:nvSpPr>
          <p:cNvPr id="71" name="Slide Number Placeholder 3"/>
          <p:cNvSpPr>
            <a:spLocks noGrp="1"/>
          </p:cNvSpPr>
          <p:nvPr>
            <p:ph type="sldNum" sz="quarter" idx="10"/>
          </p:nvPr>
        </p:nvSpPr>
        <p:spPr>
          <a:xfrm>
            <a:off x="8675688" y="349568"/>
            <a:ext cx="468312" cy="360362"/>
          </a:xfrm>
        </p:spPr>
        <p:txBody>
          <a:bodyPr/>
          <a:lstStyle/>
          <a:p>
            <a:fld id="{EAD4F6AF-A50E-4A29-9BB2-36EAB8DBAE56}" type="slidenum">
              <a:rPr lang="en-GB" smtClean="0"/>
              <a:pPr/>
              <a:t>6</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7707"/>
                                        </p:tgtEl>
                                        <p:attrNameLst>
                                          <p:attrName>style.visibility</p:attrName>
                                        </p:attrNameLst>
                                      </p:cBhvr>
                                      <p:to>
                                        <p:strVal val="visible"/>
                                      </p:to>
                                    </p:set>
                                    <p:anim calcmode="lin" valueType="num">
                                      <p:cBhvr additive="base">
                                        <p:cTn id="7" dur="1000" fill="hold"/>
                                        <p:tgtEl>
                                          <p:spTgt spid="157707"/>
                                        </p:tgtEl>
                                        <p:attrNameLst>
                                          <p:attrName>ppt_x</p:attrName>
                                        </p:attrNameLst>
                                      </p:cBhvr>
                                      <p:tavLst>
                                        <p:tav tm="0">
                                          <p:val>
                                            <p:strVal val="0-#ppt_w/2"/>
                                          </p:val>
                                        </p:tav>
                                        <p:tav tm="100000">
                                          <p:val>
                                            <p:strVal val="#ppt_x"/>
                                          </p:val>
                                        </p:tav>
                                      </p:tavLst>
                                    </p:anim>
                                    <p:anim calcmode="lin" valueType="num">
                                      <p:cBhvr additive="base">
                                        <p:cTn id="8" dur="1000" fill="hold"/>
                                        <p:tgtEl>
                                          <p:spTgt spid="15770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7758"/>
                                        </p:tgtEl>
                                        <p:attrNameLst>
                                          <p:attrName>style.visibility</p:attrName>
                                        </p:attrNameLst>
                                      </p:cBhvr>
                                      <p:to>
                                        <p:strVal val="visible"/>
                                      </p:to>
                                    </p:set>
                                    <p:animEffect transition="in" filter="fade">
                                      <p:cBhvr>
                                        <p:cTn id="11" dur="1000"/>
                                        <p:tgtEl>
                                          <p:spTgt spid="157758"/>
                                        </p:tgtEl>
                                      </p:cBhvr>
                                    </p:animEffect>
                                  </p:childTnLst>
                                </p:cTn>
                              </p:par>
                              <p:par>
                                <p:cTn id="12" presetID="6" presetClass="emph" presetSubtype="0" fill="hold" nodeType="withEffect">
                                  <p:stCondLst>
                                    <p:cond delay="0"/>
                                  </p:stCondLst>
                                  <p:childTnLst>
                                    <p:animScale>
                                      <p:cBhvr>
                                        <p:cTn id="13" dur="1000" fill="hold"/>
                                        <p:tgtEl>
                                          <p:spTgt spid="157707"/>
                                        </p:tgtEl>
                                      </p:cBhvr>
                                      <p:by x="50000" y="50000"/>
                                    </p:animScale>
                                  </p:childTnLst>
                                </p:cTn>
                              </p:par>
                              <p:par>
                                <p:cTn id="14" presetID="2" presetClass="entr" presetSubtype="8" fill="hold" grpId="0" nodeType="withEffect">
                                  <p:stCondLst>
                                    <p:cond delay="0"/>
                                  </p:stCondLst>
                                  <p:childTnLst>
                                    <p:set>
                                      <p:cBhvr>
                                        <p:cTn id="15" dur="1" fill="hold">
                                          <p:stCondLst>
                                            <p:cond delay="0"/>
                                          </p:stCondLst>
                                        </p:cTn>
                                        <p:tgtEl>
                                          <p:spTgt spid="157708"/>
                                        </p:tgtEl>
                                        <p:attrNameLst>
                                          <p:attrName>style.visibility</p:attrName>
                                        </p:attrNameLst>
                                      </p:cBhvr>
                                      <p:to>
                                        <p:strVal val="visible"/>
                                      </p:to>
                                    </p:set>
                                    <p:anim calcmode="lin" valueType="num">
                                      <p:cBhvr additive="base">
                                        <p:cTn id="16" dur="1000" fill="hold"/>
                                        <p:tgtEl>
                                          <p:spTgt spid="157708"/>
                                        </p:tgtEl>
                                        <p:attrNameLst>
                                          <p:attrName>ppt_x</p:attrName>
                                        </p:attrNameLst>
                                      </p:cBhvr>
                                      <p:tavLst>
                                        <p:tav tm="0">
                                          <p:val>
                                            <p:strVal val="0-#ppt_w/2"/>
                                          </p:val>
                                        </p:tav>
                                        <p:tav tm="100000">
                                          <p:val>
                                            <p:strVal val="#ppt_x"/>
                                          </p:val>
                                        </p:tav>
                                      </p:tavLst>
                                    </p:anim>
                                    <p:anim calcmode="lin" valueType="num">
                                      <p:cBhvr additive="base">
                                        <p:cTn id="17" dur="1000" fill="hold"/>
                                        <p:tgtEl>
                                          <p:spTgt spid="157708"/>
                                        </p:tgtEl>
                                        <p:attrNameLst>
                                          <p:attrName>ppt_y</p:attrName>
                                        </p:attrNameLst>
                                      </p:cBhvr>
                                      <p:tavLst>
                                        <p:tav tm="0">
                                          <p:val>
                                            <p:strVal val="#ppt_y"/>
                                          </p:val>
                                        </p:tav>
                                        <p:tav tm="100000">
                                          <p:val>
                                            <p:strVal val="#ppt_y"/>
                                          </p:val>
                                        </p:tav>
                                      </p:tavLst>
                                    </p:anim>
                                  </p:childTnLst>
                                </p:cTn>
                              </p:par>
                              <p:par>
                                <p:cTn id="18" presetID="6" presetClass="emph" presetSubtype="0" fill="hold" grpId="1" nodeType="withEffect">
                                  <p:stCondLst>
                                    <p:cond delay="0"/>
                                  </p:stCondLst>
                                  <p:childTnLst>
                                    <p:animScale>
                                      <p:cBhvr>
                                        <p:cTn id="19" dur="1000" fill="hold"/>
                                        <p:tgtEl>
                                          <p:spTgt spid="157708"/>
                                        </p:tgtEl>
                                      </p:cBhvr>
                                      <p:by x="50000" y="50000"/>
                                    </p:animScale>
                                  </p:childTnLst>
                                </p:cTn>
                              </p:par>
                              <p:par>
                                <p:cTn id="20" presetID="2" presetClass="entr" presetSubtype="8" fill="hold" grpId="0" nodeType="withEffect">
                                  <p:stCondLst>
                                    <p:cond delay="0"/>
                                  </p:stCondLst>
                                  <p:childTnLst>
                                    <p:set>
                                      <p:cBhvr>
                                        <p:cTn id="21" dur="1" fill="hold">
                                          <p:stCondLst>
                                            <p:cond delay="0"/>
                                          </p:stCondLst>
                                        </p:cTn>
                                        <p:tgtEl>
                                          <p:spTgt spid="157717"/>
                                        </p:tgtEl>
                                        <p:attrNameLst>
                                          <p:attrName>style.visibility</p:attrName>
                                        </p:attrNameLst>
                                      </p:cBhvr>
                                      <p:to>
                                        <p:strVal val="visible"/>
                                      </p:to>
                                    </p:set>
                                    <p:anim calcmode="lin" valueType="num">
                                      <p:cBhvr additive="base">
                                        <p:cTn id="22" dur="1000" fill="hold"/>
                                        <p:tgtEl>
                                          <p:spTgt spid="157717"/>
                                        </p:tgtEl>
                                        <p:attrNameLst>
                                          <p:attrName>ppt_x</p:attrName>
                                        </p:attrNameLst>
                                      </p:cBhvr>
                                      <p:tavLst>
                                        <p:tav tm="0">
                                          <p:val>
                                            <p:strVal val="0-#ppt_w/2"/>
                                          </p:val>
                                        </p:tav>
                                        <p:tav tm="100000">
                                          <p:val>
                                            <p:strVal val="#ppt_x"/>
                                          </p:val>
                                        </p:tav>
                                      </p:tavLst>
                                    </p:anim>
                                    <p:anim calcmode="lin" valueType="num">
                                      <p:cBhvr additive="base">
                                        <p:cTn id="23" dur="1000" fill="hold"/>
                                        <p:tgtEl>
                                          <p:spTgt spid="157717"/>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57726"/>
                                        </p:tgtEl>
                                        <p:attrNameLst>
                                          <p:attrName>style.visibility</p:attrName>
                                        </p:attrNameLst>
                                      </p:cBhvr>
                                      <p:to>
                                        <p:strVal val="visible"/>
                                      </p:to>
                                    </p:set>
                                    <p:animEffect transition="in" filter="fade">
                                      <p:cBhvr>
                                        <p:cTn id="26" dur="1000"/>
                                        <p:tgtEl>
                                          <p:spTgt spid="1577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7727"/>
                                        </p:tgtEl>
                                        <p:attrNameLst>
                                          <p:attrName>style.visibility</p:attrName>
                                        </p:attrNameLst>
                                      </p:cBhvr>
                                      <p:to>
                                        <p:strVal val="visible"/>
                                      </p:to>
                                    </p:set>
                                    <p:animEffect transition="in" filter="fade">
                                      <p:cBhvr>
                                        <p:cTn id="29" dur="1000"/>
                                        <p:tgtEl>
                                          <p:spTgt spid="1577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7725"/>
                                        </p:tgtEl>
                                        <p:attrNameLst>
                                          <p:attrName>style.visibility</p:attrName>
                                        </p:attrNameLst>
                                      </p:cBhvr>
                                      <p:to>
                                        <p:strVal val="visible"/>
                                      </p:to>
                                    </p:set>
                                    <p:animEffect transition="in" filter="fade">
                                      <p:cBhvr>
                                        <p:cTn id="32" dur="1000"/>
                                        <p:tgtEl>
                                          <p:spTgt spid="1577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7728"/>
                                        </p:tgtEl>
                                        <p:attrNameLst>
                                          <p:attrName>style.visibility</p:attrName>
                                        </p:attrNameLst>
                                      </p:cBhvr>
                                      <p:to>
                                        <p:strVal val="visible"/>
                                      </p:to>
                                    </p:set>
                                    <p:animEffect transition="in" filter="fade">
                                      <p:cBhvr>
                                        <p:cTn id="35" dur="1000"/>
                                        <p:tgtEl>
                                          <p:spTgt spid="157728"/>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grpId="1" nodeType="clickEffect">
                                  <p:stCondLst>
                                    <p:cond delay="0"/>
                                  </p:stCondLst>
                                  <p:childTnLst>
                                    <p:animMotion origin="layout" path="M 5.55556E-7 4.89362E-6 L 0.07882 4.89362E-6 " pathEditMode="relative" rAng="0" ptsTypes="AA">
                                      <p:cBhvr>
                                        <p:cTn id="39" dur="1000" fill="hold"/>
                                        <p:tgtEl>
                                          <p:spTgt spid="157717"/>
                                        </p:tgtEl>
                                        <p:attrNameLst>
                                          <p:attrName>ppt_x</p:attrName>
                                          <p:attrName>ppt_y</p:attrName>
                                        </p:attrNameLst>
                                      </p:cBhvr>
                                      <p:rCtr x="39" y="0"/>
                                    </p:animMotion>
                                  </p:childTnLst>
                                </p:cTn>
                              </p:par>
                              <p:par>
                                <p:cTn id="40" presetID="10" presetClass="entr" presetSubtype="0" fill="hold" grpId="0" nodeType="withEffect">
                                  <p:stCondLst>
                                    <p:cond delay="0"/>
                                  </p:stCondLst>
                                  <p:childTnLst>
                                    <p:set>
                                      <p:cBhvr>
                                        <p:cTn id="41" dur="1" fill="hold">
                                          <p:stCondLst>
                                            <p:cond delay="0"/>
                                          </p:stCondLst>
                                        </p:cTn>
                                        <p:tgtEl>
                                          <p:spTgt spid="157738"/>
                                        </p:tgtEl>
                                        <p:attrNameLst>
                                          <p:attrName>style.visibility</p:attrName>
                                        </p:attrNameLst>
                                      </p:cBhvr>
                                      <p:to>
                                        <p:strVal val="visible"/>
                                      </p:to>
                                    </p:set>
                                    <p:animEffect transition="in" filter="fade">
                                      <p:cBhvr>
                                        <p:cTn id="42" dur="1000"/>
                                        <p:tgtEl>
                                          <p:spTgt spid="15773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7737"/>
                                        </p:tgtEl>
                                        <p:attrNameLst>
                                          <p:attrName>style.visibility</p:attrName>
                                        </p:attrNameLst>
                                      </p:cBhvr>
                                      <p:to>
                                        <p:strVal val="visible"/>
                                      </p:to>
                                    </p:set>
                                    <p:animEffect transition="in" filter="fade">
                                      <p:cBhvr>
                                        <p:cTn id="45" dur="1000"/>
                                        <p:tgtEl>
                                          <p:spTgt spid="1577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7736"/>
                                        </p:tgtEl>
                                        <p:attrNameLst>
                                          <p:attrName>style.visibility</p:attrName>
                                        </p:attrNameLst>
                                      </p:cBhvr>
                                      <p:to>
                                        <p:strVal val="visible"/>
                                      </p:to>
                                    </p:set>
                                    <p:animEffect transition="in" filter="fade">
                                      <p:cBhvr>
                                        <p:cTn id="48" dur="1000"/>
                                        <p:tgtEl>
                                          <p:spTgt spid="1577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7735"/>
                                        </p:tgtEl>
                                        <p:attrNameLst>
                                          <p:attrName>style.visibility</p:attrName>
                                        </p:attrNameLst>
                                      </p:cBhvr>
                                      <p:to>
                                        <p:strVal val="visible"/>
                                      </p:to>
                                    </p:set>
                                    <p:animEffect transition="in" filter="fade">
                                      <p:cBhvr>
                                        <p:cTn id="51" dur="1000"/>
                                        <p:tgtEl>
                                          <p:spTgt spid="157735"/>
                                        </p:tgtEl>
                                      </p:cBhvr>
                                    </p:animEffect>
                                  </p:childTnLst>
                                </p:cTn>
                              </p:par>
                            </p:childTnLst>
                          </p:cTn>
                        </p:par>
                      </p:childTnLst>
                    </p:cTn>
                  </p:par>
                  <p:par>
                    <p:cTn id="52" fill="hold">
                      <p:stCondLst>
                        <p:cond delay="indefinite"/>
                      </p:stCondLst>
                      <p:childTnLst>
                        <p:par>
                          <p:cTn id="53" fill="hold">
                            <p:stCondLst>
                              <p:cond delay="0"/>
                            </p:stCondLst>
                            <p:childTnLst>
                              <p:par>
                                <p:cTn id="54" presetID="63" presetClass="path" presetSubtype="0" accel="50000" decel="50000" fill="hold" grpId="2" nodeType="clickEffect">
                                  <p:stCondLst>
                                    <p:cond delay="0"/>
                                  </p:stCondLst>
                                  <p:childTnLst>
                                    <p:animMotion origin="layout" path="M 0.07882 4.89362E-6 L 0.16545 4.89362E-6 " pathEditMode="relative" rAng="0" ptsTypes="AA">
                                      <p:cBhvr>
                                        <p:cTn id="55" dur="1000" fill="hold"/>
                                        <p:tgtEl>
                                          <p:spTgt spid="157717"/>
                                        </p:tgtEl>
                                        <p:attrNameLst>
                                          <p:attrName>ppt_x</p:attrName>
                                          <p:attrName>ppt_y</p:attrName>
                                        </p:attrNameLst>
                                      </p:cBhvr>
                                      <p:rCtr x="43" y="0"/>
                                    </p:animMotion>
                                  </p:childTnLst>
                                </p:cTn>
                              </p:par>
                              <p:par>
                                <p:cTn id="56" presetID="10" presetClass="entr" presetSubtype="0" fill="hold" grpId="0" nodeType="withEffect">
                                  <p:stCondLst>
                                    <p:cond delay="0"/>
                                  </p:stCondLst>
                                  <p:childTnLst>
                                    <p:set>
                                      <p:cBhvr>
                                        <p:cTn id="57" dur="1" fill="hold">
                                          <p:stCondLst>
                                            <p:cond delay="0"/>
                                          </p:stCondLst>
                                        </p:cTn>
                                        <p:tgtEl>
                                          <p:spTgt spid="157741"/>
                                        </p:tgtEl>
                                        <p:attrNameLst>
                                          <p:attrName>style.visibility</p:attrName>
                                        </p:attrNameLst>
                                      </p:cBhvr>
                                      <p:to>
                                        <p:strVal val="visible"/>
                                      </p:to>
                                    </p:set>
                                    <p:animEffect transition="in" filter="fade">
                                      <p:cBhvr>
                                        <p:cTn id="58" dur="1000"/>
                                        <p:tgtEl>
                                          <p:spTgt spid="15774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7742"/>
                                        </p:tgtEl>
                                        <p:attrNameLst>
                                          <p:attrName>style.visibility</p:attrName>
                                        </p:attrNameLst>
                                      </p:cBhvr>
                                      <p:to>
                                        <p:strVal val="visible"/>
                                      </p:to>
                                    </p:set>
                                    <p:animEffect transition="in" filter="fade">
                                      <p:cBhvr>
                                        <p:cTn id="61" dur="1000"/>
                                        <p:tgtEl>
                                          <p:spTgt spid="15774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7743"/>
                                        </p:tgtEl>
                                        <p:attrNameLst>
                                          <p:attrName>style.visibility</p:attrName>
                                        </p:attrNameLst>
                                      </p:cBhvr>
                                      <p:to>
                                        <p:strVal val="visible"/>
                                      </p:to>
                                    </p:set>
                                    <p:animEffect transition="in" filter="fade">
                                      <p:cBhvr>
                                        <p:cTn id="64" dur="1000"/>
                                        <p:tgtEl>
                                          <p:spTgt spid="1577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7744"/>
                                        </p:tgtEl>
                                        <p:attrNameLst>
                                          <p:attrName>style.visibility</p:attrName>
                                        </p:attrNameLst>
                                      </p:cBhvr>
                                      <p:to>
                                        <p:strVal val="visible"/>
                                      </p:to>
                                    </p:set>
                                    <p:animEffect transition="in" filter="fade">
                                      <p:cBhvr>
                                        <p:cTn id="67" dur="1000"/>
                                        <p:tgtEl>
                                          <p:spTgt spid="157744"/>
                                        </p:tgtEl>
                                      </p:cBhvr>
                                    </p:animEffect>
                                  </p:childTnLst>
                                </p:cTn>
                              </p:par>
                            </p:childTnLst>
                          </p:cTn>
                        </p:par>
                      </p:childTnLst>
                    </p:cTn>
                  </p:par>
                  <p:par>
                    <p:cTn id="68" fill="hold">
                      <p:stCondLst>
                        <p:cond delay="indefinite"/>
                      </p:stCondLst>
                      <p:childTnLst>
                        <p:par>
                          <p:cTn id="69" fill="hold">
                            <p:stCondLst>
                              <p:cond delay="0"/>
                            </p:stCondLst>
                            <p:childTnLst>
                              <p:par>
                                <p:cTn id="70" presetID="63" presetClass="path" presetSubtype="0" accel="50000" decel="50000" fill="hold" grpId="3" nodeType="clickEffect">
                                  <p:stCondLst>
                                    <p:cond delay="0"/>
                                  </p:stCondLst>
                                  <p:childTnLst>
                                    <p:animMotion origin="layout" path="M 0.16545 4.89362E-6 L 0.40174 4.89362E-6 " pathEditMode="relative" rAng="0" ptsTypes="AA">
                                      <p:cBhvr>
                                        <p:cTn id="71" dur="2000" fill="hold"/>
                                        <p:tgtEl>
                                          <p:spTgt spid="157717"/>
                                        </p:tgtEl>
                                        <p:attrNameLst>
                                          <p:attrName>ppt_x</p:attrName>
                                          <p:attrName>ppt_y</p:attrName>
                                        </p:attrNameLst>
                                      </p:cBhvr>
                                      <p:rCtr x="118" y="0"/>
                                    </p:animMotion>
                                  </p:childTnLst>
                                </p:cTn>
                              </p:par>
                              <p:par>
                                <p:cTn id="72" presetID="10" presetClass="entr" presetSubtype="0" fill="hold" grpId="0" nodeType="withEffect">
                                  <p:stCondLst>
                                    <p:cond delay="0"/>
                                  </p:stCondLst>
                                  <p:childTnLst>
                                    <p:set>
                                      <p:cBhvr>
                                        <p:cTn id="73" dur="1" fill="hold">
                                          <p:stCondLst>
                                            <p:cond delay="0"/>
                                          </p:stCondLst>
                                        </p:cTn>
                                        <p:tgtEl>
                                          <p:spTgt spid="157745"/>
                                        </p:tgtEl>
                                        <p:attrNameLst>
                                          <p:attrName>style.visibility</p:attrName>
                                        </p:attrNameLst>
                                      </p:cBhvr>
                                      <p:to>
                                        <p:strVal val="visible"/>
                                      </p:to>
                                    </p:set>
                                    <p:animEffect transition="in" filter="fade">
                                      <p:cBhvr>
                                        <p:cTn id="74" dur="1000"/>
                                        <p:tgtEl>
                                          <p:spTgt spid="15774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7746"/>
                                        </p:tgtEl>
                                        <p:attrNameLst>
                                          <p:attrName>style.visibility</p:attrName>
                                        </p:attrNameLst>
                                      </p:cBhvr>
                                      <p:to>
                                        <p:strVal val="visible"/>
                                      </p:to>
                                    </p:set>
                                    <p:animEffect transition="in" filter="fade">
                                      <p:cBhvr>
                                        <p:cTn id="77" dur="1000"/>
                                        <p:tgtEl>
                                          <p:spTgt spid="15774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7747"/>
                                        </p:tgtEl>
                                        <p:attrNameLst>
                                          <p:attrName>style.visibility</p:attrName>
                                        </p:attrNameLst>
                                      </p:cBhvr>
                                      <p:to>
                                        <p:strVal val="visible"/>
                                      </p:to>
                                    </p:set>
                                    <p:animEffect transition="in" filter="fade">
                                      <p:cBhvr>
                                        <p:cTn id="80" dur="1000"/>
                                        <p:tgtEl>
                                          <p:spTgt spid="1577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57748"/>
                                        </p:tgtEl>
                                        <p:attrNameLst>
                                          <p:attrName>style.visibility</p:attrName>
                                        </p:attrNameLst>
                                      </p:cBhvr>
                                      <p:to>
                                        <p:strVal val="visible"/>
                                      </p:to>
                                    </p:set>
                                    <p:animEffect transition="in" filter="fade">
                                      <p:cBhvr>
                                        <p:cTn id="83" dur="1000"/>
                                        <p:tgtEl>
                                          <p:spTgt spid="15774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57749"/>
                                        </p:tgtEl>
                                        <p:attrNameLst>
                                          <p:attrName>style.visibility</p:attrName>
                                        </p:attrNameLst>
                                      </p:cBhvr>
                                      <p:to>
                                        <p:strVal val="visible"/>
                                      </p:to>
                                    </p:set>
                                    <p:animEffect transition="in" filter="fade">
                                      <p:cBhvr>
                                        <p:cTn id="86" dur="1000"/>
                                        <p:tgtEl>
                                          <p:spTgt spid="15774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7750"/>
                                        </p:tgtEl>
                                        <p:attrNameLst>
                                          <p:attrName>style.visibility</p:attrName>
                                        </p:attrNameLst>
                                      </p:cBhvr>
                                      <p:to>
                                        <p:strVal val="visible"/>
                                      </p:to>
                                    </p:set>
                                    <p:animEffect transition="in" filter="fade">
                                      <p:cBhvr>
                                        <p:cTn id="89" dur="1000"/>
                                        <p:tgtEl>
                                          <p:spTgt spid="15775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57751"/>
                                        </p:tgtEl>
                                        <p:attrNameLst>
                                          <p:attrName>style.visibility</p:attrName>
                                        </p:attrNameLst>
                                      </p:cBhvr>
                                      <p:to>
                                        <p:strVal val="visible"/>
                                      </p:to>
                                    </p:set>
                                    <p:animEffect transition="in" filter="fade">
                                      <p:cBhvr>
                                        <p:cTn id="92" dur="1000"/>
                                        <p:tgtEl>
                                          <p:spTgt spid="15775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57752"/>
                                        </p:tgtEl>
                                        <p:attrNameLst>
                                          <p:attrName>style.visibility</p:attrName>
                                        </p:attrNameLst>
                                      </p:cBhvr>
                                      <p:to>
                                        <p:strVal val="visible"/>
                                      </p:to>
                                    </p:set>
                                    <p:animEffect transition="in" filter="fade">
                                      <p:cBhvr>
                                        <p:cTn id="95" dur="1000"/>
                                        <p:tgtEl>
                                          <p:spTgt spid="15775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57753"/>
                                        </p:tgtEl>
                                        <p:attrNameLst>
                                          <p:attrName>style.visibility</p:attrName>
                                        </p:attrNameLst>
                                      </p:cBhvr>
                                      <p:to>
                                        <p:strVal val="visible"/>
                                      </p:to>
                                    </p:set>
                                    <p:animEffect transition="in" filter="fade">
                                      <p:cBhvr>
                                        <p:cTn id="98" dur="1000"/>
                                        <p:tgtEl>
                                          <p:spTgt spid="15775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57754"/>
                                        </p:tgtEl>
                                        <p:attrNameLst>
                                          <p:attrName>style.visibility</p:attrName>
                                        </p:attrNameLst>
                                      </p:cBhvr>
                                      <p:to>
                                        <p:strVal val="visible"/>
                                      </p:to>
                                    </p:set>
                                    <p:animEffect transition="in" filter="fade">
                                      <p:cBhvr>
                                        <p:cTn id="101" dur="1000"/>
                                        <p:tgtEl>
                                          <p:spTgt spid="15775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57755"/>
                                        </p:tgtEl>
                                        <p:attrNameLst>
                                          <p:attrName>style.visibility</p:attrName>
                                        </p:attrNameLst>
                                      </p:cBhvr>
                                      <p:to>
                                        <p:strVal val="visible"/>
                                      </p:to>
                                    </p:set>
                                    <p:animEffect transition="in" filter="fade">
                                      <p:cBhvr>
                                        <p:cTn id="104" dur="1000"/>
                                        <p:tgtEl>
                                          <p:spTgt spid="15775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57756"/>
                                        </p:tgtEl>
                                        <p:attrNameLst>
                                          <p:attrName>style.visibility</p:attrName>
                                        </p:attrNameLst>
                                      </p:cBhvr>
                                      <p:to>
                                        <p:strVal val="visible"/>
                                      </p:to>
                                    </p:set>
                                    <p:animEffect transition="in" filter="fade">
                                      <p:cBhvr>
                                        <p:cTn id="107" dur="1000"/>
                                        <p:tgtEl>
                                          <p:spTgt spid="1577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57760"/>
                                        </p:tgtEl>
                                        <p:attrNameLst>
                                          <p:attrName>style.visibility</p:attrName>
                                        </p:attrNameLst>
                                      </p:cBhvr>
                                      <p:to>
                                        <p:strVal val="visible"/>
                                      </p:to>
                                    </p:set>
                                    <p:animEffect transition="in" filter="fade">
                                      <p:cBhvr>
                                        <p:cTn id="112" dur="1000"/>
                                        <p:tgtEl>
                                          <p:spTgt spid="15776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7759"/>
                                        </p:tgtEl>
                                        <p:attrNameLst>
                                          <p:attrName>style.visibility</p:attrName>
                                        </p:attrNameLst>
                                      </p:cBhvr>
                                      <p:to>
                                        <p:strVal val="visible"/>
                                      </p:to>
                                    </p:set>
                                    <p:animEffect transition="in" filter="fade">
                                      <p:cBhvr>
                                        <p:cTn id="115" dur="1000"/>
                                        <p:tgtEl>
                                          <p:spTgt spid="15775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57761"/>
                                        </p:tgtEl>
                                        <p:attrNameLst>
                                          <p:attrName>style.visibility</p:attrName>
                                        </p:attrNameLst>
                                      </p:cBhvr>
                                      <p:to>
                                        <p:strVal val="visible"/>
                                      </p:to>
                                    </p:set>
                                    <p:animEffect transition="in" filter="fade">
                                      <p:cBhvr>
                                        <p:cTn id="118" dur="1000"/>
                                        <p:tgtEl>
                                          <p:spTgt spid="157761"/>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57762"/>
                                        </p:tgtEl>
                                        <p:attrNameLst>
                                          <p:attrName>style.visibility</p:attrName>
                                        </p:attrNameLst>
                                      </p:cBhvr>
                                      <p:to>
                                        <p:strVal val="visible"/>
                                      </p:to>
                                    </p:set>
                                    <p:animEffect transition="in" filter="fade">
                                      <p:cBhvr>
                                        <p:cTn id="121" dur="1000"/>
                                        <p:tgtEl>
                                          <p:spTgt spid="157762"/>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57763"/>
                                        </p:tgtEl>
                                        <p:attrNameLst>
                                          <p:attrName>style.visibility</p:attrName>
                                        </p:attrNameLst>
                                      </p:cBhvr>
                                      <p:to>
                                        <p:strVal val="visible"/>
                                      </p:to>
                                    </p:set>
                                    <p:animEffect transition="in" filter="fade">
                                      <p:cBhvr>
                                        <p:cTn id="124" dur="1000"/>
                                        <p:tgtEl>
                                          <p:spTgt spid="15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8" grpId="0" animBg="1"/>
      <p:bldP spid="157708" grpId="1" animBg="1"/>
      <p:bldP spid="157717" grpId="0" animBg="1"/>
      <p:bldP spid="157717" grpId="1" animBg="1"/>
      <p:bldP spid="157717" grpId="2" animBg="1"/>
      <p:bldP spid="157717" grpId="3" animBg="1"/>
      <p:bldP spid="157725" grpId="0"/>
      <p:bldP spid="157726" grpId="0"/>
      <p:bldP spid="157727" grpId="0"/>
      <p:bldP spid="157728" grpId="0"/>
      <p:bldP spid="157735" grpId="0"/>
      <p:bldP spid="157736" grpId="0"/>
      <p:bldP spid="157737" grpId="0"/>
      <p:bldP spid="157738" grpId="0"/>
      <p:bldP spid="157741" grpId="0"/>
      <p:bldP spid="157742" grpId="0"/>
      <p:bldP spid="157743" grpId="0"/>
      <p:bldP spid="157744" grpId="0"/>
      <p:bldP spid="157745" grpId="0"/>
      <p:bldP spid="157746" grpId="0"/>
      <p:bldP spid="157747" grpId="0"/>
      <p:bldP spid="157748" grpId="0"/>
      <p:bldP spid="157749" grpId="0"/>
      <p:bldP spid="157750" grpId="0"/>
      <p:bldP spid="157751" grpId="0"/>
      <p:bldP spid="157752" grpId="0"/>
      <p:bldP spid="157753" grpId="0" animBg="1"/>
      <p:bldP spid="157754" grpId="0" animBg="1"/>
      <p:bldP spid="157755" grpId="0" animBg="1"/>
      <p:bldP spid="157756" grpId="0" animBg="1"/>
      <p:bldP spid="157758" grpId="0"/>
      <p:bldP spid="157759" grpId="0" animBg="1"/>
      <p:bldP spid="157760" grpId="0"/>
      <p:bldP spid="157761" grpId="0"/>
      <p:bldP spid="157762" grpId="0"/>
      <p:bldP spid="1577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r>
              <a:rPr lang="en-GB" sz="2200" dirty="0" smtClean="0"/>
              <a:t>Flux Rope Theory</a:t>
            </a:r>
            <a:endParaRPr lang="en-GB" sz="2200" dirty="0"/>
          </a:p>
        </p:txBody>
      </p:sp>
      <p:sp>
        <p:nvSpPr>
          <p:cNvPr id="159747" name="Rectangle 3"/>
          <p:cNvSpPr>
            <a:spLocks noGrp="1" noChangeArrowheads="1"/>
          </p:cNvSpPr>
          <p:nvPr>
            <p:ph type="body" sz="half" idx="1"/>
          </p:nvPr>
        </p:nvSpPr>
        <p:spPr>
          <a:xfrm>
            <a:off x="4462463" y="1341438"/>
            <a:ext cx="4141787" cy="4276725"/>
          </a:xfrm>
          <a:noFill/>
          <a:ln/>
        </p:spPr>
        <p:txBody>
          <a:bodyPr/>
          <a:lstStyle/>
          <a:p>
            <a:r>
              <a:rPr lang="en-GB" sz="2000"/>
              <a:t>3 Free parameters:</a:t>
            </a:r>
          </a:p>
          <a:p>
            <a:endParaRPr lang="en-GB" sz="2000"/>
          </a:p>
          <a:p>
            <a:pPr lvl="1"/>
            <a:r>
              <a:rPr lang="en-GB" sz="1800"/>
              <a:t>Magnetic field magnitude along axial direction</a:t>
            </a:r>
          </a:p>
          <a:p>
            <a:pPr lvl="1"/>
            <a:endParaRPr lang="en-GB" sz="1800"/>
          </a:p>
          <a:p>
            <a:pPr lvl="1"/>
            <a:r>
              <a:rPr lang="en-GB" sz="1800"/>
              <a:t>Chirality</a:t>
            </a:r>
          </a:p>
          <a:p>
            <a:pPr>
              <a:buFontTx/>
              <a:buNone/>
            </a:pPr>
            <a:r>
              <a:rPr lang="en-GB" sz="2000" u="sng"/>
              <a:t> </a:t>
            </a:r>
          </a:p>
          <a:p>
            <a:pPr lvl="1"/>
            <a:r>
              <a:rPr lang="en-GB" sz="1800"/>
              <a:t>Impact Parameter, Y</a:t>
            </a:r>
            <a:r>
              <a:rPr lang="en-GB" sz="1800" baseline="-25000"/>
              <a:t>0</a:t>
            </a:r>
          </a:p>
          <a:p>
            <a:endParaRPr lang="en-GB" sz="2000"/>
          </a:p>
        </p:txBody>
      </p:sp>
      <p:sp>
        <p:nvSpPr>
          <p:cNvPr id="159748" name="Oval 4"/>
          <p:cNvSpPr>
            <a:spLocks noChangeArrowheads="1"/>
          </p:cNvSpPr>
          <p:nvPr/>
        </p:nvSpPr>
        <p:spPr bwMode="auto">
          <a:xfrm>
            <a:off x="1257300" y="1412875"/>
            <a:ext cx="2043113" cy="1944688"/>
          </a:xfrm>
          <a:prstGeom prst="ellipse">
            <a:avLst/>
          </a:prstGeom>
          <a:solidFill>
            <a:srgbClr val="00FFFF"/>
          </a:solidFill>
          <a:ln w="12700">
            <a:solidFill>
              <a:schemeClr val="tx1"/>
            </a:solidFill>
            <a:round/>
            <a:headEnd/>
            <a:tailEnd/>
          </a:ln>
          <a:effectLst/>
        </p:spPr>
        <p:txBody>
          <a:bodyPr wrap="none" anchor="ctr"/>
          <a:lstStyle/>
          <a:p>
            <a:endParaRPr lang="en-GB"/>
          </a:p>
        </p:txBody>
      </p:sp>
      <p:sp>
        <p:nvSpPr>
          <p:cNvPr id="159749" name="Oval 5"/>
          <p:cNvSpPr>
            <a:spLocks noChangeArrowheads="1"/>
          </p:cNvSpPr>
          <p:nvPr/>
        </p:nvSpPr>
        <p:spPr bwMode="auto">
          <a:xfrm>
            <a:off x="1779588" y="1900238"/>
            <a:ext cx="1001712" cy="962025"/>
          </a:xfrm>
          <a:prstGeom prst="ellipse">
            <a:avLst/>
          </a:prstGeom>
          <a:solidFill>
            <a:srgbClr val="33CCFF"/>
          </a:solidFill>
          <a:ln w="9525">
            <a:solidFill>
              <a:schemeClr val="tx1"/>
            </a:solidFill>
            <a:round/>
            <a:headEnd/>
            <a:tailEnd/>
          </a:ln>
          <a:effectLst/>
        </p:spPr>
        <p:txBody>
          <a:bodyPr wrap="none" anchor="ctr"/>
          <a:lstStyle/>
          <a:p>
            <a:endParaRPr lang="en-GB"/>
          </a:p>
        </p:txBody>
      </p:sp>
      <p:sp>
        <p:nvSpPr>
          <p:cNvPr id="159750" name="Line 6"/>
          <p:cNvSpPr>
            <a:spLocks noChangeShapeType="1"/>
          </p:cNvSpPr>
          <p:nvPr/>
        </p:nvSpPr>
        <p:spPr bwMode="auto">
          <a:xfrm flipV="1">
            <a:off x="1257300" y="1900238"/>
            <a:ext cx="0" cy="487362"/>
          </a:xfrm>
          <a:prstGeom prst="line">
            <a:avLst/>
          </a:prstGeom>
          <a:noFill/>
          <a:ln w="28575">
            <a:solidFill>
              <a:schemeClr val="tx1"/>
            </a:solidFill>
            <a:round/>
            <a:headEnd/>
            <a:tailEnd type="triangle" w="med" len="med"/>
          </a:ln>
          <a:effectLst/>
        </p:spPr>
        <p:txBody>
          <a:bodyPr/>
          <a:lstStyle/>
          <a:p>
            <a:endParaRPr lang="en-GB"/>
          </a:p>
        </p:txBody>
      </p:sp>
      <p:sp>
        <p:nvSpPr>
          <p:cNvPr id="159751" name="Line 7"/>
          <p:cNvSpPr>
            <a:spLocks noChangeShapeType="1"/>
          </p:cNvSpPr>
          <p:nvPr/>
        </p:nvSpPr>
        <p:spPr bwMode="auto">
          <a:xfrm>
            <a:off x="900113" y="2387600"/>
            <a:ext cx="2808287" cy="0"/>
          </a:xfrm>
          <a:prstGeom prst="line">
            <a:avLst/>
          </a:prstGeom>
          <a:noFill/>
          <a:ln w="9525">
            <a:solidFill>
              <a:schemeClr val="tx1"/>
            </a:solidFill>
            <a:round/>
            <a:headEnd/>
            <a:tailEnd/>
          </a:ln>
          <a:effectLst/>
        </p:spPr>
        <p:txBody>
          <a:bodyPr/>
          <a:lstStyle/>
          <a:p>
            <a:endParaRPr lang="en-GB"/>
          </a:p>
        </p:txBody>
      </p:sp>
      <p:sp>
        <p:nvSpPr>
          <p:cNvPr id="159752" name="Line 8"/>
          <p:cNvSpPr>
            <a:spLocks noChangeShapeType="1"/>
          </p:cNvSpPr>
          <p:nvPr/>
        </p:nvSpPr>
        <p:spPr bwMode="auto">
          <a:xfrm flipV="1">
            <a:off x="1768475" y="2143125"/>
            <a:ext cx="0" cy="244475"/>
          </a:xfrm>
          <a:prstGeom prst="line">
            <a:avLst/>
          </a:prstGeom>
          <a:noFill/>
          <a:ln w="38100">
            <a:solidFill>
              <a:schemeClr val="tx1"/>
            </a:solidFill>
            <a:round/>
            <a:headEnd/>
            <a:tailEnd type="triangle" w="med" len="med"/>
          </a:ln>
          <a:effectLst/>
        </p:spPr>
        <p:txBody>
          <a:bodyPr/>
          <a:lstStyle/>
          <a:p>
            <a:endParaRPr lang="en-GB"/>
          </a:p>
        </p:txBody>
      </p:sp>
      <p:sp>
        <p:nvSpPr>
          <p:cNvPr id="159753" name="Line 9"/>
          <p:cNvSpPr>
            <a:spLocks noChangeShapeType="1"/>
          </p:cNvSpPr>
          <p:nvPr/>
        </p:nvSpPr>
        <p:spPr bwMode="auto">
          <a:xfrm flipH="1">
            <a:off x="2789238" y="2387600"/>
            <a:ext cx="0" cy="244475"/>
          </a:xfrm>
          <a:prstGeom prst="line">
            <a:avLst/>
          </a:prstGeom>
          <a:noFill/>
          <a:ln w="38100">
            <a:solidFill>
              <a:schemeClr val="tx1"/>
            </a:solidFill>
            <a:round/>
            <a:headEnd/>
            <a:tailEnd type="triangle" w="med" len="med"/>
          </a:ln>
          <a:effectLst/>
        </p:spPr>
        <p:txBody>
          <a:bodyPr/>
          <a:lstStyle/>
          <a:p>
            <a:endParaRPr lang="en-GB"/>
          </a:p>
        </p:txBody>
      </p:sp>
      <p:sp>
        <p:nvSpPr>
          <p:cNvPr id="159754" name="Line 10"/>
          <p:cNvSpPr>
            <a:spLocks noChangeShapeType="1"/>
          </p:cNvSpPr>
          <p:nvPr/>
        </p:nvSpPr>
        <p:spPr bwMode="auto">
          <a:xfrm>
            <a:off x="3300413" y="2387600"/>
            <a:ext cx="0" cy="488950"/>
          </a:xfrm>
          <a:prstGeom prst="line">
            <a:avLst/>
          </a:prstGeom>
          <a:noFill/>
          <a:ln w="28575">
            <a:solidFill>
              <a:schemeClr val="tx1"/>
            </a:solidFill>
            <a:round/>
            <a:headEnd/>
            <a:tailEnd type="triangle" w="med" len="med"/>
          </a:ln>
          <a:effectLst/>
        </p:spPr>
        <p:txBody>
          <a:bodyPr/>
          <a:lstStyle/>
          <a:p>
            <a:endParaRPr lang="en-GB"/>
          </a:p>
        </p:txBody>
      </p:sp>
      <p:sp>
        <p:nvSpPr>
          <p:cNvPr id="159755" name="AutoShape 11"/>
          <p:cNvSpPr>
            <a:spLocks noChangeArrowheads="1"/>
          </p:cNvSpPr>
          <p:nvPr/>
        </p:nvSpPr>
        <p:spPr bwMode="auto">
          <a:xfrm>
            <a:off x="2228850" y="2339975"/>
            <a:ext cx="100013" cy="96838"/>
          </a:xfrm>
          <a:prstGeom prst="flowChartSummingJunction">
            <a:avLst/>
          </a:prstGeom>
          <a:solidFill>
            <a:schemeClr val="bg1"/>
          </a:solidFill>
          <a:ln w="9525">
            <a:solidFill>
              <a:schemeClr val="tx1"/>
            </a:solidFill>
            <a:round/>
            <a:headEnd/>
            <a:tailEnd/>
          </a:ln>
          <a:effectLst/>
        </p:spPr>
        <p:txBody>
          <a:bodyPr wrap="none" anchor="ctr"/>
          <a:lstStyle/>
          <a:p>
            <a:endParaRPr lang="en-GB"/>
          </a:p>
        </p:txBody>
      </p:sp>
      <p:grpSp>
        <p:nvGrpSpPr>
          <p:cNvPr id="2" name="Group 12"/>
          <p:cNvGrpSpPr>
            <a:grpSpLocks/>
          </p:cNvGrpSpPr>
          <p:nvPr/>
        </p:nvGrpSpPr>
        <p:grpSpPr bwMode="auto">
          <a:xfrm flipH="1">
            <a:off x="755650" y="3716338"/>
            <a:ext cx="2808288" cy="1944687"/>
            <a:chOff x="657" y="1117"/>
            <a:chExt cx="2495" cy="1809"/>
          </a:xfrm>
        </p:grpSpPr>
        <p:sp>
          <p:nvSpPr>
            <p:cNvPr id="159757" name="Oval 13"/>
            <p:cNvSpPr>
              <a:spLocks noChangeArrowheads="1"/>
            </p:cNvSpPr>
            <p:nvPr/>
          </p:nvSpPr>
          <p:spPr bwMode="auto">
            <a:xfrm>
              <a:off x="975" y="1117"/>
              <a:ext cx="1814" cy="1809"/>
            </a:xfrm>
            <a:prstGeom prst="ellipse">
              <a:avLst/>
            </a:prstGeom>
            <a:solidFill>
              <a:srgbClr val="00FFFF"/>
            </a:solidFill>
            <a:ln w="12700">
              <a:solidFill>
                <a:schemeClr val="tx1"/>
              </a:solidFill>
              <a:round/>
              <a:headEnd/>
              <a:tailEnd/>
            </a:ln>
            <a:effectLst/>
          </p:spPr>
          <p:txBody>
            <a:bodyPr wrap="none" anchor="ctr"/>
            <a:lstStyle/>
            <a:p>
              <a:endParaRPr lang="en-GB"/>
            </a:p>
          </p:txBody>
        </p:sp>
        <p:sp>
          <p:nvSpPr>
            <p:cNvPr id="159758" name="Oval 14"/>
            <p:cNvSpPr>
              <a:spLocks noChangeArrowheads="1"/>
            </p:cNvSpPr>
            <p:nvPr/>
          </p:nvSpPr>
          <p:spPr bwMode="auto">
            <a:xfrm>
              <a:off x="1439" y="1570"/>
              <a:ext cx="889" cy="895"/>
            </a:xfrm>
            <a:prstGeom prst="ellipse">
              <a:avLst/>
            </a:prstGeom>
            <a:solidFill>
              <a:srgbClr val="33CCFF"/>
            </a:solidFill>
            <a:ln w="9525">
              <a:solidFill>
                <a:schemeClr val="tx1"/>
              </a:solidFill>
              <a:round/>
              <a:headEnd/>
              <a:tailEnd/>
            </a:ln>
            <a:effectLst/>
          </p:spPr>
          <p:txBody>
            <a:bodyPr wrap="none" anchor="ctr"/>
            <a:lstStyle/>
            <a:p>
              <a:endParaRPr lang="en-GB"/>
            </a:p>
          </p:txBody>
        </p:sp>
        <p:sp>
          <p:nvSpPr>
            <p:cNvPr id="159759" name="Line 15"/>
            <p:cNvSpPr>
              <a:spLocks noChangeShapeType="1"/>
            </p:cNvSpPr>
            <p:nvPr/>
          </p:nvSpPr>
          <p:spPr bwMode="auto">
            <a:xfrm flipV="1">
              <a:off x="975" y="1570"/>
              <a:ext cx="0" cy="454"/>
            </a:xfrm>
            <a:prstGeom prst="line">
              <a:avLst/>
            </a:prstGeom>
            <a:noFill/>
            <a:ln w="28575">
              <a:solidFill>
                <a:schemeClr val="tx1"/>
              </a:solidFill>
              <a:round/>
              <a:headEnd/>
              <a:tailEnd type="triangle" w="med" len="med"/>
            </a:ln>
            <a:effectLst/>
          </p:spPr>
          <p:txBody>
            <a:bodyPr/>
            <a:lstStyle/>
            <a:p>
              <a:endParaRPr lang="en-GB"/>
            </a:p>
          </p:txBody>
        </p:sp>
        <p:sp>
          <p:nvSpPr>
            <p:cNvPr id="159760" name="Line 16"/>
            <p:cNvSpPr>
              <a:spLocks noChangeShapeType="1"/>
            </p:cNvSpPr>
            <p:nvPr/>
          </p:nvSpPr>
          <p:spPr bwMode="auto">
            <a:xfrm>
              <a:off x="657" y="2024"/>
              <a:ext cx="2495" cy="0"/>
            </a:xfrm>
            <a:prstGeom prst="line">
              <a:avLst/>
            </a:prstGeom>
            <a:noFill/>
            <a:ln w="9525">
              <a:solidFill>
                <a:schemeClr val="tx1"/>
              </a:solidFill>
              <a:round/>
              <a:headEnd/>
              <a:tailEnd/>
            </a:ln>
            <a:effectLst/>
          </p:spPr>
          <p:txBody>
            <a:bodyPr/>
            <a:lstStyle/>
            <a:p>
              <a:endParaRPr lang="en-GB"/>
            </a:p>
          </p:txBody>
        </p:sp>
        <p:sp>
          <p:nvSpPr>
            <p:cNvPr id="159761" name="Line 17"/>
            <p:cNvSpPr>
              <a:spLocks noChangeShapeType="1"/>
            </p:cNvSpPr>
            <p:nvPr/>
          </p:nvSpPr>
          <p:spPr bwMode="auto">
            <a:xfrm flipV="1">
              <a:off x="1429" y="1797"/>
              <a:ext cx="0" cy="227"/>
            </a:xfrm>
            <a:prstGeom prst="line">
              <a:avLst/>
            </a:prstGeom>
            <a:noFill/>
            <a:ln w="38100">
              <a:solidFill>
                <a:schemeClr val="tx1"/>
              </a:solidFill>
              <a:round/>
              <a:headEnd/>
              <a:tailEnd type="triangle" w="med" len="med"/>
            </a:ln>
            <a:effectLst/>
          </p:spPr>
          <p:txBody>
            <a:bodyPr/>
            <a:lstStyle/>
            <a:p>
              <a:endParaRPr lang="en-GB"/>
            </a:p>
          </p:txBody>
        </p:sp>
        <p:sp>
          <p:nvSpPr>
            <p:cNvPr id="159762" name="Line 18"/>
            <p:cNvSpPr>
              <a:spLocks noChangeShapeType="1"/>
            </p:cNvSpPr>
            <p:nvPr/>
          </p:nvSpPr>
          <p:spPr bwMode="auto">
            <a:xfrm flipH="1">
              <a:off x="2336" y="2024"/>
              <a:ext cx="0" cy="227"/>
            </a:xfrm>
            <a:prstGeom prst="line">
              <a:avLst/>
            </a:prstGeom>
            <a:noFill/>
            <a:ln w="38100">
              <a:solidFill>
                <a:schemeClr val="tx1"/>
              </a:solidFill>
              <a:round/>
              <a:headEnd/>
              <a:tailEnd type="triangle" w="med" len="med"/>
            </a:ln>
            <a:effectLst/>
          </p:spPr>
          <p:txBody>
            <a:bodyPr/>
            <a:lstStyle/>
            <a:p>
              <a:endParaRPr lang="en-GB"/>
            </a:p>
          </p:txBody>
        </p:sp>
        <p:sp>
          <p:nvSpPr>
            <p:cNvPr id="159763" name="Line 19"/>
            <p:cNvSpPr>
              <a:spLocks noChangeShapeType="1"/>
            </p:cNvSpPr>
            <p:nvPr/>
          </p:nvSpPr>
          <p:spPr bwMode="auto">
            <a:xfrm>
              <a:off x="2789" y="2024"/>
              <a:ext cx="0" cy="454"/>
            </a:xfrm>
            <a:prstGeom prst="line">
              <a:avLst/>
            </a:prstGeom>
            <a:noFill/>
            <a:ln w="28575">
              <a:solidFill>
                <a:schemeClr val="tx1"/>
              </a:solidFill>
              <a:round/>
              <a:headEnd/>
              <a:tailEnd type="triangle" w="med" len="med"/>
            </a:ln>
            <a:effectLst/>
          </p:spPr>
          <p:txBody>
            <a:bodyPr/>
            <a:lstStyle/>
            <a:p>
              <a:endParaRPr lang="en-GB"/>
            </a:p>
          </p:txBody>
        </p:sp>
        <p:sp>
          <p:nvSpPr>
            <p:cNvPr id="159764" name="AutoShape 20"/>
            <p:cNvSpPr>
              <a:spLocks noChangeArrowheads="1"/>
            </p:cNvSpPr>
            <p:nvPr/>
          </p:nvSpPr>
          <p:spPr bwMode="auto">
            <a:xfrm>
              <a:off x="1837" y="1979"/>
              <a:ext cx="90" cy="90"/>
            </a:xfrm>
            <a:prstGeom prst="flowChartSummingJunction">
              <a:avLst/>
            </a:prstGeom>
            <a:solidFill>
              <a:schemeClr val="bg1"/>
            </a:solidFill>
            <a:ln w="9525">
              <a:solidFill>
                <a:schemeClr val="tx1"/>
              </a:solidFill>
              <a:round/>
              <a:headEnd/>
              <a:tailEnd/>
            </a:ln>
            <a:effectLst/>
          </p:spPr>
          <p:txBody>
            <a:bodyPr wrap="none" anchor="ctr"/>
            <a:lstStyle/>
            <a:p>
              <a:endParaRPr lang="en-GB"/>
            </a:p>
          </p:txBody>
        </p:sp>
      </p:grpSp>
      <p:sp>
        <p:nvSpPr>
          <p:cNvPr id="159765" name="Text Box 21"/>
          <p:cNvSpPr txBox="1">
            <a:spLocks noChangeArrowheads="1"/>
          </p:cNvSpPr>
          <p:nvPr/>
        </p:nvSpPr>
        <p:spPr bwMode="auto">
          <a:xfrm>
            <a:off x="250825" y="1196975"/>
            <a:ext cx="1728788" cy="366713"/>
          </a:xfrm>
          <a:prstGeom prst="rect">
            <a:avLst/>
          </a:prstGeom>
          <a:noFill/>
          <a:ln w="9525">
            <a:noFill/>
            <a:miter lim="800000"/>
            <a:headEnd/>
            <a:tailEnd/>
          </a:ln>
          <a:effectLst/>
        </p:spPr>
        <p:txBody>
          <a:bodyPr>
            <a:spAutoFit/>
          </a:bodyPr>
          <a:lstStyle/>
          <a:p>
            <a:pPr>
              <a:spcBef>
                <a:spcPct val="50000"/>
              </a:spcBef>
            </a:pPr>
            <a:r>
              <a:rPr lang="en-GB"/>
              <a:t>Chirality= -1</a:t>
            </a:r>
          </a:p>
        </p:txBody>
      </p:sp>
      <p:sp>
        <p:nvSpPr>
          <p:cNvPr id="159766" name="Text Box 22"/>
          <p:cNvSpPr txBox="1">
            <a:spLocks noChangeArrowheads="1"/>
          </p:cNvSpPr>
          <p:nvPr/>
        </p:nvSpPr>
        <p:spPr bwMode="auto">
          <a:xfrm>
            <a:off x="2916238" y="5516563"/>
            <a:ext cx="1728787" cy="366712"/>
          </a:xfrm>
          <a:prstGeom prst="rect">
            <a:avLst/>
          </a:prstGeom>
          <a:noFill/>
          <a:ln w="9525">
            <a:noFill/>
            <a:miter lim="800000"/>
            <a:headEnd/>
            <a:tailEnd/>
          </a:ln>
          <a:effectLst/>
        </p:spPr>
        <p:txBody>
          <a:bodyPr>
            <a:spAutoFit/>
          </a:bodyPr>
          <a:lstStyle/>
          <a:p>
            <a:pPr>
              <a:spcBef>
                <a:spcPct val="50000"/>
              </a:spcBef>
            </a:pPr>
            <a:r>
              <a:rPr lang="en-GB"/>
              <a:t>Chirality= 1</a:t>
            </a:r>
          </a:p>
        </p:txBody>
      </p:sp>
      <p:graphicFrame>
        <p:nvGraphicFramePr>
          <p:cNvPr id="159767" name="Object 23"/>
          <p:cNvGraphicFramePr>
            <a:graphicFrameLocks noChangeAspect="1"/>
          </p:cNvGraphicFramePr>
          <p:nvPr>
            <p:ph sz="half" idx="2"/>
          </p:nvPr>
        </p:nvGraphicFramePr>
        <p:xfrm>
          <a:off x="5940425" y="4508500"/>
          <a:ext cx="936625" cy="806450"/>
        </p:xfrm>
        <a:graphic>
          <a:graphicData uri="http://schemas.openxmlformats.org/presentationml/2006/ole">
            <p:oleObj spid="_x0000_s285698" name="Equation" r:id="rId4" imgW="457200" imgH="393480" progId="Equation.3">
              <p:embed/>
            </p:oleObj>
          </a:graphicData>
        </a:graphic>
      </p:graphicFrame>
      <p:sp>
        <p:nvSpPr>
          <p:cNvPr id="159768" name="Line 24"/>
          <p:cNvSpPr>
            <a:spLocks noChangeShapeType="1"/>
          </p:cNvSpPr>
          <p:nvPr/>
        </p:nvSpPr>
        <p:spPr bwMode="auto">
          <a:xfrm>
            <a:off x="684213" y="4292600"/>
            <a:ext cx="3024187" cy="0"/>
          </a:xfrm>
          <a:prstGeom prst="line">
            <a:avLst/>
          </a:prstGeom>
          <a:noFill/>
          <a:ln w="38100">
            <a:solidFill>
              <a:srgbClr val="FF0000"/>
            </a:solidFill>
            <a:round/>
            <a:headEnd/>
            <a:tailEnd type="triangle" w="med" len="med"/>
          </a:ln>
          <a:effectLst/>
        </p:spPr>
        <p:txBody>
          <a:bodyPr/>
          <a:lstStyle/>
          <a:p>
            <a:endParaRPr lang="en-GB"/>
          </a:p>
        </p:txBody>
      </p:sp>
      <p:sp>
        <p:nvSpPr>
          <p:cNvPr id="159769" name="Text Box 25"/>
          <p:cNvSpPr txBox="1">
            <a:spLocks noChangeArrowheads="1"/>
          </p:cNvSpPr>
          <p:nvPr/>
        </p:nvSpPr>
        <p:spPr bwMode="auto">
          <a:xfrm>
            <a:off x="34925" y="3860800"/>
            <a:ext cx="1511300" cy="641350"/>
          </a:xfrm>
          <a:prstGeom prst="rect">
            <a:avLst/>
          </a:prstGeom>
          <a:noFill/>
          <a:ln w="9525">
            <a:noFill/>
            <a:miter lim="800000"/>
            <a:headEnd/>
            <a:tailEnd/>
          </a:ln>
          <a:effectLst/>
        </p:spPr>
        <p:txBody>
          <a:bodyPr>
            <a:spAutoFit/>
          </a:bodyPr>
          <a:lstStyle/>
          <a:p>
            <a:pPr>
              <a:spcBef>
                <a:spcPct val="50000"/>
              </a:spcBef>
            </a:pPr>
            <a:r>
              <a:rPr lang="en-GB" b="1">
                <a:solidFill>
                  <a:srgbClr val="FF0000"/>
                </a:solidFill>
              </a:rPr>
              <a:t>Spacecraft path</a:t>
            </a:r>
          </a:p>
        </p:txBody>
      </p:sp>
      <p:sp>
        <p:nvSpPr>
          <p:cNvPr id="159770" name="Line 26"/>
          <p:cNvSpPr>
            <a:spLocks noChangeShapeType="1"/>
          </p:cNvSpPr>
          <p:nvPr/>
        </p:nvSpPr>
        <p:spPr bwMode="auto">
          <a:xfrm flipH="1" flipV="1">
            <a:off x="3419475" y="4292600"/>
            <a:ext cx="0" cy="431800"/>
          </a:xfrm>
          <a:prstGeom prst="line">
            <a:avLst/>
          </a:prstGeom>
          <a:noFill/>
          <a:ln w="38100">
            <a:solidFill>
              <a:srgbClr val="006600"/>
            </a:solidFill>
            <a:round/>
            <a:headEnd/>
            <a:tailEnd type="triangle" w="med" len="med"/>
          </a:ln>
          <a:effectLst/>
        </p:spPr>
        <p:txBody>
          <a:bodyPr/>
          <a:lstStyle/>
          <a:p>
            <a:endParaRPr lang="en-GB"/>
          </a:p>
        </p:txBody>
      </p:sp>
      <p:sp>
        <p:nvSpPr>
          <p:cNvPr id="159771" name="Text Box 27"/>
          <p:cNvSpPr txBox="1">
            <a:spLocks noChangeArrowheads="1"/>
          </p:cNvSpPr>
          <p:nvPr/>
        </p:nvSpPr>
        <p:spPr bwMode="auto">
          <a:xfrm>
            <a:off x="3492500" y="4357688"/>
            <a:ext cx="431800" cy="366712"/>
          </a:xfrm>
          <a:prstGeom prst="rect">
            <a:avLst/>
          </a:prstGeom>
          <a:noFill/>
          <a:ln w="9525">
            <a:noFill/>
            <a:miter lim="800000"/>
            <a:headEnd/>
            <a:tailEnd/>
          </a:ln>
          <a:effectLst/>
        </p:spPr>
        <p:txBody>
          <a:bodyPr>
            <a:spAutoFit/>
          </a:bodyPr>
          <a:lstStyle/>
          <a:p>
            <a:pPr>
              <a:spcBef>
                <a:spcPct val="50000"/>
              </a:spcBef>
            </a:pPr>
            <a:r>
              <a:rPr lang="en-GB" b="1">
                <a:solidFill>
                  <a:srgbClr val="006600"/>
                </a:solidFill>
              </a:rPr>
              <a:t>d</a:t>
            </a:r>
          </a:p>
        </p:txBody>
      </p:sp>
      <p:sp>
        <p:nvSpPr>
          <p:cNvPr id="159772" name="Line 28"/>
          <p:cNvSpPr>
            <a:spLocks noChangeShapeType="1"/>
          </p:cNvSpPr>
          <p:nvPr/>
        </p:nvSpPr>
        <p:spPr bwMode="auto">
          <a:xfrm>
            <a:off x="900113" y="3716338"/>
            <a:ext cx="2592387" cy="0"/>
          </a:xfrm>
          <a:prstGeom prst="line">
            <a:avLst/>
          </a:prstGeom>
          <a:noFill/>
          <a:ln w="9525">
            <a:solidFill>
              <a:schemeClr val="tx1"/>
            </a:solidFill>
            <a:round/>
            <a:headEnd/>
            <a:tailEnd/>
          </a:ln>
          <a:effectLst/>
        </p:spPr>
        <p:txBody>
          <a:bodyPr/>
          <a:lstStyle/>
          <a:p>
            <a:endParaRPr lang="en-GB"/>
          </a:p>
        </p:txBody>
      </p:sp>
      <p:sp>
        <p:nvSpPr>
          <p:cNvPr id="159773" name="Line 29"/>
          <p:cNvSpPr>
            <a:spLocks noChangeShapeType="1"/>
          </p:cNvSpPr>
          <p:nvPr/>
        </p:nvSpPr>
        <p:spPr bwMode="auto">
          <a:xfrm flipV="1">
            <a:off x="2195513" y="3716338"/>
            <a:ext cx="0" cy="936625"/>
          </a:xfrm>
          <a:prstGeom prst="line">
            <a:avLst/>
          </a:prstGeom>
          <a:noFill/>
          <a:ln w="38100">
            <a:solidFill>
              <a:srgbClr val="006600"/>
            </a:solidFill>
            <a:round/>
            <a:headEnd/>
            <a:tailEnd type="triangle" w="med" len="med"/>
          </a:ln>
          <a:effectLst/>
        </p:spPr>
        <p:txBody>
          <a:bodyPr/>
          <a:lstStyle/>
          <a:p>
            <a:endParaRPr lang="en-GB"/>
          </a:p>
        </p:txBody>
      </p:sp>
      <p:sp>
        <p:nvSpPr>
          <p:cNvPr id="159774" name="Text Box 30"/>
          <p:cNvSpPr txBox="1">
            <a:spLocks noChangeArrowheads="1"/>
          </p:cNvSpPr>
          <p:nvPr/>
        </p:nvSpPr>
        <p:spPr bwMode="auto">
          <a:xfrm>
            <a:off x="2195513" y="3789363"/>
            <a:ext cx="431800" cy="366712"/>
          </a:xfrm>
          <a:prstGeom prst="rect">
            <a:avLst/>
          </a:prstGeom>
          <a:noFill/>
          <a:ln w="9525">
            <a:noFill/>
            <a:miter lim="800000"/>
            <a:headEnd/>
            <a:tailEnd/>
          </a:ln>
          <a:effectLst/>
        </p:spPr>
        <p:txBody>
          <a:bodyPr>
            <a:spAutoFit/>
          </a:bodyPr>
          <a:lstStyle/>
          <a:p>
            <a:pPr>
              <a:spcBef>
                <a:spcPct val="50000"/>
              </a:spcBef>
            </a:pPr>
            <a:r>
              <a:rPr lang="en-GB" b="1">
                <a:solidFill>
                  <a:srgbClr val="006600"/>
                </a:solidFill>
              </a:rPr>
              <a:t>R</a:t>
            </a:r>
          </a:p>
        </p:txBody>
      </p:sp>
      <p:sp>
        <p:nvSpPr>
          <p:cNvPr id="34" name="Slide Number Placeholder 3"/>
          <p:cNvSpPr>
            <a:spLocks noGrp="1"/>
          </p:cNvSpPr>
          <p:nvPr>
            <p:ph type="sldNum" sz="quarter" idx="10"/>
          </p:nvPr>
        </p:nvSpPr>
        <p:spPr>
          <a:xfrm>
            <a:off x="8675688" y="349568"/>
            <a:ext cx="468312" cy="360362"/>
          </a:xfrm>
        </p:spPr>
        <p:txBody>
          <a:bodyPr/>
          <a:lstStyle/>
          <a:p>
            <a:fld id="{EAD4F6AF-A50E-4A29-9BB2-36EAB8DBAE56}" type="slidenum">
              <a:rPr lang="en-GB" smtClean="0"/>
              <a:pPr/>
              <a:t>7</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747">
                                            <p:txEl>
                                              <p:pRg st="4" end="4"/>
                                            </p:txEl>
                                          </p:spTgt>
                                        </p:tgtEl>
                                        <p:attrNameLst>
                                          <p:attrName>style.visibility</p:attrName>
                                        </p:attrNameLst>
                                      </p:cBhvr>
                                      <p:to>
                                        <p:strVal val="visible"/>
                                      </p:to>
                                    </p:set>
                                    <p:animEffect transition="in" filter="fade">
                                      <p:cBhvr>
                                        <p:cTn id="7" dur="1000"/>
                                        <p:tgtEl>
                                          <p:spTgt spid="159747">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9765"/>
                                        </p:tgtEl>
                                        <p:attrNameLst>
                                          <p:attrName>style.visibility</p:attrName>
                                        </p:attrNameLst>
                                      </p:cBhvr>
                                      <p:to>
                                        <p:strVal val="visible"/>
                                      </p:to>
                                    </p:set>
                                    <p:animEffect transition="in" filter="fade">
                                      <p:cBhvr>
                                        <p:cTn id="10" dur="1000"/>
                                        <p:tgtEl>
                                          <p:spTgt spid="15976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9766"/>
                                        </p:tgtEl>
                                        <p:attrNameLst>
                                          <p:attrName>style.visibility</p:attrName>
                                        </p:attrNameLst>
                                      </p:cBhvr>
                                      <p:to>
                                        <p:strVal val="visible"/>
                                      </p:to>
                                    </p:set>
                                    <p:animEffect transition="in" filter="fade">
                                      <p:cBhvr>
                                        <p:cTn id="13" dur="1000"/>
                                        <p:tgtEl>
                                          <p:spTgt spid="1597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9747">
                                            <p:txEl>
                                              <p:pRg st="6" end="6"/>
                                            </p:txEl>
                                          </p:spTgt>
                                        </p:tgtEl>
                                        <p:attrNameLst>
                                          <p:attrName>style.visibility</p:attrName>
                                        </p:attrNameLst>
                                      </p:cBhvr>
                                      <p:to>
                                        <p:strVal val="visible"/>
                                      </p:to>
                                    </p:set>
                                    <p:animEffect transition="in" filter="fade">
                                      <p:cBhvr>
                                        <p:cTn id="18" dur="1000"/>
                                        <p:tgtEl>
                                          <p:spTgt spid="159747">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9769"/>
                                        </p:tgtEl>
                                        <p:attrNameLst>
                                          <p:attrName>style.visibility</p:attrName>
                                        </p:attrNameLst>
                                      </p:cBhvr>
                                      <p:to>
                                        <p:strVal val="visible"/>
                                      </p:to>
                                    </p:set>
                                    <p:animEffect transition="in" filter="fade">
                                      <p:cBhvr>
                                        <p:cTn id="21" dur="1000"/>
                                        <p:tgtEl>
                                          <p:spTgt spid="1597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9768"/>
                                        </p:tgtEl>
                                        <p:attrNameLst>
                                          <p:attrName>style.visibility</p:attrName>
                                        </p:attrNameLst>
                                      </p:cBhvr>
                                      <p:to>
                                        <p:strVal val="visible"/>
                                      </p:to>
                                    </p:set>
                                    <p:animEffect transition="in" filter="fade">
                                      <p:cBhvr>
                                        <p:cTn id="24" dur="1000"/>
                                        <p:tgtEl>
                                          <p:spTgt spid="1597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9773"/>
                                        </p:tgtEl>
                                        <p:attrNameLst>
                                          <p:attrName>style.visibility</p:attrName>
                                        </p:attrNameLst>
                                      </p:cBhvr>
                                      <p:to>
                                        <p:strVal val="visible"/>
                                      </p:to>
                                    </p:set>
                                    <p:animEffect transition="in" filter="fade">
                                      <p:cBhvr>
                                        <p:cTn id="27" dur="1000"/>
                                        <p:tgtEl>
                                          <p:spTgt spid="15977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9774"/>
                                        </p:tgtEl>
                                        <p:attrNameLst>
                                          <p:attrName>style.visibility</p:attrName>
                                        </p:attrNameLst>
                                      </p:cBhvr>
                                      <p:to>
                                        <p:strVal val="visible"/>
                                      </p:to>
                                    </p:set>
                                    <p:animEffect transition="in" filter="fade">
                                      <p:cBhvr>
                                        <p:cTn id="30" dur="1000"/>
                                        <p:tgtEl>
                                          <p:spTgt spid="15977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9770"/>
                                        </p:tgtEl>
                                        <p:attrNameLst>
                                          <p:attrName>style.visibility</p:attrName>
                                        </p:attrNameLst>
                                      </p:cBhvr>
                                      <p:to>
                                        <p:strVal val="visible"/>
                                      </p:to>
                                    </p:set>
                                    <p:animEffect transition="in" filter="fade">
                                      <p:cBhvr>
                                        <p:cTn id="33" dur="1000"/>
                                        <p:tgtEl>
                                          <p:spTgt spid="15977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9771"/>
                                        </p:tgtEl>
                                        <p:attrNameLst>
                                          <p:attrName>style.visibility</p:attrName>
                                        </p:attrNameLst>
                                      </p:cBhvr>
                                      <p:to>
                                        <p:strVal val="visible"/>
                                      </p:to>
                                    </p:set>
                                    <p:animEffect transition="in" filter="fade">
                                      <p:cBhvr>
                                        <p:cTn id="36" dur="1000"/>
                                        <p:tgtEl>
                                          <p:spTgt spid="159771"/>
                                        </p:tgtEl>
                                      </p:cBhvr>
                                    </p:animEffect>
                                  </p:childTnLst>
                                </p:cTn>
                              </p:par>
                              <p:par>
                                <p:cTn id="37" presetID="10" presetClass="entr" presetSubtype="0" fill="hold" nodeType="withEffect">
                                  <p:stCondLst>
                                    <p:cond delay="0"/>
                                  </p:stCondLst>
                                  <p:childTnLst>
                                    <p:set>
                                      <p:cBhvr>
                                        <p:cTn id="38" dur="1" fill="hold">
                                          <p:stCondLst>
                                            <p:cond delay="0"/>
                                          </p:stCondLst>
                                        </p:cTn>
                                        <p:tgtEl>
                                          <p:spTgt spid="159767"/>
                                        </p:tgtEl>
                                        <p:attrNameLst>
                                          <p:attrName>style.visibility</p:attrName>
                                        </p:attrNameLst>
                                      </p:cBhvr>
                                      <p:to>
                                        <p:strVal val="visible"/>
                                      </p:to>
                                    </p:set>
                                    <p:animEffect transition="in" filter="fade">
                                      <p:cBhvr>
                                        <p:cTn id="39" dur="1000"/>
                                        <p:tgtEl>
                                          <p:spTgt spid="159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65" grpId="0"/>
      <p:bldP spid="159766" grpId="0"/>
      <p:bldP spid="159768" grpId="0" animBg="1"/>
      <p:bldP spid="159769" grpId="0"/>
      <p:bldP spid="159770" grpId="0" animBg="1"/>
      <p:bldP spid="159771" grpId="0"/>
      <p:bldP spid="159773" grpId="0" animBg="1"/>
      <p:bldP spid="1597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GB" sz="2200"/>
              <a:t>Magnetic Cloud Model</a:t>
            </a:r>
          </a:p>
        </p:txBody>
      </p:sp>
      <p:sp>
        <p:nvSpPr>
          <p:cNvPr id="221187" name="Rectangle 3"/>
          <p:cNvSpPr>
            <a:spLocks noGrp="1" noChangeArrowheads="1"/>
          </p:cNvSpPr>
          <p:nvPr>
            <p:ph type="body" sz="half" idx="1"/>
          </p:nvPr>
        </p:nvSpPr>
        <p:spPr>
          <a:xfrm>
            <a:off x="250825" y="908050"/>
            <a:ext cx="4321175" cy="5040313"/>
          </a:xfrm>
        </p:spPr>
        <p:txBody>
          <a:bodyPr/>
          <a:lstStyle/>
          <a:p>
            <a:r>
              <a:rPr lang="en-GB" sz="1800" u="sng"/>
              <a:t>Variance Analysis:</a:t>
            </a:r>
          </a:p>
          <a:p>
            <a:pPr lvl="1"/>
            <a:r>
              <a:rPr lang="en-GB" sz="1600"/>
              <a:t>Developed by Sonnerup and Cahill in 1965</a:t>
            </a:r>
          </a:p>
          <a:p>
            <a:pPr lvl="1"/>
            <a:endParaRPr lang="en-GB" sz="1600"/>
          </a:p>
          <a:p>
            <a:pPr lvl="1"/>
            <a:r>
              <a:rPr lang="en-GB" sz="1600"/>
              <a:t>Deduces MC direction without being computationally intensive</a:t>
            </a:r>
          </a:p>
          <a:p>
            <a:pPr lvl="1"/>
            <a:endParaRPr lang="en-GB" sz="1600"/>
          </a:p>
          <a:p>
            <a:pPr lvl="1"/>
            <a:r>
              <a:rPr lang="en-GB" sz="1600"/>
              <a:t>Ratio of e-values: int/min &amp; max/int should both be larger than ~4</a:t>
            </a:r>
          </a:p>
          <a:p>
            <a:pPr lvl="1"/>
            <a:endParaRPr lang="en-GB" sz="1600"/>
          </a:p>
          <a:p>
            <a:pPr lvl="1"/>
            <a:r>
              <a:rPr lang="en-GB" sz="1600"/>
              <a:t>High frequency noise is a source of error</a:t>
            </a:r>
          </a:p>
          <a:p>
            <a:pPr lvl="1"/>
            <a:endParaRPr lang="en-GB" sz="1600"/>
          </a:p>
          <a:p>
            <a:pPr lvl="1"/>
            <a:r>
              <a:rPr lang="en-GB" sz="1600"/>
              <a:t>Error in MVA increases with impact parameter</a:t>
            </a:r>
          </a:p>
          <a:p>
            <a:pPr lvl="1"/>
            <a:endParaRPr lang="en-GB" sz="1600"/>
          </a:p>
          <a:p>
            <a:pPr lvl="1"/>
            <a:r>
              <a:rPr lang="en-GB" sz="1600"/>
              <a:t>Error is minimised by using low resolution data- ~10-15min res.</a:t>
            </a:r>
            <a:endParaRPr lang="en-GB" sz="1800" u="sng"/>
          </a:p>
        </p:txBody>
      </p:sp>
      <p:pic>
        <p:nvPicPr>
          <p:cNvPr id="221189" name="Picture 5" descr="Flux Rope"/>
          <p:cNvPicPr>
            <a:picLocks noChangeAspect="1" noChangeArrowheads="1"/>
          </p:cNvPicPr>
          <p:nvPr/>
        </p:nvPicPr>
        <p:blipFill>
          <a:blip r:embed="rId3" cstate="print"/>
          <a:srcRect r="31709"/>
          <a:stretch>
            <a:fillRect/>
          </a:stretch>
        </p:blipFill>
        <p:spPr bwMode="auto">
          <a:xfrm>
            <a:off x="5148263" y="1196975"/>
            <a:ext cx="3167062" cy="1374775"/>
          </a:xfrm>
          <a:prstGeom prst="rect">
            <a:avLst/>
          </a:prstGeom>
          <a:noFill/>
        </p:spPr>
      </p:pic>
      <p:pic>
        <p:nvPicPr>
          <p:cNvPr id="221197" name="Picture 13"/>
          <p:cNvPicPr>
            <a:picLocks noChangeAspect="1" noChangeArrowheads="1"/>
          </p:cNvPicPr>
          <p:nvPr/>
        </p:nvPicPr>
        <p:blipFill>
          <a:blip r:embed="rId4" cstate="print"/>
          <a:srcRect l="12321" r="10692"/>
          <a:stretch>
            <a:fillRect/>
          </a:stretch>
        </p:blipFill>
        <p:spPr bwMode="auto">
          <a:xfrm>
            <a:off x="4716463" y="2636838"/>
            <a:ext cx="3600450" cy="2693987"/>
          </a:xfrm>
          <a:prstGeom prst="rect">
            <a:avLst/>
          </a:prstGeom>
          <a:noFill/>
        </p:spPr>
      </p:pic>
      <p:sp>
        <p:nvSpPr>
          <p:cNvPr id="221198" name="Rectangle 14"/>
          <p:cNvSpPr>
            <a:spLocks noChangeArrowheads="1"/>
          </p:cNvSpPr>
          <p:nvPr/>
        </p:nvSpPr>
        <p:spPr bwMode="auto">
          <a:xfrm>
            <a:off x="4787900" y="5391150"/>
            <a:ext cx="4284663" cy="457200"/>
          </a:xfrm>
          <a:prstGeom prst="rect">
            <a:avLst/>
          </a:prstGeom>
          <a:noFill/>
          <a:ln w="9525">
            <a:noFill/>
            <a:miter lim="800000"/>
            <a:headEnd/>
            <a:tailEnd/>
          </a:ln>
          <a:effectLst/>
        </p:spPr>
        <p:txBody>
          <a:bodyPr anchor="ctr">
            <a:spAutoFit/>
          </a:bodyPr>
          <a:lstStyle/>
          <a:p>
            <a:pPr eaLnBrk="1" hangingPunct="1"/>
            <a:r>
              <a:rPr lang="en-GB" sz="1200"/>
              <a:t>Graph showing the inaccuracy of MVA for flux rope fittings as the impact parameter increases. (Rees, 2003)</a:t>
            </a:r>
          </a:p>
        </p:txBody>
      </p:sp>
      <p:sp>
        <p:nvSpPr>
          <p:cNvPr id="10" name="Slide Number Placeholder 3"/>
          <p:cNvSpPr>
            <a:spLocks noGrp="1"/>
          </p:cNvSpPr>
          <p:nvPr>
            <p:ph type="sldNum" sz="quarter" idx="10"/>
          </p:nvPr>
        </p:nvSpPr>
        <p:spPr>
          <a:xfrm>
            <a:off x="8675688" y="349568"/>
            <a:ext cx="468312" cy="360362"/>
          </a:xfrm>
        </p:spPr>
        <p:txBody>
          <a:bodyPr/>
          <a:lstStyle/>
          <a:p>
            <a:fld id="{EAD4F6AF-A50E-4A29-9BB2-36EAB8DBAE56}" type="slidenum">
              <a:rPr lang="en-GB" smtClean="0"/>
              <a:pPr/>
              <a:t>8</a:t>
            </a:fld>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Geometrical investigation: Circular </a:t>
            </a:r>
            <a:endParaRPr lang="en-GB" dirty="0"/>
          </a:p>
        </p:txBody>
      </p:sp>
      <p:sp>
        <p:nvSpPr>
          <p:cNvPr id="4" name="Slide Number Placeholder 3"/>
          <p:cNvSpPr>
            <a:spLocks noGrp="1"/>
          </p:cNvSpPr>
          <p:nvPr>
            <p:ph type="sldNum" sz="quarter" idx="10"/>
          </p:nvPr>
        </p:nvSpPr>
        <p:spPr/>
        <p:txBody>
          <a:bodyPr/>
          <a:lstStyle/>
          <a:p>
            <a:fld id="{EAD4F6AF-A50E-4A29-9BB2-36EAB8DBAE56}" type="slidenum">
              <a:rPr lang="en-GB" smtClean="0"/>
              <a:pPr/>
              <a:t>9</a:t>
            </a:fld>
            <a:endParaRPr lang="en-GB"/>
          </a:p>
        </p:txBody>
      </p:sp>
      <p:pic>
        <p:nvPicPr>
          <p:cNvPr id="5" name="Picture 6" descr="Circ images"/>
          <p:cNvPicPr>
            <a:picLocks noGrp="1" noChangeAspect="1" noChangeArrowheads="1"/>
          </p:cNvPicPr>
          <p:nvPr>
            <p:ph idx="1"/>
          </p:nvPr>
        </p:nvPicPr>
        <p:blipFill>
          <a:blip r:embed="rId2" cstate="print"/>
          <a:srcRect l="10365" t="6731" r="6667" b="8192"/>
          <a:stretch>
            <a:fillRect/>
          </a:stretch>
        </p:blipFill>
        <p:spPr bwMode="auto">
          <a:xfrm>
            <a:off x="3318313" y="806450"/>
            <a:ext cx="5634846" cy="5862638"/>
          </a:xfrm>
          <a:prstGeom prst="rect">
            <a:avLst/>
          </a:prstGeom>
          <a:noFill/>
        </p:spPr>
      </p:pic>
      <p:sp>
        <p:nvSpPr>
          <p:cNvPr id="6" name="Rectangle 3"/>
          <p:cNvSpPr txBox="1">
            <a:spLocks noChangeArrowheads="1"/>
          </p:cNvSpPr>
          <p:nvPr/>
        </p:nvSpPr>
        <p:spPr bwMode="auto">
          <a:xfrm>
            <a:off x="66261" y="1022350"/>
            <a:ext cx="3299792" cy="5180013"/>
          </a:xfrm>
          <a:prstGeom prst="rect">
            <a:avLst/>
          </a:prstGeom>
          <a:noFill/>
          <a:ln w="952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p>
            <a:pPr marL="361950" marR="0" lvl="0" indent="-361950" algn="l" defTabSz="914400" rtl="0" eaLnBrk="1" fontAlgn="base" latinLnBrk="0" hangingPunct="1">
              <a:lnSpc>
                <a:spcPct val="100000"/>
              </a:lnSpc>
              <a:spcBef>
                <a:spcPct val="20000"/>
              </a:spcBef>
              <a:spcAft>
                <a:spcPct val="0"/>
              </a:spcAft>
              <a:buClrTx/>
              <a:buSzTx/>
              <a:buFontTx/>
              <a:buChar char="•"/>
              <a:tabLst>
                <a:tab pos="1617663" algn="l"/>
              </a:tabLst>
              <a:defRPr/>
            </a:pPr>
            <a:endParaRPr kumimoji="0" lang="en-GB" sz="1800" b="0" i="0" u="none" strike="noStrike" kern="0" cap="none" spc="0" normalizeH="0" baseline="0" noProof="0" dirty="0" smtClean="0">
              <a:ln>
                <a:noFill/>
              </a:ln>
              <a:solidFill>
                <a:schemeClr val="accent2"/>
              </a:solidFill>
              <a:effectLst/>
              <a:uLnTx/>
              <a:uFillTx/>
              <a:latin typeface="+mn-lt"/>
              <a:ea typeface="+mn-ea"/>
              <a:cs typeface="+mn-cs"/>
            </a:endParaRPr>
          </a:p>
          <a:p>
            <a:pPr marL="361950" marR="0" lvl="0" indent="-361950" algn="l" defTabSz="914400" rtl="0" eaLnBrk="1" fontAlgn="base" latinLnBrk="0" hangingPunct="1">
              <a:lnSpc>
                <a:spcPct val="100000"/>
              </a:lnSpc>
              <a:spcBef>
                <a:spcPct val="20000"/>
              </a:spcBef>
              <a:spcAft>
                <a:spcPct val="0"/>
              </a:spcAft>
              <a:buClrTx/>
              <a:buSzTx/>
              <a:buFontTx/>
              <a:buChar char="•"/>
              <a:tabLst>
                <a:tab pos="1617663" algn="l"/>
              </a:tabLst>
              <a:defRPr/>
            </a:pPr>
            <a:r>
              <a:rPr kumimoji="0" lang="en-GB" sz="1800" i="0" strike="noStrike" kern="0" cap="none" spc="0" normalizeH="0" baseline="0" noProof="0" dirty="0" smtClean="0">
                <a:ln>
                  <a:noFill/>
                </a:ln>
                <a:solidFill>
                  <a:schemeClr val="accent2"/>
                </a:solidFill>
                <a:effectLst/>
                <a:uLnTx/>
                <a:uFillTx/>
                <a:latin typeface="+mn-lt"/>
                <a:ea typeface="+mn-ea"/>
                <a:cs typeface="+mn-cs"/>
              </a:rPr>
              <a:t>Measure the radius of curvature</a:t>
            </a:r>
            <a:r>
              <a:rPr kumimoji="0" lang="en-GB" sz="1800" i="0" strike="noStrike" kern="0" cap="none" spc="0" normalizeH="0" noProof="0" dirty="0" smtClean="0">
                <a:ln>
                  <a:noFill/>
                </a:ln>
                <a:solidFill>
                  <a:schemeClr val="accent2"/>
                </a:solidFill>
                <a:effectLst/>
                <a:uLnTx/>
                <a:uFillTx/>
                <a:latin typeface="+mn-lt"/>
                <a:ea typeface="+mn-ea"/>
                <a:cs typeface="+mn-cs"/>
              </a:rPr>
              <a:t> of the rear edge</a:t>
            </a:r>
          </a:p>
          <a:p>
            <a:pPr marL="361950" marR="0" lvl="0" indent="-361950" algn="l" defTabSz="914400" rtl="0" eaLnBrk="1" fontAlgn="base" latinLnBrk="0" hangingPunct="1">
              <a:lnSpc>
                <a:spcPct val="100000"/>
              </a:lnSpc>
              <a:spcBef>
                <a:spcPct val="20000"/>
              </a:spcBef>
              <a:spcAft>
                <a:spcPct val="0"/>
              </a:spcAft>
              <a:buClrTx/>
              <a:buSzTx/>
              <a:buFontTx/>
              <a:buChar char="•"/>
              <a:tabLst>
                <a:tab pos="1617663" algn="l"/>
              </a:tabLst>
              <a:defRPr/>
            </a:pPr>
            <a:endParaRPr lang="en-GB" kern="0" dirty="0" smtClean="0">
              <a:solidFill>
                <a:schemeClr val="accent2"/>
              </a:solidFill>
              <a:latin typeface="+mn-lt"/>
              <a:cs typeface="+mn-cs"/>
            </a:endParaRPr>
          </a:p>
          <a:p>
            <a:pPr marL="361950" marR="0" lvl="0" indent="-361950" algn="l" defTabSz="914400" rtl="0" eaLnBrk="1" fontAlgn="base" latinLnBrk="0" hangingPunct="1">
              <a:lnSpc>
                <a:spcPct val="100000"/>
              </a:lnSpc>
              <a:spcBef>
                <a:spcPct val="20000"/>
              </a:spcBef>
              <a:spcAft>
                <a:spcPct val="0"/>
              </a:spcAft>
              <a:buClrTx/>
              <a:buSzTx/>
              <a:buFontTx/>
              <a:buChar char="•"/>
              <a:tabLst>
                <a:tab pos="1617663" algn="l"/>
              </a:tabLst>
              <a:defRPr/>
            </a:pPr>
            <a:r>
              <a:rPr kumimoji="0" lang="en-GB" sz="1800" i="0" strike="noStrike" kern="0" cap="none" spc="0" normalizeH="0" noProof="0" dirty="0" smtClean="0">
                <a:ln>
                  <a:noFill/>
                </a:ln>
                <a:solidFill>
                  <a:schemeClr val="accent2"/>
                </a:solidFill>
                <a:effectLst/>
                <a:uLnTx/>
                <a:uFillTx/>
                <a:latin typeface="+mn-lt"/>
                <a:ea typeface="+mn-ea"/>
                <a:cs typeface="+mn-cs"/>
              </a:rPr>
              <a:t>This can then be used to determine the cross-sectional size.</a:t>
            </a:r>
          </a:p>
          <a:p>
            <a:pPr marL="361950" marR="0" lvl="0" indent="-361950" algn="l" defTabSz="914400" rtl="0" eaLnBrk="1" fontAlgn="base" latinLnBrk="0" hangingPunct="1">
              <a:lnSpc>
                <a:spcPct val="100000"/>
              </a:lnSpc>
              <a:spcBef>
                <a:spcPct val="20000"/>
              </a:spcBef>
              <a:spcAft>
                <a:spcPct val="0"/>
              </a:spcAft>
              <a:buClrTx/>
              <a:buSzTx/>
              <a:buFontTx/>
              <a:buChar char="•"/>
              <a:tabLst>
                <a:tab pos="1617663" algn="l"/>
              </a:tabLst>
              <a:defRPr/>
            </a:pPr>
            <a:endParaRPr lang="en-GB" kern="0" dirty="0" smtClean="0">
              <a:solidFill>
                <a:schemeClr val="accent2"/>
              </a:solidFill>
              <a:latin typeface="+mn-lt"/>
              <a:cs typeface="+mn-cs"/>
            </a:endParaRPr>
          </a:p>
          <a:p>
            <a:pPr marL="361950" marR="0" lvl="0" indent="-361950" algn="l" defTabSz="914400" rtl="0" eaLnBrk="1" fontAlgn="base" latinLnBrk="0" hangingPunct="1">
              <a:lnSpc>
                <a:spcPct val="100000"/>
              </a:lnSpc>
              <a:spcBef>
                <a:spcPct val="20000"/>
              </a:spcBef>
              <a:spcAft>
                <a:spcPct val="0"/>
              </a:spcAft>
              <a:buClrTx/>
              <a:buSzTx/>
              <a:buFontTx/>
              <a:buChar char="•"/>
              <a:tabLst>
                <a:tab pos="1617663" algn="l"/>
              </a:tabLst>
              <a:defRPr/>
            </a:pPr>
            <a:r>
              <a:rPr kumimoji="0" lang="en-GB" sz="1800" b="0" i="0" strike="noStrike" kern="0" cap="none" spc="0" normalizeH="0" noProof="0" dirty="0" smtClean="0">
                <a:ln>
                  <a:noFill/>
                </a:ln>
                <a:solidFill>
                  <a:schemeClr val="accent2"/>
                </a:solidFill>
                <a:effectLst/>
                <a:uLnTx/>
                <a:uFillTx/>
                <a:latin typeface="+mn-lt"/>
                <a:ea typeface="+mn-ea"/>
                <a:cs typeface="+mn-cs"/>
              </a:rPr>
              <a:t>This analysis was carried out over 9 frames</a:t>
            </a:r>
          </a:p>
          <a:p>
            <a:pPr marL="361950" marR="0" lvl="0" indent="-361950" algn="l" defTabSz="914400" rtl="0" eaLnBrk="1" fontAlgn="base" latinLnBrk="0" hangingPunct="1">
              <a:lnSpc>
                <a:spcPct val="100000"/>
              </a:lnSpc>
              <a:spcBef>
                <a:spcPct val="20000"/>
              </a:spcBef>
              <a:spcAft>
                <a:spcPct val="0"/>
              </a:spcAft>
              <a:buClrTx/>
              <a:buSzTx/>
              <a:buFontTx/>
              <a:buChar char="•"/>
              <a:tabLst>
                <a:tab pos="1617663" algn="l"/>
              </a:tabLst>
              <a:defRPr/>
            </a:pPr>
            <a:endParaRPr lang="en-GB" kern="0" dirty="0" smtClean="0">
              <a:solidFill>
                <a:schemeClr val="accent2"/>
              </a:solidFill>
              <a:latin typeface="+mn-lt"/>
              <a:cs typeface="+mn-cs"/>
            </a:endParaRPr>
          </a:p>
          <a:p>
            <a:pPr marL="361950" marR="0" lvl="0" indent="-361950" algn="l" defTabSz="914400" rtl="0" eaLnBrk="1" fontAlgn="base" latinLnBrk="0" hangingPunct="1">
              <a:lnSpc>
                <a:spcPct val="100000"/>
              </a:lnSpc>
              <a:spcBef>
                <a:spcPct val="20000"/>
              </a:spcBef>
              <a:spcAft>
                <a:spcPct val="0"/>
              </a:spcAft>
              <a:buClrTx/>
              <a:buSzTx/>
              <a:buFontTx/>
              <a:buChar char="•"/>
              <a:tabLst>
                <a:tab pos="1617663" algn="l"/>
              </a:tabLst>
              <a:defRPr/>
            </a:pPr>
            <a:r>
              <a:rPr kumimoji="0" lang="en-GB" sz="1800" b="0" i="0" u="sng" strike="noStrike" kern="0" cap="none" spc="0" normalizeH="0" noProof="0" dirty="0" smtClean="0">
                <a:ln>
                  <a:noFill/>
                </a:ln>
                <a:solidFill>
                  <a:schemeClr val="accent2"/>
                </a:solidFill>
                <a:effectLst/>
                <a:uLnTx/>
                <a:uFillTx/>
                <a:latin typeface="+mn-lt"/>
                <a:ea typeface="+mn-ea"/>
                <a:cs typeface="+mn-cs"/>
              </a:rPr>
              <a:t>But this is limited to manual identifications on a frame-by-frame basis  </a:t>
            </a:r>
            <a:endParaRPr kumimoji="0" lang="en-GB" sz="1400" b="0" i="0" u="none" strike="noStrike" kern="0" cap="none" spc="0" normalizeH="0" baseline="0" noProof="0" dirty="0" smtClean="0">
              <a:ln>
                <a:noFill/>
              </a:ln>
              <a:solidFill>
                <a:schemeClr val="accent2"/>
              </a:solidFill>
              <a:effectLst/>
              <a:uLnTx/>
              <a:uFillTx/>
              <a:latin typeface="+mn-lt"/>
              <a:ea typeface="+mn-ea"/>
              <a:cs typeface="+mn-cs"/>
            </a:endParaRPr>
          </a:p>
          <a:p>
            <a:pPr marL="361950" marR="0" lvl="0" indent="-361950" algn="l" defTabSz="914400" rtl="0" eaLnBrk="1" fontAlgn="base" latinLnBrk="0" hangingPunct="1">
              <a:lnSpc>
                <a:spcPct val="100000"/>
              </a:lnSpc>
              <a:spcBef>
                <a:spcPct val="20000"/>
              </a:spcBef>
              <a:spcAft>
                <a:spcPct val="0"/>
              </a:spcAft>
              <a:buClrTx/>
              <a:buSzTx/>
              <a:buFontTx/>
              <a:buNone/>
              <a:tabLst>
                <a:tab pos="1617663" algn="l"/>
              </a:tabLst>
              <a:defRPr/>
            </a:pPr>
            <a:endParaRPr kumimoji="0" lang="en-GB" sz="1800" b="0" i="0" u="none" strike="noStrike" kern="0" cap="none" spc="0" normalizeH="0" baseline="0" noProof="0" dirty="0" smtClean="0">
              <a:ln>
                <a:noFill/>
              </a:ln>
              <a:solidFill>
                <a:schemeClr val="accent2"/>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pace group talk yr3">
  <a:themeElements>
    <a:clrScheme name="space group talk yr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pace group talk yr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ace group talk yr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ace group talk yr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ace group talk yr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ace group talk yr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ace group talk yr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ace group talk yr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ace group talk yr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ace group talk yr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ace group talk yr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ace group talk yr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ace group talk yr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ace group talk yr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10247</TotalTime>
  <Words>2942</Words>
  <Application>Microsoft Office PowerPoint</Application>
  <PresentationFormat>On-screen Show (4:3)</PresentationFormat>
  <Paragraphs>383</Paragraphs>
  <Slides>29</Slides>
  <Notes>21</Notes>
  <HiddenSlides>7</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2" baseType="lpstr">
      <vt:lpstr>space group talk yr3</vt:lpstr>
      <vt:lpstr>Custom Design</vt:lpstr>
      <vt:lpstr>Equation</vt:lpstr>
      <vt:lpstr>Neel P Savani1,2, 1UCAR,  2Naval Research Lab</vt:lpstr>
      <vt:lpstr>INTRODUCTION</vt:lpstr>
      <vt:lpstr>Introduction to GUI</vt:lpstr>
      <vt:lpstr>Flux Rope Theory</vt:lpstr>
      <vt:lpstr>Flux Rope Theory</vt:lpstr>
      <vt:lpstr>Flux Rope Theory</vt:lpstr>
      <vt:lpstr>Flux Rope Theory</vt:lpstr>
      <vt:lpstr>Magnetic Cloud Model</vt:lpstr>
      <vt:lpstr>Geometrical investigation: Circular </vt:lpstr>
      <vt:lpstr>Extra time - Geometrical estimates</vt:lpstr>
      <vt:lpstr>Geometrical investigation</vt:lpstr>
      <vt:lpstr>Geometrical investigation:  Aspect ratio, </vt:lpstr>
      <vt:lpstr>Geometrical investigation:  Aspect ratio, </vt:lpstr>
      <vt:lpstr>Geometrical investigation: Distortions</vt:lpstr>
      <vt:lpstr>Advanced  models: Expanding model</vt:lpstr>
      <vt:lpstr>Advanced  models: Expanding model</vt:lpstr>
      <vt:lpstr>Slide 17</vt:lpstr>
      <vt:lpstr>Advanced  models: Kinematic model</vt:lpstr>
      <vt:lpstr>Advanced  models: Kinematic distortions</vt:lpstr>
      <vt:lpstr>Revisit GUI</vt:lpstr>
      <vt:lpstr>Main Results </vt:lpstr>
      <vt:lpstr>Slide 22</vt:lpstr>
      <vt:lpstr>Summary</vt:lpstr>
      <vt:lpstr>in situ estimates</vt:lpstr>
      <vt:lpstr>in situ estimates</vt:lpstr>
      <vt:lpstr>in situ estimates</vt:lpstr>
      <vt:lpstr>in situ estimates</vt:lpstr>
      <vt:lpstr>in situ estimates</vt:lpstr>
      <vt:lpstr>in situ estimates</vt:lpstr>
    </vt:vector>
  </TitlesOfParts>
  <Company>Imperial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ns902</dc:creator>
  <cp:lastModifiedBy>Neel</cp:lastModifiedBy>
  <cp:revision>288</cp:revision>
  <dcterms:created xsi:type="dcterms:W3CDTF">2009-02-23T09:36:19Z</dcterms:created>
  <dcterms:modified xsi:type="dcterms:W3CDTF">2011-09-04T15:50:45Z</dcterms:modified>
</cp:coreProperties>
</file>