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89" r:id="rId3"/>
    <p:sldId id="429" r:id="rId4"/>
    <p:sldId id="406" r:id="rId5"/>
    <p:sldId id="384" r:id="rId6"/>
    <p:sldId id="407" r:id="rId7"/>
    <p:sldId id="387" r:id="rId8"/>
    <p:sldId id="415" r:id="rId9"/>
    <p:sldId id="347" r:id="rId10"/>
    <p:sldId id="424" r:id="rId11"/>
    <p:sldId id="352" r:id="rId12"/>
    <p:sldId id="353" r:id="rId13"/>
    <p:sldId id="354" r:id="rId14"/>
    <p:sldId id="359" r:id="rId15"/>
    <p:sldId id="360" r:id="rId16"/>
    <p:sldId id="365" r:id="rId17"/>
    <p:sldId id="361" r:id="rId18"/>
    <p:sldId id="366" r:id="rId19"/>
    <p:sldId id="367" r:id="rId20"/>
    <p:sldId id="396" r:id="rId21"/>
    <p:sldId id="358" r:id="rId22"/>
    <p:sldId id="402" r:id="rId23"/>
    <p:sldId id="375" r:id="rId24"/>
    <p:sldId id="376" r:id="rId25"/>
    <p:sldId id="377" r:id="rId26"/>
    <p:sldId id="436" r:id="rId27"/>
    <p:sldId id="378" r:id="rId28"/>
    <p:sldId id="439" r:id="rId29"/>
    <p:sldId id="440" r:id="rId30"/>
    <p:sldId id="30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35" autoAdjust="0"/>
    <p:restoredTop sz="64194" autoAdjust="0"/>
  </p:normalViewPr>
  <p:slideViewPr>
    <p:cSldViewPr snapToGrid="0" snapToObjects="1">
      <p:cViewPr>
        <p:scale>
          <a:sx n="70" d="100"/>
          <a:sy n="70" d="100"/>
        </p:scale>
        <p:origin x="-368"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303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wmf"/><Relationship Id="rId3"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9.wmf"/><Relationship Id="rId5" Type="http://schemas.openxmlformats.org/officeDocument/2006/relationships/image" Target="../media/image30.wmf"/><Relationship Id="rId6" Type="http://schemas.openxmlformats.org/officeDocument/2006/relationships/image" Target="../media/image31.wmf"/><Relationship Id="rId7" Type="http://schemas.openxmlformats.org/officeDocument/2006/relationships/image" Target="../media/image32.wmf"/><Relationship Id="rId8" Type="http://schemas.openxmlformats.org/officeDocument/2006/relationships/image" Target="../media/image33.wmf"/><Relationship Id="rId1" Type="http://schemas.openxmlformats.org/officeDocument/2006/relationships/image" Target="../media/image26.wmf"/><Relationship Id="rId2"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November 10, 2010</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955185-F3AA-47B4-9199-6A27CC5730E0}" type="slidenum">
              <a:rPr lang="en-US" smtClean="0"/>
              <a:pPr/>
              <a:t>‹#›</a:t>
            </a:fld>
            <a:endParaRPr lang="en-US"/>
          </a:p>
        </p:txBody>
      </p:sp>
    </p:spTree>
    <p:extLst>
      <p:ext uri="{BB962C8B-B14F-4D97-AF65-F5344CB8AC3E}">
        <p14:creationId xmlns:p14="http://schemas.microsoft.com/office/powerpoint/2010/main" val="416513780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November 10, 2010</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219CE0-E823-41C0-B7F8-D63675F81C69}" type="slidenum">
              <a:rPr lang="en-US" smtClean="0"/>
              <a:pPr/>
              <a:t>‹#›</a:t>
            </a:fld>
            <a:endParaRPr lang="en-US"/>
          </a:p>
        </p:txBody>
      </p:sp>
    </p:spTree>
    <p:extLst>
      <p:ext uri="{BB962C8B-B14F-4D97-AF65-F5344CB8AC3E}">
        <p14:creationId xmlns:p14="http://schemas.microsoft.com/office/powerpoint/2010/main" val="67409869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original work of the thesis,</a:t>
            </a:r>
            <a:r>
              <a:rPr lang="en-US" baseline="0" dirty="0" smtClean="0"/>
              <a:t>  tool development; sunspot rotation.</a:t>
            </a:r>
          </a:p>
          <a:p>
            <a:r>
              <a:rPr lang="en-US" baseline="0" dirty="0" smtClean="0"/>
              <a:t>Devote a slide to incorporating rotation; spin, braiding;</a:t>
            </a:r>
          </a:p>
          <a:p>
            <a:r>
              <a:rPr lang="en-US" baseline="0" dirty="0" smtClean="0"/>
              <a:t>Maybe do MCC for dummies.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D219CE0-E823-41C0-B7F8-D63675F81C69}" type="slidenum">
              <a:rPr lang="en-US" smtClean="0"/>
              <a:pPr/>
              <a:t>1</a:t>
            </a:fld>
            <a:endParaRPr lang="en-US" dirty="0"/>
          </a:p>
        </p:txBody>
      </p:sp>
      <p:sp>
        <p:nvSpPr>
          <p:cNvPr id="5" name="Date Placeholder 4"/>
          <p:cNvSpPr>
            <a:spLocks noGrp="1"/>
          </p:cNvSpPr>
          <p:nvPr>
            <p:ph type="dt" idx="11"/>
          </p:nvPr>
        </p:nvSpPr>
        <p:spPr/>
        <p:txBody>
          <a:bodyPr/>
          <a:lstStyle/>
          <a:p>
            <a:r>
              <a:rPr lang="en-US" dirty="0" smtClean="0"/>
              <a:t>November 10, 2010</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pitchFamily="34" charset="0"/>
                <a:cs typeface="Arial" pitchFamily="34" charset="0"/>
              </a:rPr>
              <a:t>To track the evolution of magnetic fields prior to the flare we use a sequence of magnetograms.  Using local correlation tracking technique we first derive the horizontal velocity field for all successive pairs of magnetograms and find a set of persistent in time magnetic regions. The example of partitioned magnetogram at T0 and T0+40 hours is shown on the Figure on the right.  Then, we represent each partition at each time by a magnetic point charge, </a:t>
            </a:r>
            <a:r>
              <a:rPr lang="en-US" dirty="0" smtClean="0">
                <a:latin typeface="Arial" pitchFamily="34" charset="0"/>
                <a:cs typeface="Arial" pitchFamily="34" charset="0"/>
              </a:rPr>
              <a:t>a unipolar point magnetic source surrounded by a field-free “sea”.  The</a:t>
            </a:r>
            <a:r>
              <a:rPr lang="en-US" baseline="0" dirty="0" smtClean="0">
                <a:latin typeface="Arial" pitchFamily="34" charset="0"/>
                <a:cs typeface="Arial" pitchFamily="34" charset="0"/>
              </a:rPr>
              <a:t> resulting sequence of the point charges is shown on the movie on the right (click movie).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November and Simon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Skeleton</a:t>
            </a:r>
          </a:p>
        </p:txBody>
      </p:sp>
      <p:sp>
        <p:nvSpPr>
          <p:cNvPr id="4" name="Slide Number Placeholder 3"/>
          <p:cNvSpPr>
            <a:spLocks noGrp="1"/>
          </p:cNvSpPr>
          <p:nvPr>
            <p:ph type="sldNum" sz="quarter" idx="5"/>
          </p:nvPr>
        </p:nvSpPr>
        <p:spPr/>
        <p:txBody>
          <a:bodyPr/>
          <a:lstStyle/>
          <a:p>
            <a:pPr>
              <a:defRPr/>
            </a:pPr>
            <a:fld id="{E00568BC-97D9-4614-9847-6AB5318EE57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when I introduced the idea of domains,</a:t>
            </a:r>
            <a:r>
              <a:rPr lang="en-US" baseline="0" dirty="0" smtClean="0"/>
              <a:t> separators, point charges, I could proceed to describing what is the main idea behind the MCC model. </a:t>
            </a:r>
            <a:r>
              <a:rPr lang="en-US" dirty="0" smtClean="0"/>
              <a:t>Consider a frequently observed case, where one active region</a:t>
            </a:r>
            <a:r>
              <a:rPr lang="en-US" baseline="0" dirty="0" smtClean="0"/>
              <a:t> has two consequent flares, like the one with a November 7  2004 X2 flare.  The first flare would release the stress by magnetic field reconnection and relax the field to the potential field. After the second flare similar thing would happen.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Between</a:t>
            </a:r>
            <a:r>
              <a:rPr lang="en-US" baseline="0" dirty="0" smtClean="0"/>
              <a:t> the two flare the stress build-ups. </a:t>
            </a:r>
            <a:r>
              <a:rPr lang="en-US" dirty="0" smtClean="0"/>
              <a:t>Under the assumption that no reconnection, flux emergence or cancellation occur during that time, the domain fluxes could not have changed and the field could not have remained in a potential state. In this way the lack of reconnection leads to current flow along the separators and hence a storage of free magnetic energy, energy above that of the potential field, which could then be released by reconnection in the flare. To achieve the maximum energy release, the field inside the magnetic</a:t>
            </a:r>
            <a:r>
              <a:rPr lang="en-US" baseline="0" dirty="0" smtClean="0"/>
              <a:t> </a:t>
            </a:r>
            <a:r>
              <a:rPr lang="en-US" dirty="0" smtClean="0"/>
              <a:t>domains</a:t>
            </a:r>
            <a:r>
              <a:rPr lang="en-US" baseline="0" dirty="0" smtClean="0"/>
              <a:t> </a:t>
            </a:r>
            <a:r>
              <a:rPr lang="en-US" dirty="0" smtClean="0"/>
              <a:t>associated with the flare would need to relax to its potential state.  Thus the </a:t>
            </a:r>
            <a:r>
              <a:rPr lang="en-US" sz="1200" dirty="0" smtClean="0"/>
              <a:t>Reconnected magnetic flux would</a:t>
            </a:r>
            <a:r>
              <a:rPr lang="en-US" sz="1200" baseline="0" dirty="0" smtClean="0"/>
              <a:t> then be</a:t>
            </a:r>
            <a:r>
              <a:rPr lang="en-US" sz="1200" dirty="0" smtClean="0"/>
              <a:t> the change of domain flux b/w two potential fields: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7737E93-70B9-41C5-9654-67BAE8FA87F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r>
              <a:rPr lang="en-US" sz="1200" baseline="0" dirty="0" smtClean="0"/>
              <a:t>at T0 and Tflare.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By summing all the positive and negative domain flux changes in the domains associated with the flare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would then find the model (MCC) reconnection flux, that is the net flux transfer which must occur in the two-ribbon flare.</a:t>
            </a:r>
            <a:r>
              <a:rPr lang="en-US" baseline="0" dirty="0" smtClean="0"/>
              <a:t> </a:t>
            </a:r>
            <a:r>
              <a:rPr lang="en-US" dirty="0" smtClean="0"/>
              <a:t>We think that the transfer of this flux through reconnection is responsible for the flare.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7737E93-70B9-41C5-9654-67BAE8FA87F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cs typeface="Arial" pitchFamily="34" charset="0"/>
              </a:rPr>
              <a:t>Summarizing the MCC model idea:  we</a:t>
            </a:r>
            <a:r>
              <a:rPr lang="en-US" sz="1200" baseline="0" dirty="0" smtClean="0">
                <a:cs typeface="Arial" pitchFamily="34" charset="0"/>
              </a:rPr>
              <a:t> track the motion of the magnetic regions between two flare which motions build-up stress. Since there is no reconnection happening b/w the flares and no emergence, current builds on the separators. By taking the difference b/w two potential magnetic fields we find the amount of flux which reconnected in the active region.  From the set of point charges associated with the flare we find a set of flaring separators, i.e. separators connecting the nulls which lie on the flare ribbons. Provided that observed photospheric field may be approximated as discrete sources, the MCC permits ready calculation of a lower bound on the energy and helicity liberated by reconnection at the separators. The total helicity and energy over all flaring separators yields the total amount of energy and helicity released during the flare.</a:t>
            </a:r>
          </a:p>
          <a:p>
            <a:endParaRPr lang="en-US" sz="1200" baseline="0" dirty="0" smtClean="0">
              <a:cs typeface="Arial" pitchFamily="34" charset="0"/>
            </a:endParaRPr>
          </a:p>
        </p:txBody>
      </p:sp>
      <p:sp>
        <p:nvSpPr>
          <p:cNvPr id="4" name="Slide Number Placeholder 3"/>
          <p:cNvSpPr>
            <a:spLocks noGrp="1"/>
          </p:cNvSpPr>
          <p:nvPr>
            <p:ph type="sldNum" sz="quarter" idx="10"/>
          </p:nvPr>
        </p:nvSpPr>
        <p:spPr/>
        <p:txBody>
          <a:bodyPr/>
          <a:lstStyle/>
          <a:p>
            <a:fld id="{D7737E93-70B9-41C5-9654-67BAE8FA87F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compare model values derived from MCC, MCC reconnection flux, energy and helicity to observations.</a:t>
            </a:r>
          </a:p>
          <a:p>
            <a:endParaRPr lang="en-US" dirty="0" smtClean="0"/>
          </a:p>
          <a:p>
            <a:r>
              <a:rPr lang="en-US" dirty="0" smtClean="0"/>
              <a:t>For the observed reconnection flux ($\Phi_{</a:t>
            </a:r>
            <a:r>
              <a:rPr lang="en-US" dirty="0" err="1" smtClean="0"/>
              <a:t>r,obs</a:t>
            </a:r>
            <a:r>
              <a:rPr lang="en-US" dirty="0" smtClean="0"/>
              <a:t>}$) we use ribbon motions observations by TRACE in 1600\AA. </a:t>
            </a:r>
          </a:p>
        </p:txBody>
      </p:sp>
      <p:sp>
        <p:nvSpPr>
          <p:cNvPr id="4" name="Slide Number Placeholder 3"/>
          <p:cNvSpPr>
            <a:spLocks noGrp="1"/>
          </p:cNvSpPr>
          <p:nvPr>
            <p:ph type="sldNum" sz="quarter" idx="10"/>
          </p:nvPr>
        </p:nvSpPr>
        <p:spPr/>
        <p:txBody>
          <a:bodyPr/>
          <a:lstStyle/>
          <a:p>
            <a:fld id="{D7737E93-70B9-41C5-9654-67BAE8FA87F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7532ABB-6472-46F2-BC99-DA10C2A9BDCD}" type="slidenum">
              <a:rPr lang="en-US" smtClean="0">
                <a:latin typeface="Arial" pitchFamily="34" charset="0"/>
              </a:rPr>
              <a:pPr/>
              <a:t>15</a:t>
            </a:fld>
            <a:endParaRPr lang="en-US" smtClean="0">
              <a:latin typeface="Arial" pitchFamily="34" charset="0"/>
            </a:endParaRPr>
          </a:p>
        </p:txBody>
      </p:sp>
      <p:sp>
        <p:nvSpPr>
          <p:cNvPr id="54275"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lIns="86493" tIns="43247" rIns="86493" bIns="43247"/>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find the total magnetic flux that reconnected we need to know the magnetic</a:t>
            </a:r>
            <a:r>
              <a:rPr lang="en-US" baseline="0" dirty="0" smtClean="0"/>
              <a:t> flux in the reconnection site high in the corona. Impossible. However from the conservation of flux we can just use magnetic field</a:t>
            </a:r>
            <a:r>
              <a:rPr lang="en-US" dirty="0" smtClean="0"/>
              <a:t> swept out by moving ribbon to find the reconnection rate.</a:t>
            </a:r>
            <a:r>
              <a:rPr lang="en-US" baseline="0" dirty="0" smtClean="0"/>
              <a:t> To do that</a:t>
            </a:r>
            <a:r>
              <a:rPr lang="en-US" dirty="0" smtClean="0"/>
              <a:t> we count all pixels that brightened during any period of the flare and then integrate the unsigned magnetic flux encompassed by the entire area taking into account the height of the ribbon's formation, a $20\%$ correction (Qiu et al. 2007).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model</a:t>
            </a:r>
            <a:r>
              <a:rPr lang="en-US" sz="1200" dirty="0" smtClean="0"/>
              <a:t>: Forbes &amp; Priest 1984</a:t>
            </a:r>
            <a:r>
              <a:rPr lang="en-US" dirty="0" smtClean="0"/>
              <a:t> </a:t>
            </a:r>
          </a:p>
          <a:p>
            <a:pPr eaLnBrk="1" hangingPunct="1"/>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For the observed energy value we take the total radiative energy loss of the flare</a:t>
            </a:r>
            <a:r>
              <a:rPr lang="en-US" baseline="0" dirty="0" smtClean="0"/>
              <a:t> </a:t>
            </a:r>
            <a:r>
              <a:rPr lang="en-US" dirty="0" smtClean="0"/>
              <a:t>using the observed fluxes in the two channels of the GOES instrument and temperature dependent </a:t>
            </a:r>
            <a:r>
              <a:rPr lang="en-US" dirty="0" err="1" smtClean="0"/>
              <a:t>Mewe</a:t>
            </a:r>
            <a:r>
              <a:rPr lang="en-US" dirty="0" smtClean="0"/>
              <a:t> radiative loss function.</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7737E93-70B9-41C5-9654-67BAE8FA87F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calculate the</a:t>
            </a:r>
            <a:r>
              <a:rPr lang="en-US" baseline="0" dirty="0" smtClean="0"/>
              <a:t> observed energy as the sum of</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given by the ratio between radiative and enthalpy cooling timescales</a:t>
            </a:r>
            <a:endParaRPr lang="en-US" baseline="-25000" dirty="0" smtClean="0"/>
          </a:p>
          <a:p>
            <a:endParaRPr lang="en-US" dirty="0"/>
          </a:p>
        </p:txBody>
      </p:sp>
      <p:sp>
        <p:nvSpPr>
          <p:cNvPr id="4" name="Slide Number Placeholder 3"/>
          <p:cNvSpPr>
            <a:spLocks noGrp="1"/>
          </p:cNvSpPr>
          <p:nvPr>
            <p:ph type="sldNum" sz="quarter" idx="10"/>
          </p:nvPr>
        </p:nvSpPr>
        <p:spPr/>
        <p:txBody>
          <a:bodyPr/>
          <a:lstStyle/>
          <a:p>
            <a:fld id="{9FD7AD16-54A0-4E3C-BA61-9FF5FA4B7DC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also compare the MCC reconnection flux to the poloidal MC flux $\Phi_{p}$ derived from the fit to the MC ACE/Wind observations with the Grad-Shafranov reconstruction method. Qiu (2007) showed quantitatively that the reconnection flux from TRACE is very close to the poloidal flux of the MCs measure in situ. They interpreted this result in the framework of CSHKP-model as evidence of formation of the helical structure of magnetic flux ropes by reconnection, in the course of which magnetic flux, as well as helicity, are transported into the flux rope. We use this comparison as an additional test of the MCC method and the uncertainties in the MC fits (i.e. MC length). </a:t>
            </a:r>
          </a:p>
          <a:p>
            <a:endParaRPr lang="en-US" dirty="0" smtClean="0"/>
          </a:p>
          <a:p>
            <a:r>
              <a:rPr lang="en-US" dirty="0" smtClean="0"/>
              <a:t>Finally,</a:t>
            </a:r>
            <a:r>
              <a:rPr lang="en-US" baseline="0" dirty="0" smtClean="0"/>
              <a:t> w</a:t>
            </a:r>
            <a:r>
              <a:rPr lang="en-US" dirty="0" smtClean="0"/>
              <a:t>e</a:t>
            </a:r>
            <a:r>
              <a:rPr lang="en-US" baseline="0" dirty="0" smtClean="0"/>
              <a:t> </a:t>
            </a:r>
            <a:r>
              <a:rPr lang="en-US" dirty="0" smtClean="0"/>
              <a:t>compare our the model MCC flux rope helicity with the helicity of the magnetic cloud associated with the flare</a:t>
            </a:r>
            <a:r>
              <a:rPr lang="en-US" baseline="0" dirty="0" smtClean="0"/>
              <a:t> </a:t>
            </a:r>
            <a:r>
              <a:rPr lang="en-US" dirty="0" smtClean="0"/>
              <a:t>using the Grad-Shafranov method (for all events) and the Lundquist together with the ACE/Wind observations.</a:t>
            </a:r>
            <a:r>
              <a:rPr lang="en-US" baseline="0" dirty="0" smtClean="0"/>
              <a: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7737E93-70B9-41C5-9654-67BAE8FA87F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DE1F382-29B1-470E-9865-B77EBDB8DADD}" type="slidenum">
              <a:rPr lang="en-US" smtClean="0">
                <a:latin typeface="Arial" pitchFamily="34" charset="0"/>
              </a:rPr>
              <a:pPr/>
              <a:t>19</a:t>
            </a:fld>
            <a:endParaRPr lang="en-US" smtClean="0">
              <a:latin typeface="Arial" pitchFamily="34" charset="0"/>
            </a:endParaRPr>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34" charset="0"/>
              </a:rPr>
              <a:t>To infer the MC</a:t>
            </a:r>
            <a:r>
              <a:rPr lang="en-US" baseline="0" dirty="0" smtClean="0">
                <a:latin typeface="Arial" pitchFamily="34" charset="0"/>
              </a:rPr>
              <a:t> helicity I use in situ observations of the MC shown on the right. The boundaries of the MC are defined from the definition of MC:</a:t>
            </a:r>
          </a:p>
          <a:p>
            <a:pPr eaLnBrk="1" hangingPunct="1"/>
            <a:endParaRPr lang="en-US" dirty="0" smtClean="0">
              <a:latin typeface="Arial" pitchFamily="34" charset="0"/>
            </a:endParaRPr>
          </a:p>
          <a:p>
            <a:pPr eaLnBrk="1" hangingPunct="1"/>
            <a:r>
              <a:rPr lang="en-US" dirty="0" smtClean="0">
                <a:latin typeface="Arial" pitchFamily="34" charset="0"/>
              </a:rPr>
              <a:t>Slide of observations.</a:t>
            </a:r>
          </a:p>
          <a:p>
            <a:pPr eaLnBrk="1" hangingPunct="1"/>
            <a:r>
              <a:rPr lang="en-US" dirty="0" err="1" smtClean="0">
                <a:latin typeface="Arial" pitchFamily="34" charset="0"/>
              </a:rPr>
              <a:t>Burlaga</a:t>
            </a:r>
            <a:r>
              <a:rPr lang="en-US" dirty="0" smtClean="0">
                <a:latin typeface="Arial" pitchFamily="34" charset="0"/>
              </a:rPr>
              <a:t> (1981) found a MF structure in the solar wind and named it a "magnetic cloud". MC - solar </a:t>
            </a:r>
            <a:r>
              <a:rPr lang="en-US" dirty="0" err="1" smtClean="0">
                <a:latin typeface="Arial" pitchFamily="34" charset="0"/>
              </a:rPr>
              <a:t>ejecta</a:t>
            </a:r>
            <a:r>
              <a:rPr lang="en-US" dirty="0" smtClean="0">
                <a:latin typeface="Arial" pitchFamily="34" charset="0"/>
              </a:rPr>
              <a:t> where</a:t>
            </a:r>
          </a:p>
          <a:p>
            <a:pPr eaLnBrk="1" hangingPunct="1"/>
            <a:r>
              <a:rPr lang="en-US" dirty="0" smtClean="0">
                <a:latin typeface="Arial" pitchFamily="34" charset="0"/>
              </a:rPr>
              <a:t>1. B is higher, 2. proton T is low 3. MF vectors smoothly rotate. Goldstein (1983) - </a:t>
            </a:r>
            <a:r>
              <a:rPr lang="en-US" dirty="0" err="1" smtClean="0">
                <a:latin typeface="Arial" pitchFamily="34" charset="0"/>
              </a:rPr>
              <a:t>cyl</a:t>
            </a:r>
            <a:r>
              <a:rPr lang="en-US" dirty="0" smtClean="0">
                <a:latin typeface="Arial" pitchFamily="34" charset="0"/>
              </a:rPr>
              <a:t> FF flux rope model.  </a:t>
            </a:r>
          </a:p>
          <a:p>
            <a:pPr eaLnBrk="1" hangingPunct="1"/>
            <a:r>
              <a:rPr lang="en-US" dirty="0" err="1" smtClean="0">
                <a:latin typeface="Arial" pitchFamily="34" charset="0"/>
              </a:rPr>
              <a:t>Marubashi</a:t>
            </a:r>
            <a:r>
              <a:rPr lang="en-US" dirty="0" smtClean="0">
                <a:latin typeface="Arial" pitchFamily="34" charset="0"/>
              </a:rPr>
              <a:t> (1986) - relationship </a:t>
            </a:r>
            <a:r>
              <a:rPr lang="en-US" dirty="0" err="1" smtClean="0">
                <a:latin typeface="Arial" pitchFamily="34" charset="0"/>
              </a:rPr>
              <a:t>bw</a:t>
            </a:r>
            <a:r>
              <a:rPr lang="en-US" dirty="0" smtClean="0">
                <a:latin typeface="Arial" pitchFamily="34" charset="0"/>
              </a:rPr>
              <a:t> </a:t>
            </a:r>
            <a:r>
              <a:rPr lang="en-US" dirty="0" err="1" smtClean="0">
                <a:latin typeface="Arial" pitchFamily="34" charset="0"/>
              </a:rPr>
              <a:t>cyl</a:t>
            </a:r>
            <a:r>
              <a:rPr lang="en-US" dirty="0" smtClean="0">
                <a:latin typeface="Arial" pitchFamily="34" charset="0"/>
              </a:rPr>
              <a:t> </a:t>
            </a:r>
            <a:r>
              <a:rPr lang="en-US" dirty="0" err="1" smtClean="0">
                <a:latin typeface="Arial" pitchFamily="34" charset="0"/>
              </a:rPr>
              <a:t>str</a:t>
            </a:r>
            <a:r>
              <a:rPr lang="en-US" dirty="0" smtClean="0">
                <a:latin typeface="Arial" pitchFamily="34" charset="0"/>
              </a:rPr>
              <a:t> and eruptive sol filament. </a:t>
            </a:r>
            <a:r>
              <a:rPr lang="en-US" dirty="0" err="1" smtClean="0">
                <a:latin typeface="Arial" pitchFamily="34" charset="0"/>
              </a:rPr>
              <a:t>Burlaga</a:t>
            </a:r>
            <a:r>
              <a:rPr lang="en-US" dirty="0" smtClean="0">
                <a:latin typeface="Arial" pitchFamily="34" charset="0"/>
              </a:rPr>
              <a:t> (1988) - const alpha FF field 4 internal</a:t>
            </a:r>
          </a:p>
          <a:p>
            <a:pPr eaLnBrk="1" hangingPunct="1"/>
            <a:r>
              <a:rPr lang="en-US" dirty="0" smtClean="0">
                <a:latin typeface="Arial" pitchFamily="34" charset="0"/>
              </a:rPr>
              <a:t>magnetic field </a:t>
            </a:r>
            <a:r>
              <a:rPr lang="en-US" dirty="0" err="1" smtClean="0">
                <a:latin typeface="Arial" pitchFamily="34" charset="0"/>
              </a:rPr>
              <a:t>config</a:t>
            </a:r>
            <a:r>
              <a:rPr lang="en-US" dirty="0" smtClean="0">
                <a:latin typeface="Arial" pitchFamily="34" charset="0"/>
              </a:rPr>
              <a:t> of flux ropes. </a:t>
            </a:r>
            <a:r>
              <a:rPr lang="en-US" dirty="0" err="1" smtClean="0">
                <a:latin typeface="Arial" pitchFamily="34" charset="0"/>
              </a:rPr>
              <a:t>Lepping</a:t>
            </a:r>
            <a:r>
              <a:rPr lang="en-US" dirty="0" smtClean="0">
                <a:latin typeface="Arial" pitchFamily="34" charset="0"/>
              </a:rPr>
              <a:t> (1990) - non-linear LSM to fit </a:t>
            </a:r>
            <a:r>
              <a:rPr lang="en-US" dirty="0" err="1" smtClean="0">
                <a:latin typeface="Arial" pitchFamily="34" charset="0"/>
              </a:rPr>
              <a:t>Bz</a:t>
            </a:r>
            <a:r>
              <a:rPr lang="en-US" dirty="0" smtClean="0">
                <a:latin typeface="Arial" pitchFamily="34" charset="0"/>
              </a:rPr>
              <a:t> variations to cons alpha FF field model.</a:t>
            </a:r>
          </a:p>
          <a:p>
            <a:pPr eaLnBrk="1" hangingPunct="1"/>
            <a:r>
              <a:rPr lang="en-US" dirty="0" smtClean="0">
                <a:latin typeface="Arial" pitchFamily="34" charset="0"/>
              </a:rPr>
              <a:t>Are FR connected or disconnected from the sun </a:t>
            </a: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Coronal mass ejections (CMEs) expel plasma and magnetic flux from the Sun into the interplanetary medium</a:t>
            </a:r>
            <a:r>
              <a:rPr lang="en-US" baseline="0" dirty="0" smtClean="0"/>
              <a:t> where they frequently interact with the earth atmosphere and cause major geomagnetic disturbances.</a:t>
            </a:r>
            <a:endParaRPr lang="en-US" dirty="0" smtClean="0"/>
          </a:p>
        </p:txBody>
      </p:sp>
      <p:sp>
        <p:nvSpPr>
          <p:cNvPr id="4" name="Slide Number Placeholder 3"/>
          <p:cNvSpPr>
            <a:spLocks noGrp="1"/>
          </p:cNvSpPr>
          <p:nvPr>
            <p:ph type="sldNum" sz="quarter" idx="10"/>
          </p:nvPr>
        </p:nvSpPr>
        <p:spPr/>
        <p:txBody>
          <a:bodyPr/>
          <a:lstStyle/>
          <a:p>
            <a:fld id="{D7737E93-70B9-41C5-9654-67BAE8FA87F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D7737E93-70B9-41C5-9654-67BAE8FA87F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apply the methods described in previous section to four eruptive flares.  Limited number of events is governed by several flare selection criteria that we had to comply. Firstly, we selected only events which have good observations both of the flare and MC. Secondly, the AR associated with the flare of study needs to have one more flare in the beginning of the sequence in order to relax the AR's magnetic field to potential state. Third, the flare of study should happen close to the central meridian and the zero-flare should happen not further than 40 deg far from the central meridian. Finally, we select only flares associated with the AR with no flux emergence/cancellation. </a:t>
            </a:r>
          </a:p>
          <a:p>
            <a:endParaRPr lang="en-US" dirty="0" smtClean="0"/>
          </a:p>
          <a:p>
            <a:r>
              <a:rPr lang="en-US" dirty="0" smtClean="0"/>
              <a:t>In the table below</a:t>
            </a:r>
            <a:r>
              <a:rPr lang="en-US" baseline="0" dirty="0" smtClean="0"/>
              <a:t> </a:t>
            </a:r>
            <a:r>
              <a:rPr lang="en-US" dirty="0" smtClean="0"/>
              <a:t>we list date, time, X-ray class, AR number, AR magnetic flux, AR helicity flux, magnetogram sequence start and end times associated with each flare. </a:t>
            </a:r>
            <a:r>
              <a:rPr lang="en-US" baseline="0" dirty="0" smtClean="0"/>
              <a:t>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7737E93-70B9-41C5-9654-67BAE8FA87F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smtClean="0"/>
              <a:t>November 10, 2010</a:t>
            </a:r>
            <a:endParaRPr lang="en-US"/>
          </a:p>
        </p:txBody>
      </p:sp>
      <p:sp>
        <p:nvSpPr>
          <p:cNvPr id="5" name="Slide Number Placeholder 4"/>
          <p:cNvSpPr>
            <a:spLocks noGrp="1"/>
          </p:cNvSpPr>
          <p:nvPr>
            <p:ph type="sldNum" sz="quarter" idx="11"/>
          </p:nvPr>
        </p:nvSpPr>
        <p:spPr/>
        <p:txBody>
          <a:bodyPr/>
          <a:lstStyle/>
          <a:p>
            <a:fld id="{2D219CE0-E823-41C0-B7F8-D63675F81C6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main global property that describes the flare's reconnection is the amount of field lines which participate in the reconnection or the magnetic reconnection flux. The Figure on the left shows MCC and observed reconnection fluxes for each event, the AR average unsigned magnetic flux and the poloidal MC flux.</a:t>
            </a:r>
          </a:p>
          <a:p>
            <a:endParaRPr lang="en-US" dirty="0" smtClean="0"/>
          </a:p>
          <a:p>
            <a:r>
              <a:rPr lang="en-US" dirty="0" smtClean="0"/>
              <a:t>Firstly, the total AR flux gives an idea of the fraction of the magnetic flux that gets reconnected during the flare. It ranges in different flares from $15\%$ to $40\%$ of the total AR flux. </a:t>
            </a:r>
          </a:p>
          <a:p>
            <a:r>
              <a:rPr lang="en-US" dirty="0" smtClean="0"/>
              <a:t>Secondly, In all four cases the MCC reconnection flux is lower or comparable to the observed reconnection flux. This gives some confidence that MCC correctly captures at least the lower limit of the amount of magnetic flux that got reconnected during the flare and hence the lower limit on the amount of energy released in the flare.</a:t>
            </a:r>
          </a:p>
          <a:p>
            <a:r>
              <a:rPr lang="en-US" dirty="0" smtClean="0"/>
              <a:t>As for the poloidal MC flux, in all four cases it is similar or lower that the observed reconnection flux.</a:t>
            </a:r>
            <a:r>
              <a:rPr lang="en-US" baseline="0" dirty="0" smtClean="0"/>
              <a:t> </a:t>
            </a:r>
            <a:r>
              <a:rPr lang="en-US" dirty="0" smtClean="0"/>
              <a:t>According to the CSHKP model, on which the MCC model builds, reconnection contributes solely to the incremental poloidal component of the flux-rope model. Therefore, if the flux rope is formed in situ the poloidal MC flux should be comparable to the reconnection flux.</a:t>
            </a:r>
          </a:p>
          <a:p>
            <a:endParaRPr lang="en-US" dirty="0" smtClean="0"/>
          </a:p>
          <a:p>
            <a:r>
              <a:rPr lang="en-US" dirty="0" smtClean="0"/>
              <a:t>The uncertainties in the observed reconnection flux come from estimates of the misalignment between the MDI and TRACE data, ribbon edge identification and inclusion of transient non-ribbon features with the ribbon areas,</a:t>
            </a:r>
            <a:r>
              <a:rPr lang="en-US" baseline="0" dirty="0" smtClean="0"/>
              <a:t> </a:t>
            </a:r>
            <a:r>
              <a:rPr lang="en-US" sz="1200" dirty="0" smtClean="0"/>
              <a:t>MC fitting (MC length, boundaries)</a:t>
            </a:r>
            <a:endParaRPr lang="en-US" dirty="0" smtClean="0"/>
          </a:p>
          <a:p>
            <a:endParaRPr lang="en-US" dirty="0" smtClean="0"/>
          </a:p>
          <a:p>
            <a:r>
              <a:rPr lang="en-US" dirty="0" smtClean="0"/>
              <a:t>To quantify misalignment contribution we perform a set of trials whereby magnetogram and 1600\AA{} images are offset by up to 2 MDI pixels. To find uncertainty due to the ribbon edge identification we perform the calculation for different ribbon-edge cutoff ranging from 6 to 10 times the background intensity.</a:t>
            </a:r>
          </a:p>
        </p:txBody>
      </p:sp>
      <p:sp>
        <p:nvSpPr>
          <p:cNvPr id="4" name="Slide Number Placeholder 3"/>
          <p:cNvSpPr>
            <a:spLocks noGrp="1"/>
          </p:cNvSpPr>
          <p:nvPr>
            <p:ph type="sldNum" sz="quarter" idx="10"/>
          </p:nvPr>
        </p:nvSpPr>
        <p:spPr/>
        <p:txBody>
          <a:bodyPr/>
          <a:lstStyle/>
          <a:p>
            <a:fld id="{D7737E93-70B9-41C5-9654-67BAE8FA87F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Finding the lower limit of the magnetic energy released in the flare forms the basis of the MCC model. On the left</a:t>
            </a:r>
            <a:r>
              <a:rPr lang="en-US" baseline="0" dirty="0" smtClean="0"/>
              <a:t> figure</a:t>
            </a:r>
            <a:r>
              <a:rPr lang="en-US" dirty="0" smtClean="0"/>
              <a:t> we compare model energy from the MCC model with the observed time-integrated sum of radiative and conductive energy losses and the </a:t>
            </a:r>
            <a:r>
              <a:rPr lang="en-US" dirty="0" err="1" smtClean="0"/>
              <a:t>entalpy</a:t>
            </a:r>
            <a:r>
              <a:rPr lang="en-US" dirty="0" smtClean="0"/>
              <a:t> fluxes; I also show the estimated flare luminosity energy loss from GOES. In all four cases the MCC energy is comparable or larger than the observed GOES energy.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 there is consistency between the MCC model and observed reconnection fluxes, we think that MCC reproduces the lower limit for the magnetic energy.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That</a:t>
            </a:r>
            <a:r>
              <a:rPr lang="en-US" baseline="0" dirty="0" smtClean="0"/>
              <a:t> means that</a:t>
            </a:r>
            <a:r>
              <a:rPr lang="en-US" dirty="0" smtClean="0"/>
              <a:t> </a:t>
            </a:r>
            <a:r>
              <a:rPr lang="en-US" sz="1200" dirty="0" smtClean="0"/>
              <a:t>MCC  implies shearing/rotation provide enough energy to account for radiated energy loss.</a:t>
            </a:r>
          </a:p>
          <a:p>
            <a:endParaRPr lang="en-US" dirty="0" smtClean="0"/>
          </a:p>
          <a:p>
            <a:r>
              <a:rPr lang="en-US" dirty="0" smtClean="0"/>
              <a:t>One must keep in mind that there are several limits in the observed GOES and model MCC energy  calculations. Firstly, the radiative energy loss from GOES observations is a fraction of the thermal energy; we neglect the other fraction of the thermal energy due to thermal conduction. In fact, the energy losses due to thermal conduction can be significant.  In two case studies the conductive losses have been found to dominate the radiative losses by up to an order of magnitude (</a:t>
            </a:r>
            <a:r>
              <a:rPr lang="en-US" dirty="0" err="1" smtClean="0"/>
              <a:t>Raftery</a:t>
            </a:r>
            <a:r>
              <a:rPr lang="en-US" dirty="0" smtClean="0"/>
              <a:t> (2009), Longcope (2010)).  Secondly, there is also non-thermal energy component which the GOES estimate does not take into account. Hence the observed energy that we use ($\</a:t>
            </a:r>
            <a:r>
              <a:rPr lang="en-US" dirty="0" err="1" smtClean="0"/>
              <a:t>mathcal</a:t>
            </a:r>
            <a:r>
              <a:rPr lang="en-US" dirty="0" smtClean="0"/>
              <a:t>{E}_{obs}$) is the lower estimate of the energy of the flare. The model energy estimate from the MCC model is a lower bound on the energy stored by ideal quasi-static line-tied evolution since it uses the point charge representation and hence applies a smaller number of constraints than the</a:t>
            </a:r>
            <a:r>
              <a:rPr lang="en-US" baseline="0" dirty="0" smtClean="0"/>
              <a:t> </a:t>
            </a:r>
            <a:r>
              <a:rPr lang="en-US" dirty="0" smtClean="0"/>
              <a:t>point-for-point line-tying. It can be shown that the energy stored by ideal, line-tied, quasi-static evolution will always exceed the energy of the corresponding flux constrained </a:t>
            </a:r>
            <a:r>
              <a:rPr lang="en-US" dirty="0" err="1" smtClean="0"/>
              <a:t>equilibria</a:t>
            </a:r>
            <a:r>
              <a:rPr lang="en-US" dirty="0" smtClean="0"/>
              <a:t> (Longcope 2001).  Since the MCC is inconsistent with the assumption of photospheric line tying, this means that the MCC may be used to provide only a lower bound on the free magnetic energy.</a:t>
            </a:r>
            <a:r>
              <a:rPr lang="en-US" baseline="0" dirty="0" smtClean="0"/>
              <a:t> </a:t>
            </a:r>
          </a:p>
          <a:p>
            <a:r>
              <a:rPr lang="en-US" dirty="0" smtClean="0"/>
              <a:t>Since we lack a detailed model of how energy stored as current on separators is converted to other forms (thermal, mass motions, accelerated particles) and there are only few studies quantifying the energy budget, it is hard to come to strong conclusions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7737E93-70B9-41C5-9654-67BAE8FA87F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Because magnetic helicity is conserved in the corona, even in the presence of reconnection, it is instructive to compare $H_{MCC}$ to $H_{MC}$. Figure</a:t>
            </a:r>
            <a:r>
              <a:rPr lang="en-US" baseline="0" dirty="0" smtClean="0"/>
              <a:t> on the left </a:t>
            </a:r>
            <a:r>
              <a:rPr lang="en-US" dirty="0" smtClean="0"/>
              <a:t>shows the</a:t>
            </a:r>
          </a:p>
          <a:p>
            <a:r>
              <a:rPr lang="en-US" dirty="0" smtClean="0"/>
              <a:t>relationship between the predicted ($H_{MCC}$, diamonds) and observed ($H_{MC}$, stars) values of helicity. The blue $+$s show the amount of the helicity for the whole AR</a:t>
            </a:r>
          </a:p>
          <a:p>
            <a:r>
              <a:rPr lang="en-US" dirty="0" smtClean="0"/>
              <a:t>In all four cases we get MCC model helicities</a:t>
            </a:r>
          </a:p>
          <a:p>
            <a:r>
              <a:rPr lang="en-US" dirty="0" smtClean="0"/>
              <a:t>that are of comparable magnitude and same sign as the observed MC values and are smaller than the helicity of the whole AR. Our analysis shows that preflare motions</a:t>
            </a:r>
            <a:r>
              <a:rPr lang="en-US" baseline="0" dirty="0" smtClean="0"/>
              <a:t> </a:t>
            </a:r>
            <a:r>
              <a:rPr lang="en-US" dirty="0" smtClean="0"/>
              <a:t>contribute enough stress to account for observed helicity values, however more accurate estimate of the MC length is required in order to lower the error bars in the MC helicities and improve our understanding of MC/flare relationship.</a:t>
            </a:r>
          </a:p>
          <a:p>
            <a:endParaRPr lang="en-US" dirty="0" smtClean="0"/>
          </a:p>
          <a:p>
            <a:r>
              <a:rPr lang="en-US" dirty="0" smtClean="0"/>
              <a:t>The properties of the magnetic field in a MC are determined by the initial conditions of the eruption which we derive with the MCC model as well as by how the MC interacts</a:t>
            </a:r>
          </a:p>
          <a:p>
            <a:r>
              <a:rPr lang="en-US" dirty="0" smtClean="0"/>
              <a:t>with the interplanetary medium during its travel toward the Earth. Above we found a consistency between the MC flux and predicted model and observed flare reconnection fluxes,</a:t>
            </a:r>
          </a:p>
          <a:p>
            <a:r>
              <a:rPr lang="en-US" dirty="0" smtClean="0"/>
              <a:t>the MC and predicted flare flux rope helicities, observed and predicted flare energy releases. The agreement between those supports our local in-situ formed flux rope</a:t>
            </a:r>
          </a:p>
          <a:p>
            <a:r>
              <a:rPr lang="en-US" dirty="0" smtClean="0"/>
              <a:t>hypothesis.</a:t>
            </a:r>
          </a:p>
        </p:txBody>
      </p:sp>
      <p:sp>
        <p:nvSpPr>
          <p:cNvPr id="4" name="Slide Number Placeholder 3"/>
          <p:cNvSpPr>
            <a:spLocks noGrp="1"/>
          </p:cNvSpPr>
          <p:nvPr>
            <p:ph type="sldNum" sz="quarter" idx="10"/>
          </p:nvPr>
        </p:nvSpPr>
        <p:spPr/>
        <p:txBody>
          <a:bodyPr/>
          <a:lstStyle/>
          <a:p>
            <a:fld id="{D7737E93-70B9-41C5-9654-67BAE8FA87F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The main purpose of this study is to understand the mechanism of the CME flux rope formation and its relationship with the MC.  The key of this study is a Minimum Current Corona model (Longcope 1996) which, using the pre-flare photospheric motions and flare ribbon observations quantifies reconnection flux, energy and helicity budget of the flare. In spite of its complexity, the model contains all the basic elements of the CSHKP flare scenario. </a:t>
            </a:r>
          </a:p>
          <a:p>
            <a:endParaRPr lang="en-US" dirty="0" smtClean="0"/>
          </a:p>
          <a:p>
            <a:r>
              <a:rPr lang="en-US" dirty="0" smtClean="0"/>
              <a:t>We apply this model to 4 eruptive solar flares that produced MCs and compare the model flux rope properties to the observations.  We compare the MCC energy with the radiative energy loss from GOES observations and the model MCC helicity with the magnetic cloud helicity. As an additional test we compare the model reconnected flux from the MCC model with the observed reconnected flux from the TRACE 1600\AA{} observations and poloidal MC flux.</a:t>
            </a:r>
          </a:p>
          <a:p>
            <a:pPr marL="973138" lvl="2" indent="0">
              <a:lnSpc>
                <a:spcPct val="120000"/>
              </a:lnSpc>
              <a:buNone/>
            </a:pPr>
            <a:endParaRPr lang="en-US" dirty="0" smtClean="0"/>
          </a:p>
          <a:p>
            <a:pPr marL="973138" lvl="2" indent="0">
              <a:lnSpc>
                <a:spcPct val="120000"/>
              </a:lnSpc>
              <a:buNone/>
            </a:pPr>
            <a:r>
              <a:rPr lang="en-US" dirty="0" smtClean="0"/>
              <a:t>In these four events, the MCC model is able to account for the observed reconnection flux, FR helicity and flare energy. </a:t>
            </a:r>
            <a:r>
              <a:rPr lang="en-US" baseline="0" dirty="0" smtClean="0"/>
              <a:t> </a:t>
            </a:r>
            <a:r>
              <a:rPr lang="en-US" dirty="0" smtClean="0"/>
              <a:t>It suggests that:</a:t>
            </a:r>
          </a:p>
          <a:p>
            <a:pPr marL="973138" lvl="2" indent="0">
              <a:lnSpc>
                <a:spcPct val="120000"/>
              </a:lnSpc>
              <a:buNone/>
            </a:pPr>
            <a:r>
              <a:rPr lang="en-US" dirty="0" smtClean="0"/>
              <a:t>	FRs are formed in situ within the AR,</a:t>
            </a:r>
          </a:p>
          <a:p>
            <a:pPr marL="973138" lvl="2" indent="0">
              <a:lnSpc>
                <a:spcPct val="120000"/>
              </a:lnSpc>
              <a:buNone/>
            </a:pPr>
            <a:r>
              <a:rPr lang="en-US" dirty="0" smtClean="0"/>
              <a:t>	Flux emergence is relatively unimportant,</a:t>
            </a:r>
          </a:p>
          <a:p>
            <a:pPr marL="973138" lvl="2" indent="0">
              <a:lnSpc>
                <a:spcPct val="120000"/>
              </a:lnSpc>
              <a:buNone/>
            </a:pPr>
            <a:r>
              <a:rPr lang="en-US" dirty="0" smtClean="0"/>
              <a:t>	No preexisting twist  is required.</a:t>
            </a:r>
            <a:endParaRPr lang="en-US" b="1" dirty="0" smtClean="0"/>
          </a:p>
          <a:p>
            <a:r>
              <a:rPr lang="en-US" dirty="0" smtClean="0"/>
              <a:t>To summarize, as a result of our study, we conclude that the modeling effort demonstrates that the simple two-dimensional model of CSHKP applies in detail to actual solar flares.</a:t>
            </a:r>
          </a:p>
          <a:p>
            <a:endParaRPr lang="en-US" dirty="0" smtClean="0"/>
          </a:p>
          <a:p>
            <a:r>
              <a:rPr lang="en-US" dirty="0" smtClean="0"/>
              <a:t>We would like to note that all 4 analyzed flares happened in AR's without flux cancellation/emergence during the stress buildup period. That means that all energy and helicity that we find is accumulated by shearing and rotating motions, i.e. photospheric evolution induces currents in already-emerged coronal magnetic fields that are sufficient to account for the observed flare energy and helicity.  </a:t>
            </a:r>
          </a:p>
          <a:p>
            <a:r>
              <a:rPr lang="en-US" dirty="0" smtClean="0"/>
              <a:t>We understand that 4 events is not enough for more confident conclusions and more cases should be studied. However even such a small study is valuable. The unique feature of our analysis is that we study not only the preflare magnetic field evolution  (</a:t>
            </a:r>
            <a:r>
              <a:rPr lang="en-US" dirty="0" err="1" smtClean="0"/>
              <a:t>Chae</a:t>
            </a:r>
            <a:r>
              <a:rPr lang="en-US" dirty="0" smtClean="0"/>
              <a:t> 2010, </a:t>
            </a:r>
            <a:r>
              <a:rPr lang="en-US" dirty="0" err="1" smtClean="0"/>
              <a:t>Nindos</a:t>
            </a:r>
            <a:r>
              <a:rPr lang="en-US" dirty="0" smtClean="0"/>
              <a:t> 2003), but also consider the location of those photospheric motions in the topology of the flaring active region. As was shown by Kazachenko 2010, flares are not necessarily associated with the parts of the AR where most of helicity is injected; it is necessary to look at the helicity content of the flaring part of the AR to understand what role do preflare motions play in the helicity budget of the formed flux rope.</a:t>
            </a:r>
            <a:r>
              <a:rPr lang="en-US" baseline="0" dirty="0" smtClean="0"/>
              <a:t> </a:t>
            </a:r>
            <a:r>
              <a:rPr lang="en-US" dirty="0" smtClean="0"/>
              <a:t>To expand the current study we need systematic observations of both MCs and the flares (magnetograms, 1600\AA{}). We hope that with SDO observations and the feature recognizing tools this selection process would be easier. The study of the small flares with good MC's observations would be also very useful to estimate the errors and sensitivity of the MCC model.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7737E93-70B9-41C5-9654-67BAE8FA87F1}"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original work of the thesis,</a:t>
            </a:r>
            <a:r>
              <a:rPr lang="en-US" baseline="0" dirty="0" smtClean="0"/>
              <a:t>  tool development; sunspot rotation.</a:t>
            </a:r>
          </a:p>
          <a:p>
            <a:r>
              <a:rPr lang="en-US" baseline="0" dirty="0" smtClean="0"/>
              <a:t>Devote a slide to incorporating rotation; spin, braiding;</a:t>
            </a:r>
          </a:p>
          <a:p>
            <a:r>
              <a:rPr lang="en-US" baseline="0" dirty="0" smtClean="0"/>
              <a:t>Maybe do MCC for dummies.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D219CE0-E823-41C0-B7F8-D63675F81C69}" type="slidenum">
              <a:rPr lang="en-US" smtClean="0"/>
              <a:pPr/>
              <a:t>28</a:t>
            </a:fld>
            <a:endParaRPr lang="en-US" dirty="0"/>
          </a:p>
        </p:txBody>
      </p:sp>
      <p:sp>
        <p:nvSpPr>
          <p:cNvPr id="5" name="Date Placeholder 4"/>
          <p:cNvSpPr>
            <a:spLocks noGrp="1"/>
          </p:cNvSpPr>
          <p:nvPr>
            <p:ph type="dt" idx="11"/>
          </p:nvPr>
        </p:nvSpPr>
        <p:spPr/>
        <p:txBody>
          <a:bodyPr/>
          <a:lstStyle/>
          <a:p>
            <a:r>
              <a:rPr lang="en-US" dirty="0" smtClean="0"/>
              <a:t>November 10, 2010</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737E93-70B9-41C5-9654-67BAE8FA87F1}"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aseline="0" dirty="0" smtClean="0"/>
              <a:t>They originate from structures in the quite sun filaments, coronal holes, </a:t>
            </a:r>
            <a:r>
              <a:rPr lang="en-US" baseline="0" dirty="0" err="1" smtClean="0"/>
              <a:t>dimmings</a:t>
            </a:r>
            <a:r>
              <a:rPr lang="en-US" baseline="0" dirty="0" smtClean="0"/>
              <a:t> and solar active regions. The 3D magnetic models and geomagnetic relationships are better understood for filament eruptions than for active region phenomena. However the most </a:t>
            </a:r>
            <a:r>
              <a:rPr lang="en-US" baseline="0" dirty="0" err="1" smtClean="0"/>
              <a:t>geoeffective</a:t>
            </a:r>
            <a:r>
              <a:rPr lang="en-US" baseline="0" dirty="0" smtClean="0"/>
              <a:t> CMEs have been found to originate from the ARs (see </a:t>
            </a:r>
            <a:r>
              <a:rPr lang="en-US" baseline="0" dirty="0" err="1" smtClean="0"/>
              <a:t>Gopalswamy</a:t>
            </a:r>
            <a:r>
              <a:rPr lang="en-US" baseline="0" dirty="0" smtClean="0"/>
              <a:t> 2010). </a:t>
            </a:r>
          </a:p>
          <a:p>
            <a:pPr algn="l"/>
            <a:endParaRPr lang="en-US" baseline="0" dirty="0" smtClean="0"/>
          </a:p>
          <a:p>
            <a:pPr algn="l"/>
            <a:r>
              <a:rPr lang="en-US" dirty="0" smtClean="0"/>
              <a:t>At 1 AU CMEs are observed in situ by satellites as interplanetary coronal mass ejections (ICMEs). At least one third or perhaps a larger fraction of the ICMEs observed in situ have</a:t>
            </a:r>
            <a:r>
              <a:rPr lang="en-US" baseline="0" dirty="0" smtClean="0"/>
              <a:t> cylindrical flux rope structures and are called</a:t>
            </a:r>
            <a:r>
              <a:rPr lang="en-US" dirty="0" smtClean="0"/>
              <a:t> magnetic clouds.</a:t>
            </a:r>
            <a:r>
              <a:rPr lang="en-US" baseline="0" dirty="0" smtClean="0"/>
              <a:t> In my study I focus on the magnetic clouds originating from the active regions only.</a:t>
            </a:r>
          </a:p>
          <a:p>
            <a:endParaRPr lang="en-US" baseline="0" dirty="0" smtClean="0"/>
          </a:p>
          <a:p>
            <a:endParaRPr lang="en-US" baseline="0" dirty="0" smtClean="0"/>
          </a:p>
          <a:p>
            <a:pPr algn="l"/>
            <a:endParaRPr lang="en-US" baseline="0" dirty="0" smtClean="0"/>
          </a:p>
        </p:txBody>
      </p:sp>
      <p:sp>
        <p:nvSpPr>
          <p:cNvPr id="4" name="Slide Number Placeholder 3"/>
          <p:cNvSpPr>
            <a:spLocks noGrp="1"/>
          </p:cNvSpPr>
          <p:nvPr>
            <p:ph type="sldNum" sz="quarter" idx="10"/>
          </p:nvPr>
        </p:nvSpPr>
        <p:spPr/>
        <p:txBody>
          <a:bodyPr/>
          <a:lstStyle/>
          <a:p>
            <a:fld id="{D7737E93-70B9-41C5-9654-67BAE8FA87F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flares are so energetic and geo-effective</a:t>
            </a:r>
            <a:r>
              <a:rPr lang="en-US" baseline="0" dirty="0" smtClean="0"/>
              <a:t> they have been always of large interest to solar physicists.  </a:t>
            </a:r>
            <a:r>
              <a:rPr lang="en-US" dirty="0" smtClean="0"/>
              <a:t>Many</a:t>
            </a:r>
            <a:r>
              <a:rPr lang="en-US" baseline="0" dirty="0" smtClean="0"/>
              <a:t> studies have been done trying to compare and thus put into one picture the flux rope characteristics ejected at the solar surface (click) and near the earth (click). </a:t>
            </a:r>
          </a:p>
          <a:p>
            <a:endParaRPr lang="en-US" baseline="0" dirty="0" smtClean="0"/>
          </a:p>
          <a:p>
            <a:r>
              <a:rPr lang="en-US" baseline="0" dirty="0" smtClean="0"/>
              <a:t>From the observations of solar magnetic fields axis orientation, magnetic flux and helicity have been inferred and compared (click) with inferred MC </a:t>
            </a:r>
            <a:r>
              <a:rPr lang="en-US" dirty="0" smtClean="0"/>
              <a:t>global properties such as MC axis orientation, net magnetic flux, and  magnetic helicity.</a:t>
            </a:r>
            <a:r>
              <a:rPr lang="en-US" baseline="0" dirty="0" smtClean="0"/>
              <a:t> In my dissertation I quantify magnetic flux (click), helicity (click) in both domains.   And also find the lower limit for the magnetic energy released during the flare and compare it with energy losses.  </a:t>
            </a:r>
          </a:p>
          <a:p>
            <a:endParaRPr lang="en-US" baseline="0" dirty="0" smtClean="0"/>
          </a:p>
          <a:p>
            <a:r>
              <a:rPr lang="en-US" baseline="0" dirty="0" smtClean="0"/>
              <a:t>Most of the quantities discussed here at the solar surface, such as magnetic flux reconnected in the flare, helicity of the ejected flux rope and magnetic energy cannot be inferred directly from the observations. However understanding and proper modeling of the FR formation process is required. click</a:t>
            </a:r>
            <a:endParaRPr lang="en-US" dirty="0" smtClean="0"/>
          </a:p>
        </p:txBody>
      </p:sp>
      <p:sp>
        <p:nvSpPr>
          <p:cNvPr id="4" name="Slide Number Placeholder 3"/>
          <p:cNvSpPr>
            <a:spLocks noGrp="1"/>
          </p:cNvSpPr>
          <p:nvPr>
            <p:ph type="sldNum" sz="quarter" idx="10"/>
          </p:nvPr>
        </p:nvSpPr>
        <p:spPr/>
        <p:txBody>
          <a:bodyPr/>
          <a:lstStyle/>
          <a:p>
            <a:fld id="{D7737E93-70B9-41C5-9654-67BAE8FA87F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are two groups of flux rope theories concerning the time when the flux ropes are formed, before the flares or during the flares. The first one, called preexisting </a:t>
            </a:r>
            <a:r>
              <a:rPr lang="en-US" baseline="0" dirty="0" err="1" smtClean="0"/>
              <a:t>fr</a:t>
            </a:r>
            <a:r>
              <a:rPr lang="en-US" baseline="0" dirty="0" smtClean="0"/>
              <a:t> model states that FR  either emerge already twisted into the photosphere, or are formed in the low corona by a gradual physical process, such as slow magnetic reconnection and flux transport . </a:t>
            </a:r>
          </a:p>
          <a:p>
            <a:r>
              <a:rPr lang="en-US" baseline="0" dirty="0" smtClean="0"/>
              <a:t>In the second model, the flux rope is formed {\it in situ} by magnetic reconnection.  The magnetic reconnection violently re-organizes the field configuration in favor of expulsion of the ``in situ'' formed magnetic flux rope out of the solar atmosphere. </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D7737E93-70B9-41C5-9654-67BAE8FA87F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working hypothesis in</a:t>
            </a:r>
            <a:r>
              <a:rPr lang="en-US" baseline="0" dirty="0" smtClean="0"/>
              <a:t> my thesis</a:t>
            </a:r>
            <a:r>
              <a:rPr lang="en-US" dirty="0" smtClean="0"/>
              <a:t> is that MCs originate from the ejection of locally in-situ formed flux ropes.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test this hypothesis I first apply a unique of its kind quantitative non-potential self-consistent analytical   \</a:t>
            </a:r>
            <a:r>
              <a:rPr lang="en-US" dirty="0" err="1" smtClean="0"/>
              <a:t>emph</a:t>
            </a:r>
            <a:r>
              <a:rPr lang="en-US" dirty="0" smtClean="0"/>
              <a:t>{Minimum Current Corona} model, which allows to find the properties the in-situ formed flux rope </a:t>
            </a:r>
            <a:r>
              <a:rPr lang="en-US" baseline="0" dirty="0" smtClean="0"/>
              <a:t> </a:t>
            </a:r>
            <a:r>
              <a:rPr lang="en-US" dirty="0" smtClean="0"/>
              <a:t>and then compare those with the properties</a:t>
            </a:r>
            <a:r>
              <a:rPr lang="en-US" baseline="0" dirty="0" smtClean="0"/>
              <a:t> from the observations.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Using MCC model with the SOHO/MDI data I</a:t>
            </a:r>
            <a:r>
              <a:rPr lang="en-US" baseline="0" dirty="0" smtClean="0"/>
              <a:t> </a:t>
            </a:r>
            <a:r>
              <a:rPr lang="en-US" dirty="0" smtClean="0"/>
              <a:t>construct a three-dimensional model of the pre-flare magnetic field and make quantitative predictions of the magnetic flux that reconnects in the flare, the magnetic helicity of the flux rope ejected in the two-ribbon flare and the energy the flare would produce. I then compare predicted energy and helicity to helicity and radiated energy loss, inferred from fitting the magnetic cloud (Wind/ACE) and GOES observations correspondingly.  I compare the model reconnected flux to the amount of photospheric flux swept up by the flare ribbons using TRACE 1600\AA{} data and the poloidal MC flux inferred from fitting the magnetic cloud observations.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find that  results comply with the scenario in which the helical flux rope is largely in situ formed by magnetic reconnection in low-corona immediately before its expulsion into interplanetary space and describe the major sources of uncertainties in the methods/observations we 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-cut: . In this case shearing and rotation of the photosphere magnetic flux concentrations before the flare lead to the buildup of magnetic stress which is removed during the flare by reconnection. As a result a magnetic flux rope is formed.</a:t>
            </a:r>
            <a:endParaRPr lang="en-US" dirty="0"/>
          </a:p>
        </p:txBody>
      </p:sp>
      <p:sp>
        <p:nvSpPr>
          <p:cNvPr id="4" name="Slide Number Placeholder 3"/>
          <p:cNvSpPr>
            <a:spLocks noGrp="1"/>
          </p:cNvSpPr>
          <p:nvPr>
            <p:ph type="sldNum" sz="quarter" idx="10"/>
          </p:nvPr>
        </p:nvSpPr>
        <p:spPr/>
        <p:txBody>
          <a:bodyPr/>
          <a:lstStyle/>
          <a:p>
            <a:fld id="{D7737E93-70B9-41C5-9654-67BAE8FA87F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outline of my presentation is the following: first I will introduce the standard model for the flare phenomenon, first in 2D and then in 3D. I will then talk about the energy stored before the flare and released in the flare. Afterwards I will talk about the methods I use to predict flare properties – the model and observations.  And then results – first. the  result of the application of the my improved method for taking into account sunspot rotation  in the flare energy storage for two flares. And then the comparison of predicted and observed flare properties for four flares.</a:t>
            </a:r>
            <a:endParaRPr lang="en-US" dirty="0"/>
          </a:p>
        </p:txBody>
      </p:sp>
      <p:sp>
        <p:nvSpPr>
          <p:cNvPr id="4" name="Date Placeholder 3"/>
          <p:cNvSpPr>
            <a:spLocks noGrp="1"/>
          </p:cNvSpPr>
          <p:nvPr>
            <p:ph type="dt" idx="10"/>
          </p:nvPr>
        </p:nvSpPr>
        <p:spPr/>
        <p:txBody>
          <a:bodyPr/>
          <a:lstStyle/>
          <a:p>
            <a:r>
              <a:rPr lang="en-US" smtClean="0"/>
              <a:t>November 10, 2010</a:t>
            </a:r>
            <a:endParaRPr lang="en-US"/>
          </a:p>
        </p:txBody>
      </p:sp>
      <p:sp>
        <p:nvSpPr>
          <p:cNvPr id="5" name="Slide Number Placeholder 4"/>
          <p:cNvSpPr>
            <a:spLocks noGrp="1"/>
          </p:cNvSpPr>
          <p:nvPr>
            <p:ph type="sldNum" sz="quarter" idx="11"/>
          </p:nvPr>
        </p:nvSpPr>
        <p:spPr/>
        <p:txBody>
          <a:bodyPr/>
          <a:lstStyle/>
          <a:p>
            <a:fld id="{2D219CE0-E823-41C0-B7F8-D63675F81C6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defRPr/>
            </a:pPr>
            <a:r>
              <a:rPr lang="en-US" sz="800" dirty="0" smtClean="0"/>
              <a:t>Because of their relevance to space weather, </a:t>
            </a:r>
            <a:r>
              <a:rPr lang="en-US" sz="800" baseline="0" dirty="0" smtClean="0"/>
              <a:t> the</a:t>
            </a:r>
            <a:r>
              <a:rPr lang="en-US" sz="800" dirty="0" smtClean="0"/>
              <a:t> most</a:t>
            </a:r>
            <a:r>
              <a:rPr lang="en-US" sz="800" baseline="0" dirty="0" smtClean="0"/>
              <a:t> energetic t</a:t>
            </a:r>
            <a:r>
              <a:rPr lang="en-US" sz="800" dirty="0" smtClean="0"/>
              <a:t>wo-ribbon  eruptive solar flares are among the most thoroughly studied cases of magnetic reconnection. The classic phenomenological 2D model of the two-ribbon flare/CME relationship is called the CSHKP model, since it builds on works by \cite{carmichael1964}, \cite{Sturrock1968}, \cite{Hirayama1974} and \cite{Kopp1976}. In this model, shown in Figure~\ref{</a:t>
            </a:r>
            <a:r>
              <a:rPr lang="en-US" sz="800" dirty="0" err="1" smtClean="0"/>
              <a:t>fig:CSHKP</a:t>
            </a:r>
            <a:r>
              <a:rPr lang="en-US" sz="800" dirty="0" smtClean="0"/>
              <a:t>} (left), oppositely directed field lines which form a loop (A) are separated by a current sheet (CS).  The two field lines reconnect at a magnetic X-point (X) to create closed field lines (C) and a </a:t>
            </a:r>
            <a:r>
              <a:rPr lang="en-US" sz="800" dirty="0" err="1" smtClean="0"/>
              <a:t>plasmoid</a:t>
            </a:r>
            <a:r>
              <a:rPr lang="en-US" sz="800" dirty="0" smtClean="0"/>
              <a:t> (P) (</a:t>
            </a:r>
            <a:r>
              <a:rPr lang="en-US" sz="800" baseline="0" dirty="0" smtClean="0"/>
              <a:t>flux rope ejected by a coronal mass ejection)</a:t>
            </a:r>
            <a:r>
              <a:rPr lang="en-US" sz="800" dirty="0" smtClean="0"/>
              <a:t>. The energy released by reconnection creates chromospheric flare ribbons (R) on either side of the polarity inversion line.  As the volume of closed field lines increases, the reconnection point (X) moves upward and the flare ribbons move outward.</a:t>
            </a:r>
            <a:r>
              <a:rPr lang="en-US" sz="800" baseline="0" dirty="0" smtClean="0"/>
              <a:t> </a:t>
            </a:r>
          </a:p>
          <a:p>
            <a:pPr>
              <a:defRPr/>
            </a:pPr>
            <a:endParaRPr lang="en-US" sz="800" baseline="0" dirty="0" smtClean="0"/>
          </a:p>
          <a:p>
            <a:pPr>
              <a:defRPr/>
            </a:pPr>
            <a:r>
              <a:rPr lang="en-US" sz="800" baseline="0" dirty="0" smtClean="0"/>
              <a:t>Since CSHKP appeared as a phenomenological qualitative model, it is not surprising that there is an overwhelming collection of flare observations that are consistent with it.   The best evidence for the CSHKP-geometry is vertical cusp-shaped structure seen in soft X-rays after the flare. The cusp grows with time, and higher loops have a higher temperature, as predicted by continuous reconnection. The observational evidence also current sheet observations shown here and also discussed in Sabrina’s defense talk couple of weeks ago.  There is also evidence for horizontal inflows of cold material from the side and two sources of hot plasma that move away from the X-point upward and downward \citep{Yokoyama2001,Chen2004}.  Finally, the existence of two ribbons marking the footpoints of an arcade of loops in $H_{\alpha}$, EUV, and X-ray emissions is evidence for the loop structure, stretched into a third dimension.</a:t>
            </a:r>
          </a:p>
          <a:p>
            <a:pPr>
              <a:defRPr/>
            </a:pPr>
            <a:endParaRPr lang="en-US" sz="800" baseline="0" dirty="0" smtClean="0"/>
          </a:p>
          <a:p>
            <a:pPr>
              <a:defRPr/>
            </a:pPr>
            <a:r>
              <a:rPr lang="en-US" sz="800" baseline="0" dirty="0" err="1" smtClean="0"/>
              <a:t>Inspite</a:t>
            </a:r>
            <a:r>
              <a:rPr lang="en-US" sz="800" baseline="0" dirty="0" smtClean="0"/>
              <a:t>, of this qualitative support of the CSHKP model, it has only recently found wide use in quantitative measurements. \cite{Forbes1984} proposed a general method for inferring the flux reconnected  across the current sheet by measuring vertical magnetic flux swept up by $H_{\alpha}$ flare ribbons .  </a:t>
            </a:r>
            <a:r>
              <a:rPr lang="en-US" sz="800" dirty="0" smtClean="0">
                <a:latin typeface="Arial" pitchFamily="34" charset="0"/>
              </a:rPr>
              <a:t>One of the serious difficulties presented by the application of the CSHKP model to a broader range of quantitative measurements is the lack of an accepted three-dimensional quantitative generalization. In the 2D CSHKP cartoon reconnection is assumed to occur simultaneously along a line of X-points. However recent observations contradict the 2D model. Firstly, the flare ribbons propagate both perpendicular and parallel to the polarity inversion line. Secondly, hard X-ray sources which are assumed to be produced by electron precipitation from the reconnection site, generally do occur within the ribbon, but at a single point, which also tends to move along the ribbon rather than perpendicular to it.</a:t>
            </a:r>
            <a:r>
              <a:rPr lang="en-US" sz="800" baseline="0" dirty="0" smtClean="0">
                <a:latin typeface="Arial" pitchFamily="34" charset="0"/>
              </a:rPr>
              <a:t>  </a:t>
            </a:r>
            <a:r>
              <a:rPr lang="en-US" sz="800" dirty="0" smtClean="0">
                <a:latin typeface="Arial" pitchFamily="34" charset="0"/>
              </a:rPr>
              <a:t>Finally, in situ observations of CME </a:t>
            </a:r>
            <a:r>
              <a:rPr lang="en-US" sz="800" dirty="0" err="1" smtClean="0">
                <a:latin typeface="Arial" pitchFamily="34" charset="0"/>
              </a:rPr>
              <a:t>ejecta</a:t>
            </a:r>
            <a:r>
              <a:rPr lang="en-US" sz="800" dirty="0" smtClean="0">
                <a:latin typeface="Arial" pitchFamily="34" charset="0"/>
              </a:rPr>
              <a:t>, particularly high-energy electrons which allow to infer the actual connectivity of the </a:t>
            </a:r>
            <a:r>
              <a:rPr lang="en-US" sz="800" dirty="0" err="1" smtClean="0">
                <a:latin typeface="Arial" pitchFamily="34" charset="0"/>
              </a:rPr>
              <a:t>heliospheric</a:t>
            </a:r>
            <a:r>
              <a:rPr lang="en-US" sz="800" dirty="0" smtClean="0">
                <a:latin typeface="Arial" pitchFamily="34" charset="0"/>
              </a:rPr>
              <a:t> field lines \citep{Feldman1975,Gosling1987} show that, rather than disconnected </a:t>
            </a:r>
            <a:r>
              <a:rPr lang="en-US" sz="800" dirty="0" err="1" smtClean="0">
                <a:latin typeface="Arial" pitchFamily="34" charset="0"/>
              </a:rPr>
              <a:t>plasmoids</a:t>
            </a:r>
            <a:r>
              <a:rPr lang="en-US" sz="800" dirty="0" smtClean="0">
                <a:latin typeface="Arial" pitchFamily="34" charset="0"/>
              </a:rPr>
              <a:t>, a CME produces a flux rope with two feet anchored back at the Sun even as its apex passes 1 AU. </a:t>
            </a:r>
          </a:p>
          <a:p>
            <a:pPr eaLnBrk="1" hangingPunct="1"/>
            <a:endParaRPr lang="en-US" sz="800" dirty="0" smtClean="0">
              <a:latin typeface="Arial" pitchFamily="34" charset="0"/>
            </a:endParaRPr>
          </a:p>
          <a:p>
            <a:pPr eaLnBrk="1" hangingPunct="1"/>
            <a:r>
              <a:rPr lang="en-US" sz="800" dirty="0" smtClean="0">
                <a:latin typeface="Arial" pitchFamily="34" charset="0"/>
              </a:rPr>
              <a:t>Explaining those observations, especially the flux ropes, has led to a more faithfully three-dimensional picture.</a:t>
            </a:r>
          </a:p>
        </p:txBody>
      </p:sp>
      <p:sp>
        <p:nvSpPr>
          <p:cNvPr id="4" name="Date Placeholder 3"/>
          <p:cNvSpPr>
            <a:spLocks noGrp="1"/>
          </p:cNvSpPr>
          <p:nvPr>
            <p:ph type="dt" idx="10"/>
          </p:nvPr>
        </p:nvSpPr>
        <p:spPr/>
        <p:txBody>
          <a:bodyPr/>
          <a:lstStyle/>
          <a:p>
            <a:r>
              <a:rPr lang="en-US" smtClean="0"/>
              <a:t>November 10, 2010</a:t>
            </a:r>
            <a:endParaRPr lang="en-US"/>
          </a:p>
        </p:txBody>
      </p:sp>
      <p:sp>
        <p:nvSpPr>
          <p:cNvPr id="5" name="Slide Number Placeholder 4"/>
          <p:cNvSpPr>
            <a:spLocks noGrp="1"/>
          </p:cNvSpPr>
          <p:nvPr>
            <p:ph type="sldNum" sz="quarter" idx="11"/>
          </p:nvPr>
        </p:nvSpPr>
        <p:spPr/>
        <p:txBody>
          <a:bodyPr/>
          <a:lstStyle/>
          <a:p>
            <a:fld id="{2D219CE0-E823-41C0-B7F8-D63675F81C6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Similarly</a:t>
            </a:r>
            <a:r>
              <a:rPr lang="en-US" baseline="0" dirty="0" smtClean="0"/>
              <a:t> to 2D in 3D a</a:t>
            </a:r>
            <a:r>
              <a:rPr lang="en-US" dirty="0" smtClean="0"/>
              <a:t>n active region is sheared along its PIL to build up stress. After this pre-flare buildup, magnetic reconnection occurs at several sites, called null points (X), eliminating some or</a:t>
            </a:r>
            <a:r>
              <a:rPr lang="en-US" baseline="0" dirty="0" smtClean="0"/>
              <a:t> all of the stress and creating </a:t>
            </a:r>
            <a:r>
              <a:rPr lang="en-US" dirty="0" smtClean="0"/>
              <a:t>3D coronal loops (C) and a twisted flux rope (FR), the 3D analogue of the 2D </a:t>
            </a:r>
            <a:r>
              <a:rPr lang="en-US" dirty="0" err="1" smtClean="0"/>
              <a:t>plasmoid</a:t>
            </a:r>
            <a:r>
              <a:rPr lang="en-US" dirty="0" smtClean="0"/>
              <a:t>. </a:t>
            </a:r>
            <a:r>
              <a:rPr lang="en-US" baseline="0" dirty="0" smtClean="0"/>
              <a:t> </a:t>
            </a:r>
            <a:r>
              <a:rPr lang="en-US" dirty="0" smtClean="0"/>
              <a:t>Created FR escapes with a CME.   % (e.g. \cite{vanBallegooijen1989}).</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model implies that a relation should exist between the flux reconnected in the flare that is swept by the flare ribbons (R) and the flux of the twisted flux rope carried away with a CME.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problem is that only indirect information of the coronal magnetic field in the CME is available, mainly from magnetic extrapolations of photospheric magnetograms and from coronal loop observations. Direct magnetic field measurements in the CME are available only near the Earth, where they are observed in situ as</a:t>
            </a:r>
            <a:r>
              <a:rPr lang="en-US" baseline="0" dirty="0" smtClean="0"/>
              <a:t> ICMEs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Several authors have succeeded in matching the observations of the solar flares to different MC properties such as axis orientation, net flux, and helicity (see details in Chapter 4). However most of the works considered the properties of the whole active region rather than part of the active region which flares and contributes to interplanetary flux rope. Our contribution to this work is a quantitative model which distinguishes the flare's properties from the AR's properties.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Date Placeholder 3"/>
          <p:cNvSpPr>
            <a:spLocks noGrp="1"/>
          </p:cNvSpPr>
          <p:nvPr>
            <p:ph type="dt" idx="10"/>
          </p:nvPr>
        </p:nvSpPr>
        <p:spPr/>
        <p:txBody>
          <a:bodyPr/>
          <a:lstStyle/>
          <a:p>
            <a:r>
              <a:rPr lang="en-US" smtClean="0"/>
              <a:t>November 10, 2010</a:t>
            </a:r>
            <a:endParaRPr lang="en-US"/>
          </a:p>
        </p:txBody>
      </p:sp>
      <p:sp>
        <p:nvSpPr>
          <p:cNvPr id="5" name="Slide Number Placeholder 4"/>
          <p:cNvSpPr>
            <a:spLocks noGrp="1"/>
          </p:cNvSpPr>
          <p:nvPr>
            <p:ph type="sldNum" sz="quarter" idx="11"/>
          </p:nvPr>
        </p:nvSpPr>
        <p:spPr/>
        <p:txBody>
          <a:bodyPr/>
          <a:lstStyle/>
          <a:p>
            <a:fld id="{2D219CE0-E823-41C0-B7F8-D63675F81C6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err="1" smtClean="0"/>
              <a:t>Jru</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11/10/2010</a:t>
            </a:r>
            <a:endParaRPr lang="en-US" dirty="0"/>
          </a:p>
        </p:txBody>
      </p:sp>
      <p:sp>
        <p:nvSpPr>
          <p:cNvPr id="5" name="Footer Placeholder 4"/>
          <p:cNvSpPr>
            <a:spLocks noGrp="1"/>
          </p:cNvSpPr>
          <p:nvPr>
            <p:ph type="ftr" sz="quarter" idx="11"/>
          </p:nvPr>
        </p:nvSpPr>
        <p:spPr/>
        <p:txBody>
          <a:bodyPr/>
          <a:lstStyle/>
          <a:p>
            <a:r>
              <a:rPr lang="en-US" smtClean="0"/>
              <a:t>Introduction  Methods: MCC ,  Observations  Data           Results I       Results II</a:t>
            </a:r>
            <a:endParaRPr lang="en-US" dirty="0"/>
          </a:p>
        </p:txBody>
      </p:sp>
      <p:sp>
        <p:nvSpPr>
          <p:cNvPr id="6" name="Slide Number Placeholder 5"/>
          <p:cNvSpPr>
            <a:spLocks noGrp="1"/>
          </p:cNvSpPr>
          <p:nvPr>
            <p:ph type="sldNum" sz="quarter" idx="12"/>
          </p:nvPr>
        </p:nvSpPr>
        <p:spPr/>
        <p:txBody>
          <a:bodyPr/>
          <a:lstStyle/>
          <a:p>
            <a:fld id="{E62ABB11-4FB2-4374-9480-74C09670CA08}"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11/10/2010</a:t>
            </a:r>
            <a:endParaRPr lang="en-US"/>
          </a:p>
        </p:txBody>
      </p:sp>
      <p:sp>
        <p:nvSpPr>
          <p:cNvPr id="5" name="Footer Placeholder 4"/>
          <p:cNvSpPr>
            <a:spLocks noGrp="1"/>
          </p:cNvSpPr>
          <p:nvPr>
            <p:ph type="ftr" sz="quarter" idx="11"/>
          </p:nvPr>
        </p:nvSpPr>
        <p:spPr/>
        <p:txBody>
          <a:bodyPr/>
          <a:lstStyle/>
          <a:p>
            <a:r>
              <a:rPr lang="en-US" smtClean="0"/>
              <a:t>Introduction  Methods: MCC ,  Observations  Data           Results I       Results II</a:t>
            </a:r>
            <a:endParaRPr lang="en-US"/>
          </a:p>
        </p:txBody>
      </p:sp>
      <p:sp>
        <p:nvSpPr>
          <p:cNvPr id="6" name="Slide Number Placeholder 5"/>
          <p:cNvSpPr>
            <a:spLocks noGrp="1"/>
          </p:cNvSpPr>
          <p:nvPr>
            <p:ph type="sldNum" sz="quarter" idx="12"/>
          </p:nvPr>
        </p:nvSpPr>
        <p:spPr/>
        <p:txBody>
          <a:bodyPr/>
          <a:lstStyle/>
          <a:p>
            <a:fld id="{E62ABB11-4FB2-4374-9480-74C09670CA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11/10/2010</a:t>
            </a:r>
            <a:endParaRPr lang="en-US"/>
          </a:p>
        </p:txBody>
      </p:sp>
      <p:sp>
        <p:nvSpPr>
          <p:cNvPr id="5" name="Footer Placeholder 4"/>
          <p:cNvSpPr>
            <a:spLocks noGrp="1"/>
          </p:cNvSpPr>
          <p:nvPr>
            <p:ph type="ftr" sz="quarter" idx="11"/>
          </p:nvPr>
        </p:nvSpPr>
        <p:spPr/>
        <p:txBody>
          <a:bodyPr/>
          <a:lstStyle/>
          <a:p>
            <a:r>
              <a:rPr lang="en-US" smtClean="0"/>
              <a:t>Introduction  Methods: MCC ,  Observations  Data           Results I       Results II</a:t>
            </a:r>
            <a:endParaRPr lang="en-US"/>
          </a:p>
        </p:txBody>
      </p:sp>
      <p:sp>
        <p:nvSpPr>
          <p:cNvPr id="6" name="Slide Number Placeholder 5"/>
          <p:cNvSpPr>
            <a:spLocks noGrp="1"/>
          </p:cNvSpPr>
          <p:nvPr>
            <p:ph type="sldNum" sz="quarter" idx="12"/>
          </p:nvPr>
        </p:nvSpPr>
        <p:spPr/>
        <p:txBody>
          <a:bodyPr/>
          <a:lstStyle/>
          <a:p>
            <a:fld id="{E62ABB11-4FB2-4374-9480-74C09670CA08}"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65000"/>
                    <a:lumOff val="35000"/>
                  </a:schemeClr>
                </a:solidFill>
              </a:defRPr>
            </a:lvl1pPr>
          </a:lstStyle>
          <a:p>
            <a:r>
              <a:rPr lang="en-US" dirty="0" smtClean="0"/>
              <a:t>Title</a:t>
            </a:r>
            <a:endParaRPr lang="en-US" dirty="0"/>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r>
              <a:rPr lang="en-US" smtClean="0"/>
              <a:t>11/10/2010</a:t>
            </a:r>
            <a:endParaRPr lang="en-US" dirty="0"/>
          </a:p>
        </p:txBody>
      </p:sp>
      <p:sp>
        <p:nvSpPr>
          <p:cNvPr id="5" name="Footer Placeholder 4"/>
          <p:cNvSpPr>
            <a:spLocks noGrp="1"/>
          </p:cNvSpPr>
          <p:nvPr>
            <p:ph type="ftr" sz="quarter" idx="11"/>
          </p:nvPr>
        </p:nvSpPr>
        <p:spPr/>
        <p:txBody>
          <a:bodyPr/>
          <a:lstStyle/>
          <a:p>
            <a:r>
              <a:rPr lang="en-US" smtClean="0"/>
              <a:t>Introduction  Methods: MCC ,  Observations  Data           Results I       Results II</a:t>
            </a:r>
            <a:endParaRPr lang="en-US"/>
          </a:p>
        </p:txBody>
      </p:sp>
      <p:sp>
        <p:nvSpPr>
          <p:cNvPr id="6" name="Slide Number Placeholder 5"/>
          <p:cNvSpPr>
            <a:spLocks noGrp="1"/>
          </p:cNvSpPr>
          <p:nvPr>
            <p:ph type="sldNum" sz="quarter" idx="12"/>
          </p:nvPr>
        </p:nvSpPr>
        <p:spPr/>
        <p:txBody>
          <a:bodyPr/>
          <a:lstStyle/>
          <a:p>
            <a:fld id="{E62ABB11-4FB2-4374-9480-74C09670CA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11/10/2010</a:t>
            </a:r>
            <a:endParaRPr lang="en-US"/>
          </a:p>
        </p:txBody>
      </p:sp>
      <p:sp>
        <p:nvSpPr>
          <p:cNvPr id="5" name="Footer Placeholder 4"/>
          <p:cNvSpPr>
            <a:spLocks noGrp="1"/>
          </p:cNvSpPr>
          <p:nvPr>
            <p:ph type="ftr" sz="quarter" idx="11"/>
          </p:nvPr>
        </p:nvSpPr>
        <p:spPr/>
        <p:txBody>
          <a:bodyPr/>
          <a:lstStyle/>
          <a:p>
            <a:r>
              <a:rPr lang="en-US" smtClean="0"/>
              <a:t>Introduction  Methods: MCC ,  Observations  Data           Results I       Results II</a:t>
            </a:r>
            <a:endParaRPr lang="en-US"/>
          </a:p>
        </p:txBody>
      </p:sp>
      <p:sp>
        <p:nvSpPr>
          <p:cNvPr id="6" name="Slide Number Placeholder 5"/>
          <p:cNvSpPr>
            <a:spLocks noGrp="1"/>
          </p:cNvSpPr>
          <p:nvPr>
            <p:ph type="sldNum" sz="quarter" idx="12"/>
          </p:nvPr>
        </p:nvSpPr>
        <p:spPr/>
        <p:txBody>
          <a:bodyPr/>
          <a:lstStyle/>
          <a:p>
            <a:fld id="{E62ABB11-4FB2-4374-9480-74C09670CA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11/10/2010</a:t>
            </a:r>
            <a:endParaRPr lang="en-US"/>
          </a:p>
        </p:txBody>
      </p:sp>
      <p:sp>
        <p:nvSpPr>
          <p:cNvPr id="6" name="Footer Placeholder 5"/>
          <p:cNvSpPr>
            <a:spLocks noGrp="1"/>
          </p:cNvSpPr>
          <p:nvPr>
            <p:ph type="ftr" sz="quarter" idx="11"/>
          </p:nvPr>
        </p:nvSpPr>
        <p:spPr/>
        <p:txBody>
          <a:bodyPr/>
          <a:lstStyle/>
          <a:p>
            <a:r>
              <a:rPr lang="en-US" smtClean="0"/>
              <a:t>Introduction  Methods: MCC ,  Observations  Data           Results I       Results II</a:t>
            </a:r>
            <a:endParaRPr lang="en-US"/>
          </a:p>
        </p:txBody>
      </p:sp>
      <p:sp>
        <p:nvSpPr>
          <p:cNvPr id="7" name="Slide Number Placeholder 6"/>
          <p:cNvSpPr>
            <a:spLocks noGrp="1"/>
          </p:cNvSpPr>
          <p:nvPr>
            <p:ph type="sldNum" sz="quarter" idx="12"/>
          </p:nvPr>
        </p:nvSpPr>
        <p:spPr/>
        <p:txBody>
          <a:bodyPr/>
          <a:lstStyle/>
          <a:p>
            <a:fld id="{E62ABB11-4FB2-4374-9480-74C09670CA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11/10/2010</a:t>
            </a:r>
            <a:endParaRPr lang="en-US"/>
          </a:p>
        </p:txBody>
      </p:sp>
      <p:sp>
        <p:nvSpPr>
          <p:cNvPr id="8" name="Footer Placeholder 7"/>
          <p:cNvSpPr>
            <a:spLocks noGrp="1"/>
          </p:cNvSpPr>
          <p:nvPr>
            <p:ph type="ftr" sz="quarter" idx="11"/>
          </p:nvPr>
        </p:nvSpPr>
        <p:spPr/>
        <p:txBody>
          <a:bodyPr/>
          <a:lstStyle/>
          <a:p>
            <a:r>
              <a:rPr lang="en-US" smtClean="0"/>
              <a:t>Introduction  Methods: MCC ,  Observations  Data           Results I       Results II</a:t>
            </a:r>
            <a:endParaRPr lang="en-US"/>
          </a:p>
        </p:txBody>
      </p:sp>
      <p:sp>
        <p:nvSpPr>
          <p:cNvPr id="9" name="Slide Number Placeholder 8"/>
          <p:cNvSpPr>
            <a:spLocks noGrp="1"/>
          </p:cNvSpPr>
          <p:nvPr>
            <p:ph type="sldNum" sz="quarter" idx="12"/>
          </p:nvPr>
        </p:nvSpPr>
        <p:spPr/>
        <p:txBody>
          <a:bodyPr/>
          <a:lstStyle/>
          <a:p>
            <a:fld id="{E62ABB11-4FB2-4374-9480-74C09670CA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11/10/2010</a:t>
            </a:r>
            <a:endParaRPr lang="en-US"/>
          </a:p>
        </p:txBody>
      </p:sp>
      <p:sp>
        <p:nvSpPr>
          <p:cNvPr id="4" name="Footer Placeholder 3"/>
          <p:cNvSpPr>
            <a:spLocks noGrp="1"/>
          </p:cNvSpPr>
          <p:nvPr>
            <p:ph type="ftr" sz="quarter" idx="11"/>
          </p:nvPr>
        </p:nvSpPr>
        <p:spPr/>
        <p:txBody>
          <a:bodyPr/>
          <a:lstStyle/>
          <a:p>
            <a:r>
              <a:rPr lang="en-US" smtClean="0"/>
              <a:t>Introduction  Methods: MCC ,  Observations  Data           Results I       Results II</a:t>
            </a:r>
            <a:endParaRPr lang="en-US"/>
          </a:p>
        </p:txBody>
      </p:sp>
      <p:sp>
        <p:nvSpPr>
          <p:cNvPr id="5" name="Slide Number Placeholder 4"/>
          <p:cNvSpPr>
            <a:spLocks noGrp="1"/>
          </p:cNvSpPr>
          <p:nvPr>
            <p:ph type="sldNum" sz="quarter" idx="12"/>
          </p:nvPr>
        </p:nvSpPr>
        <p:spPr/>
        <p:txBody>
          <a:bodyPr/>
          <a:lstStyle/>
          <a:p>
            <a:fld id="{E62ABB11-4FB2-4374-9480-74C09670CA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11/10/2010</a:t>
            </a:r>
            <a:endParaRPr lang="en-US"/>
          </a:p>
        </p:txBody>
      </p:sp>
      <p:sp>
        <p:nvSpPr>
          <p:cNvPr id="3" name="Footer Placeholder 2"/>
          <p:cNvSpPr>
            <a:spLocks noGrp="1"/>
          </p:cNvSpPr>
          <p:nvPr>
            <p:ph type="ftr" sz="quarter" idx="11"/>
          </p:nvPr>
        </p:nvSpPr>
        <p:spPr/>
        <p:txBody>
          <a:bodyPr/>
          <a:lstStyle/>
          <a:p>
            <a:r>
              <a:rPr lang="en-US" smtClean="0"/>
              <a:t>Introduction  Methods: MCC ,  Observations  Data           Results I       Results II</a:t>
            </a:r>
            <a:endParaRPr lang="en-US"/>
          </a:p>
        </p:txBody>
      </p:sp>
      <p:sp>
        <p:nvSpPr>
          <p:cNvPr id="4" name="Slide Number Placeholder 3"/>
          <p:cNvSpPr>
            <a:spLocks noGrp="1"/>
          </p:cNvSpPr>
          <p:nvPr>
            <p:ph type="sldNum" sz="quarter" idx="12"/>
          </p:nvPr>
        </p:nvSpPr>
        <p:spPr/>
        <p:txBody>
          <a:bodyPr/>
          <a:lstStyle/>
          <a:p>
            <a:fld id="{E62ABB11-4FB2-4374-9480-74C09670CA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11/10/2010</a:t>
            </a:r>
            <a:endParaRPr lang="en-US"/>
          </a:p>
        </p:txBody>
      </p:sp>
      <p:sp>
        <p:nvSpPr>
          <p:cNvPr id="6" name="Footer Placeholder 5"/>
          <p:cNvSpPr>
            <a:spLocks noGrp="1"/>
          </p:cNvSpPr>
          <p:nvPr>
            <p:ph type="ftr" sz="quarter" idx="11"/>
          </p:nvPr>
        </p:nvSpPr>
        <p:spPr/>
        <p:txBody>
          <a:bodyPr/>
          <a:lstStyle/>
          <a:p>
            <a:r>
              <a:rPr lang="en-US" smtClean="0"/>
              <a:t>Introduction  Methods: MCC ,  Observations  Data           Results I       Results II</a:t>
            </a:r>
            <a:endParaRPr lang="en-US"/>
          </a:p>
        </p:txBody>
      </p:sp>
      <p:sp>
        <p:nvSpPr>
          <p:cNvPr id="7" name="Slide Number Placeholder 6"/>
          <p:cNvSpPr>
            <a:spLocks noGrp="1"/>
          </p:cNvSpPr>
          <p:nvPr>
            <p:ph type="sldNum" sz="quarter" idx="12"/>
          </p:nvPr>
        </p:nvSpPr>
        <p:spPr/>
        <p:txBody>
          <a:bodyPr/>
          <a:lstStyle/>
          <a:p>
            <a:fld id="{E62ABB11-4FB2-4374-9480-74C09670CA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11/10/2010</a:t>
            </a:r>
            <a:endParaRPr lang="en-US"/>
          </a:p>
        </p:txBody>
      </p:sp>
      <p:sp>
        <p:nvSpPr>
          <p:cNvPr id="6" name="Footer Placeholder 5"/>
          <p:cNvSpPr>
            <a:spLocks noGrp="1"/>
          </p:cNvSpPr>
          <p:nvPr>
            <p:ph type="ftr" sz="quarter" idx="11"/>
          </p:nvPr>
        </p:nvSpPr>
        <p:spPr/>
        <p:txBody>
          <a:bodyPr/>
          <a:lstStyle/>
          <a:p>
            <a:r>
              <a:rPr lang="en-US" smtClean="0"/>
              <a:t>Introduction  Methods: MCC ,  Observations  Data           Results I       Results II</a:t>
            </a:r>
            <a:endParaRPr lang="en-US"/>
          </a:p>
        </p:txBody>
      </p:sp>
      <p:sp>
        <p:nvSpPr>
          <p:cNvPr id="7" name="Slide Number Placeholder 6"/>
          <p:cNvSpPr>
            <a:spLocks noGrp="1"/>
          </p:cNvSpPr>
          <p:nvPr>
            <p:ph type="sldNum" sz="quarter" idx="12"/>
          </p:nvPr>
        </p:nvSpPr>
        <p:spPr/>
        <p:txBody>
          <a:bodyPr/>
          <a:lstStyle/>
          <a:p>
            <a:fld id="{E62ABB11-4FB2-4374-9480-74C09670CA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11/10/2010</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Introduction  Methods: MCC ,  Observations  Data           Results I       Results II</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ABB11-4FB2-4374-9480-74C09670CA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video" Target="file:///C:\!Work\Meetings%20and%20Talks\2010%20MIA%20SPD\plsmot_mov_p7.avi" TargetMode="External"/><Relationship Id="rId4" Type="http://schemas.openxmlformats.org/officeDocument/2006/relationships/slideLayout" Target="../slideLayouts/slideLayout2.xml"/><Relationship Id="rId5" Type="http://schemas.openxmlformats.org/officeDocument/2006/relationships/notesSlide" Target="../notesSlides/notesSlide10.xml"/><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oleObject" Target="../embeddings/oleObject1.bin"/><Relationship Id="rId9" Type="http://schemas.openxmlformats.org/officeDocument/2006/relationships/image" Target="../media/image15.wmf"/><Relationship Id="rId1" Type="http://schemas.openxmlformats.org/officeDocument/2006/relationships/vmlDrawing" Target="../drawings/vmlDrawing1.vml"/><Relationship Id="rId2" Type="http://schemas.microsoft.com/office/2007/relationships/media" Target="file:///C:\!Work\Meetings%20and%20Talks\2010%20MIA%20SPD\plsmot_mov_p7.avi"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openxmlformats.org/officeDocument/2006/relationships/image" Target="../media/image23.wmf"/><Relationship Id="rId12" Type="http://schemas.openxmlformats.org/officeDocument/2006/relationships/oleObject" Target="../embeddings/oleObject5.bin"/><Relationship Id="rId1" Type="http://schemas.openxmlformats.org/officeDocument/2006/relationships/vmlDrawing" Target="../drawings/vmlDrawing2.vml"/><Relationship Id="rId2" Type="http://schemas.openxmlformats.org/officeDocument/2006/relationships/slideLayout" Target="../slideLayouts/slideLayout4.xml"/><Relationship Id="rId3" Type="http://schemas.openxmlformats.org/officeDocument/2006/relationships/notesSlide" Target="../notesSlides/notesSlide15.xml"/><Relationship Id="rId4" Type="http://schemas.openxmlformats.org/officeDocument/2006/relationships/image" Target="../media/image24.png"/><Relationship Id="rId5" Type="http://schemas.openxmlformats.org/officeDocument/2006/relationships/oleObject" Target="../embeddings/oleObject2.bin"/><Relationship Id="rId6" Type="http://schemas.openxmlformats.org/officeDocument/2006/relationships/image" Target="../media/image21.wmf"/><Relationship Id="rId7" Type="http://schemas.openxmlformats.org/officeDocument/2006/relationships/oleObject" Target="../embeddings/oleObject3.bin"/><Relationship Id="rId8" Type="http://schemas.openxmlformats.org/officeDocument/2006/relationships/image" Target="../media/image22.wmf"/><Relationship Id="rId9" Type="http://schemas.openxmlformats.org/officeDocument/2006/relationships/image" Target="../media/image25.jpeg"/><Relationship Id="rId10"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image" Target="../media/image29.wmf"/><Relationship Id="rId12" Type="http://schemas.openxmlformats.org/officeDocument/2006/relationships/oleObject" Target="../embeddings/oleObject10.bin"/><Relationship Id="rId13" Type="http://schemas.openxmlformats.org/officeDocument/2006/relationships/image" Target="../media/image30.wmf"/><Relationship Id="rId14" Type="http://schemas.openxmlformats.org/officeDocument/2006/relationships/oleObject" Target="../embeddings/oleObject11.bin"/><Relationship Id="rId15" Type="http://schemas.openxmlformats.org/officeDocument/2006/relationships/image" Target="../media/image31.wmf"/><Relationship Id="rId16" Type="http://schemas.openxmlformats.org/officeDocument/2006/relationships/oleObject" Target="../embeddings/oleObject12.bin"/><Relationship Id="rId17" Type="http://schemas.openxmlformats.org/officeDocument/2006/relationships/image" Target="../media/image32.wmf"/><Relationship Id="rId18" Type="http://schemas.openxmlformats.org/officeDocument/2006/relationships/oleObject" Target="../embeddings/oleObject13.bin"/><Relationship Id="rId19" Type="http://schemas.openxmlformats.org/officeDocument/2006/relationships/image" Target="../media/image33.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17.xml"/><Relationship Id="rId4" Type="http://schemas.openxmlformats.org/officeDocument/2006/relationships/oleObject" Target="../embeddings/oleObject6.bin"/><Relationship Id="rId5" Type="http://schemas.openxmlformats.org/officeDocument/2006/relationships/image" Target="../media/image26.wmf"/><Relationship Id="rId6" Type="http://schemas.openxmlformats.org/officeDocument/2006/relationships/oleObject" Target="../embeddings/oleObject7.bin"/><Relationship Id="rId7" Type="http://schemas.openxmlformats.org/officeDocument/2006/relationships/image" Target="../media/image27.wmf"/><Relationship Id="rId8" Type="http://schemas.openxmlformats.org/officeDocument/2006/relationships/oleObject" Target="../embeddings/oleObject8.bin"/><Relationship Id="rId9" Type="http://schemas.openxmlformats.org/officeDocument/2006/relationships/image" Target="../media/image28.wmf"/><Relationship Id="rId10"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a:solidFill>
                  <a:schemeClr val="tx1">
                    <a:lumMod val="65000"/>
                    <a:lumOff val="35000"/>
                  </a:schemeClr>
                </a:solidFill>
              </a:rPr>
              <a:t>I</a:t>
            </a:r>
            <a:r>
              <a:rPr lang="en-US" sz="3200" dirty="0" smtClean="0">
                <a:solidFill>
                  <a:schemeClr val="tx1">
                    <a:lumMod val="65000"/>
                    <a:lumOff val="35000"/>
                  </a:schemeClr>
                </a:solidFill>
              </a:rPr>
              <a:t>. Predictions of</a:t>
            </a:r>
            <a:br>
              <a:rPr lang="en-US" sz="3200" dirty="0" smtClean="0">
                <a:solidFill>
                  <a:schemeClr val="tx1">
                    <a:lumMod val="65000"/>
                    <a:lumOff val="35000"/>
                  </a:schemeClr>
                </a:solidFill>
              </a:rPr>
            </a:br>
            <a:r>
              <a:rPr lang="en-US" sz="3200" dirty="0" smtClean="0">
                <a:solidFill>
                  <a:schemeClr val="tx1">
                    <a:lumMod val="65000"/>
                    <a:lumOff val="35000"/>
                  </a:schemeClr>
                </a:solidFill>
              </a:rPr>
              <a:t> Reconnected Flux, Energy and Helicity in Four Eruptive Solar Flares</a:t>
            </a:r>
            <a:br>
              <a:rPr lang="en-US" sz="3200" dirty="0" smtClean="0">
                <a:solidFill>
                  <a:schemeClr val="tx1">
                    <a:lumMod val="65000"/>
                    <a:lumOff val="35000"/>
                  </a:schemeClr>
                </a:solidFill>
              </a:rPr>
            </a:br>
            <a:r>
              <a:rPr lang="en-US" sz="3200" dirty="0" smtClean="0">
                <a:solidFill>
                  <a:schemeClr val="tx1">
                    <a:lumMod val="65000"/>
                    <a:lumOff val="35000"/>
                  </a:schemeClr>
                </a:solidFill>
              </a:rPr>
              <a:t/>
            </a:r>
            <a:br>
              <a:rPr lang="en-US" sz="3200" dirty="0" smtClean="0">
                <a:solidFill>
                  <a:schemeClr val="tx1">
                    <a:lumMod val="65000"/>
                    <a:lumOff val="35000"/>
                  </a:schemeClr>
                </a:solidFill>
              </a:rPr>
            </a:br>
            <a:r>
              <a:rPr lang="en-US" sz="3200" dirty="0" smtClean="0">
                <a:solidFill>
                  <a:schemeClr val="tx1">
                    <a:lumMod val="65000"/>
                    <a:lumOff val="35000"/>
                  </a:schemeClr>
                </a:solidFill>
              </a:rPr>
              <a:t>II. </a:t>
            </a:r>
            <a:r>
              <a:rPr lang="en-US" sz="3200" dirty="0" smtClean="0">
                <a:solidFill>
                  <a:schemeClr val="tx1">
                    <a:lumMod val="65000"/>
                    <a:lumOff val="35000"/>
                  </a:schemeClr>
                </a:solidFill>
              </a:rPr>
              <a:t>Active</a:t>
            </a:r>
            <a:r>
              <a:rPr lang="en-US" sz="3200" dirty="0">
                <a:solidFill>
                  <a:schemeClr val="tx1">
                    <a:lumMod val="65000"/>
                    <a:lumOff val="35000"/>
                  </a:schemeClr>
                </a:solidFill>
              </a:rPr>
              <a:t>-Region Helicities Associated with Events from the CDAW List. </a:t>
            </a:r>
            <a:br>
              <a:rPr lang="en-US" sz="3200" dirty="0">
                <a:solidFill>
                  <a:schemeClr val="tx1">
                    <a:lumMod val="65000"/>
                    <a:lumOff val="35000"/>
                  </a:schemeClr>
                </a:solidFill>
              </a:rPr>
            </a:br>
            <a:endParaRPr lang="en-US" sz="3200" dirty="0">
              <a:solidFill>
                <a:schemeClr val="tx1">
                  <a:lumMod val="65000"/>
                  <a:lumOff val="35000"/>
                </a:schemeClr>
              </a:solidFill>
            </a:endParaRPr>
          </a:p>
        </p:txBody>
      </p:sp>
      <p:sp>
        <p:nvSpPr>
          <p:cNvPr id="3" name="Subtitle 2"/>
          <p:cNvSpPr>
            <a:spLocks noGrp="1"/>
          </p:cNvSpPr>
          <p:nvPr>
            <p:ph type="subTitle" idx="1"/>
          </p:nvPr>
        </p:nvSpPr>
        <p:spPr>
          <a:xfrm>
            <a:off x="1371599" y="4626685"/>
            <a:ext cx="6937829" cy="1487458"/>
          </a:xfrm>
        </p:spPr>
        <p:txBody>
          <a:bodyPr>
            <a:normAutofit fontScale="70000" lnSpcReduction="20000"/>
          </a:bodyPr>
          <a:lstStyle/>
          <a:p>
            <a:r>
              <a:rPr lang="en-US" sz="3600" dirty="0" smtClean="0">
                <a:solidFill>
                  <a:schemeClr val="tx1">
                    <a:lumMod val="65000"/>
                    <a:lumOff val="35000"/>
                  </a:schemeClr>
                </a:solidFill>
                <a:latin typeface="+mj-lt"/>
              </a:rPr>
              <a:t>M. Kazachenko, R. Canfield, D. Longcope, J. </a:t>
            </a:r>
            <a:r>
              <a:rPr lang="en-US" sz="3600" dirty="0" err="1" smtClean="0">
                <a:solidFill>
                  <a:schemeClr val="tx1">
                    <a:lumMod val="65000"/>
                    <a:lumOff val="35000"/>
                  </a:schemeClr>
                </a:solidFill>
                <a:latin typeface="+mj-lt"/>
              </a:rPr>
              <a:t>Qiu</a:t>
            </a:r>
            <a:endParaRPr lang="ru-RU" sz="3600" dirty="0">
              <a:solidFill>
                <a:schemeClr val="tx1">
                  <a:lumMod val="65000"/>
                  <a:lumOff val="35000"/>
                </a:schemeClr>
              </a:solidFill>
              <a:latin typeface="+mj-lt"/>
            </a:endParaRPr>
          </a:p>
          <a:p>
            <a:r>
              <a:rPr lang="en-US" sz="3600" dirty="0">
                <a:solidFill>
                  <a:schemeClr val="tx1">
                    <a:lumMod val="65000"/>
                    <a:lumOff val="35000"/>
                  </a:schemeClr>
                </a:solidFill>
              </a:rPr>
              <a:t>UC </a:t>
            </a:r>
            <a:r>
              <a:rPr lang="en-US" sz="3600" dirty="0" smtClean="0">
                <a:solidFill>
                  <a:schemeClr val="tx1">
                    <a:lumMod val="65000"/>
                    <a:lumOff val="35000"/>
                  </a:schemeClr>
                </a:solidFill>
              </a:rPr>
              <a:t>Berkeley – MSU, Bozeman, USA</a:t>
            </a:r>
            <a:endParaRPr lang="ru-RU" sz="3600" dirty="0">
              <a:solidFill>
                <a:schemeClr val="tx1">
                  <a:lumMod val="65000"/>
                  <a:lumOff val="35000"/>
                </a:schemeClr>
              </a:solidFill>
            </a:endParaRPr>
          </a:p>
          <a:p>
            <a:r>
              <a:rPr lang="en-US" sz="3600" dirty="0" smtClean="0">
                <a:solidFill>
                  <a:schemeClr val="tx1">
                    <a:lumMod val="65000"/>
                    <a:lumOff val="35000"/>
                  </a:schemeClr>
                </a:solidFill>
                <a:latin typeface="+mj-lt"/>
              </a:rPr>
              <a:t>CDAW 2011, Spain</a:t>
            </a:r>
            <a:endParaRPr lang="en-US" sz="3600" dirty="0" smtClean="0">
              <a:latin typeface="+mj-lt"/>
            </a:endParaRPr>
          </a:p>
        </p:txBody>
      </p:sp>
      <p:sp>
        <p:nvSpPr>
          <p:cNvPr id="10" name="Slide Number Placeholder 9"/>
          <p:cNvSpPr>
            <a:spLocks noGrp="1"/>
          </p:cNvSpPr>
          <p:nvPr>
            <p:ph type="sldNum" sz="quarter" idx="12"/>
          </p:nvPr>
        </p:nvSpPr>
        <p:spPr/>
        <p:txBody>
          <a:bodyPr/>
          <a:lstStyle/>
          <a:p>
            <a:fld id="{E62ABB11-4FB2-4374-9480-74C09670CA08}" type="slidenum">
              <a:rPr lang="en-US" smtClean="0"/>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ChangeArrowheads="1"/>
          </p:cNvSpPr>
          <p:nvPr/>
        </p:nvSpPr>
        <p:spPr bwMode="auto">
          <a:xfrm>
            <a:off x="6092825" y="4725988"/>
            <a:ext cx="2960688" cy="584200"/>
          </a:xfrm>
          <a:prstGeom prst="rect">
            <a:avLst/>
          </a:prstGeom>
          <a:noFill/>
          <a:ln w="9525">
            <a:noFill/>
            <a:miter lim="800000"/>
            <a:headEnd/>
            <a:tailEnd/>
          </a:ln>
        </p:spPr>
        <p:txBody>
          <a:bodyPr>
            <a:spAutoFit/>
          </a:bodyPr>
          <a:lstStyle/>
          <a:p>
            <a:r>
              <a:rPr lang="en-US" sz="1600" i="1">
                <a:solidFill>
                  <a:schemeClr val="bg1"/>
                </a:solidFill>
                <a:cs typeface="Arial" pitchFamily="34" charset="0"/>
              </a:rPr>
              <a:t>Magnetic point charge motions before May 13 2005 flare</a:t>
            </a:r>
            <a:endParaRPr lang="en-US" sz="1600" i="1"/>
          </a:p>
        </p:txBody>
      </p:sp>
      <p:sp>
        <p:nvSpPr>
          <p:cNvPr id="5123" name="Rectangle 16"/>
          <p:cNvSpPr>
            <a:spLocks noChangeArrowheads="1"/>
          </p:cNvSpPr>
          <p:nvPr/>
        </p:nvSpPr>
        <p:spPr bwMode="auto">
          <a:xfrm>
            <a:off x="6092825" y="719138"/>
            <a:ext cx="2960688" cy="307975"/>
          </a:xfrm>
          <a:prstGeom prst="rect">
            <a:avLst/>
          </a:prstGeom>
          <a:noFill/>
          <a:ln w="9525">
            <a:noFill/>
            <a:miter lim="800000"/>
            <a:headEnd/>
            <a:tailEnd/>
          </a:ln>
        </p:spPr>
        <p:txBody>
          <a:bodyPr>
            <a:spAutoFit/>
          </a:bodyPr>
          <a:lstStyle/>
          <a:p>
            <a:pPr algn="just"/>
            <a:r>
              <a:rPr lang="en-US" sz="1400" i="1">
                <a:solidFill>
                  <a:schemeClr val="bg1"/>
                </a:solidFill>
                <a:cs typeface="Arial" pitchFamily="34" charset="0"/>
              </a:rPr>
              <a:t>Magnetic field evolution in 40 hr. </a:t>
            </a:r>
            <a:endParaRPr lang="en-US" sz="1400" i="1"/>
          </a:p>
        </p:txBody>
      </p:sp>
      <p:pic>
        <p:nvPicPr>
          <p:cNvPr id="5124" name="Picture 9"/>
          <p:cNvPicPr>
            <a:picLocks noChangeAspect="1" noChangeArrowheads="1"/>
          </p:cNvPicPr>
          <p:nvPr/>
        </p:nvPicPr>
        <p:blipFill>
          <a:blip r:embed="rId6" cstate="print"/>
          <a:srcRect/>
          <a:stretch>
            <a:fillRect/>
          </a:stretch>
        </p:blipFill>
        <p:spPr bwMode="auto">
          <a:xfrm>
            <a:off x="4081463" y="1134873"/>
            <a:ext cx="4641850" cy="2457450"/>
          </a:xfrm>
          <a:prstGeom prst="rect">
            <a:avLst/>
          </a:prstGeom>
          <a:noFill/>
          <a:ln w="9525">
            <a:noFill/>
            <a:miter lim="800000"/>
            <a:headEnd/>
            <a:tailEnd/>
          </a:ln>
        </p:spPr>
      </p:pic>
      <p:sp>
        <p:nvSpPr>
          <p:cNvPr id="11" name="Title 1"/>
          <p:cNvSpPr>
            <a:spLocks noGrp="1"/>
          </p:cNvSpPr>
          <p:nvPr>
            <p:ph type="title"/>
          </p:nvPr>
        </p:nvSpPr>
        <p:spPr>
          <a:xfrm>
            <a:off x="582613" y="150620"/>
            <a:ext cx="8229600" cy="784226"/>
          </a:xfrm>
        </p:spPr>
        <p:txBody>
          <a:bodyPr/>
          <a:lstStyle/>
          <a:p>
            <a:pPr eaLnBrk="1" hangingPunct="1">
              <a:defRPr/>
            </a:pPr>
            <a:r>
              <a:rPr lang="en-US" sz="4000" dirty="0" smtClean="0">
                <a:cs typeface="Arial" charset="0"/>
              </a:rPr>
              <a:t>Following magnetic field evolution</a:t>
            </a:r>
            <a:endParaRPr lang="en-US" sz="4000" u="sng" dirty="0" smtClean="0">
              <a:cs typeface="Arial" charset="0"/>
            </a:endParaRPr>
          </a:p>
        </p:txBody>
      </p:sp>
      <p:pic>
        <p:nvPicPr>
          <p:cNvPr id="13" name="plsmot_mov_p7.avi">
            <a:hlinkClick r:id="" action="ppaction://media"/>
          </p:cNvPr>
          <p:cNvPicPr>
            <a:picLocks noRot="1" noChangeAspect="1"/>
          </p:cNvPicPr>
          <p:nvPr>
            <a:videoFile r:link="rId3"/>
            <p:extLst>
              <p:ext uri="{DAA4B4D4-6D71-4841-9C94-3DE7FCFB9230}">
                <p14:media xmlns:p14="http://schemas.microsoft.com/office/powerpoint/2010/main" r:link="rId2"/>
              </p:ext>
            </p:extLst>
          </p:nvPr>
        </p:nvPicPr>
        <p:blipFill>
          <a:blip r:embed="rId7" cstate="print"/>
          <a:srcRect/>
          <a:stretch>
            <a:fillRect/>
          </a:stretch>
        </p:blipFill>
        <p:spPr bwMode="auto">
          <a:xfrm>
            <a:off x="4440238" y="3406775"/>
            <a:ext cx="4289425" cy="3432175"/>
          </a:xfrm>
          <a:prstGeom prst="rect">
            <a:avLst/>
          </a:prstGeom>
          <a:noFill/>
          <a:ln w="9525">
            <a:noFill/>
            <a:miter lim="800000"/>
            <a:headEnd/>
            <a:tailEnd/>
          </a:ln>
        </p:spPr>
      </p:pic>
      <p:sp>
        <p:nvSpPr>
          <p:cNvPr id="19" name="Rectangle 18"/>
          <p:cNvSpPr/>
          <p:nvPr/>
        </p:nvSpPr>
        <p:spPr>
          <a:xfrm>
            <a:off x="923925" y="1335450"/>
            <a:ext cx="2462213" cy="83099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2400" dirty="0">
                <a:cs typeface="Arial" pitchFamily="34" charset="0"/>
              </a:rPr>
              <a:t>Set of </a:t>
            </a:r>
          </a:p>
          <a:p>
            <a:pPr algn="ctr">
              <a:defRPr/>
            </a:pPr>
            <a:r>
              <a:rPr lang="en-US" sz="2400" dirty="0">
                <a:cs typeface="Arial" pitchFamily="34" charset="0"/>
              </a:rPr>
              <a:t>magnetograms</a:t>
            </a:r>
          </a:p>
        </p:txBody>
      </p:sp>
      <p:sp>
        <p:nvSpPr>
          <p:cNvPr id="20" name="Rectangle 19"/>
          <p:cNvSpPr/>
          <p:nvPr/>
        </p:nvSpPr>
        <p:spPr>
          <a:xfrm>
            <a:off x="925513" y="2864213"/>
            <a:ext cx="2460625" cy="83099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2400" dirty="0">
                <a:cs typeface="Arial" pitchFamily="34" charset="0"/>
              </a:rPr>
              <a:t>Set of magnetic regions </a:t>
            </a:r>
          </a:p>
        </p:txBody>
      </p:sp>
      <p:sp>
        <p:nvSpPr>
          <p:cNvPr id="21" name="Rectangle 20"/>
          <p:cNvSpPr/>
          <p:nvPr/>
        </p:nvSpPr>
        <p:spPr>
          <a:xfrm>
            <a:off x="960438" y="4396150"/>
            <a:ext cx="2425700" cy="83099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2400" dirty="0">
                <a:cs typeface="Arial" pitchFamily="34" charset="0"/>
              </a:rPr>
              <a:t>Set of  magnetic point charges</a:t>
            </a:r>
            <a:endParaRPr lang="en-US" sz="2400" b="1" dirty="0">
              <a:cs typeface="Arial" pitchFamily="34" charset="0"/>
            </a:endParaRPr>
          </a:p>
        </p:txBody>
      </p:sp>
      <p:cxnSp>
        <p:nvCxnSpPr>
          <p:cNvPr id="26" name="Straight Arrow Connector 25"/>
          <p:cNvCxnSpPr>
            <a:stCxn id="19" idx="2"/>
          </p:cNvCxnSpPr>
          <p:nvPr/>
        </p:nvCxnSpPr>
        <p:spPr>
          <a:xfrm rot="16200000" flipH="1">
            <a:off x="1812102" y="2509377"/>
            <a:ext cx="697766" cy="11906"/>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cxnSp>
        <p:nvCxnSpPr>
          <p:cNvPr id="28" name="Straight Arrow Connector 27"/>
          <p:cNvCxnSpPr/>
          <p:nvPr/>
        </p:nvCxnSpPr>
        <p:spPr>
          <a:xfrm rot="16200000" flipH="1">
            <a:off x="1861343" y="4100082"/>
            <a:ext cx="576263" cy="12700"/>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cxnSp>
        <p:nvCxnSpPr>
          <p:cNvPr id="14" name="Straight Arrow Connector 13"/>
          <p:cNvCxnSpPr/>
          <p:nvPr/>
        </p:nvCxnSpPr>
        <p:spPr>
          <a:xfrm>
            <a:off x="3386138" y="2862625"/>
            <a:ext cx="6953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386138" y="4394563"/>
            <a:ext cx="6953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34" name="Rectangle 28"/>
          <p:cNvSpPr>
            <a:spLocks noChangeArrowheads="1"/>
          </p:cNvSpPr>
          <p:nvPr/>
        </p:nvSpPr>
        <p:spPr bwMode="auto">
          <a:xfrm>
            <a:off x="2232025" y="2402250"/>
            <a:ext cx="620713" cy="369888"/>
          </a:xfrm>
          <a:prstGeom prst="rect">
            <a:avLst/>
          </a:prstGeom>
          <a:noFill/>
          <a:ln w="9525">
            <a:noFill/>
            <a:miter lim="800000"/>
            <a:headEnd/>
            <a:tailEnd/>
          </a:ln>
        </p:spPr>
        <p:txBody>
          <a:bodyPr wrap="none">
            <a:spAutoFit/>
          </a:bodyPr>
          <a:lstStyle/>
          <a:p>
            <a:r>
              <a:rPr lang="en-US" i="1">
                <a:cs typeface="Arial" pitchFamily="34" charset="0"/>
              </a:rPr>
              <a:t>LCT</a:t>
            </a:r>
            <a:endParaRPr lang="en-US" i="1"/>
          </a:p>
        </p:txBody>
      </p:sp>
      <p:sp>
        <p:nvSpPr>
          <p:cNvPr id="5135" name="Rectangle 14"/>
          <p:cNvSpPr>
            <a:spLocks noChangeArrowheads="1"/>
          </p:cNvSpPr>
          <p:nvPr/>
        </p:nvSpPr>
        <p:spPr bwMode="auto">
          <a:xfrm>
            <a:off x="4344988" y="1176338"/>
            <a:ext cx="454025" cy="368300"/>
          </a:xfrm>
          <a:prstGeom prst="rect">
            <a:avLst/>
          </a:prstGeom>
          <a:noFill/>
          <a:ln w="9525">
            <a:noFill/>
            <a:miter lim="800000"/>
            <a:headEnd/>
            <a:tailEnd/>
          </a:ln>
        </p:spPr>
        <p:txBody>
          <a:bodyPr wrap="none">
            <a:spAutoFit/>
          </a:bodyPr>
          <a:lstStyle/>
          <a:p>
            <a:r>
              <a:rPr lang="en-US">
                <a:solidFill>
                  <a:schemeClr val="bg1"/>
                </a:solidFill>
                <a:cs typeface="Arial" pitchFamily="34" charset="0"/>
              </a:rPr>
              <a:t>T0</a:t>
            </a:r>
            <a:endParaRPr lang="en-US">
              <a:solidFill>
                <a:schemeClr val="bg1"/>
              </a:solidFill>
            </a:endParaRPr>
          </a:p>
        </p:txBody>
      </p:sp>
      <p:sp>
        <p:nvSpPr>
          <p:cNvPr id="5136" name="Rectangle 17"/>
          <p:cNvSpPr>
            <a:spLocks noChangeArrowheads="1"/>
          </p:cNvSpPr>
          <p:nvPr/>
        </p:nvSpPr>
        <p:spPr bwMode="auto">
          <a:xfrm>
            <a:off x="6665913" y="1143000"/>
            <a:ext cx="1114425" cy="369888"/>
          </a:xfrm>
          <a:prstGeom prst="rect">
            <a:avLst/>
          </a:prstGeom>
          <a:noFill/>
          <a:ln w="9525">
            <a:noFill/>
            <a:miter lim="800000"/>
            <a:headEnd/>
            <a:tailEnd/>
          </a:ln>
        </p:spPr>
        <p:txBody>
          <a:bodyPr wrap="none">
            <a:spAutoFit/>
          </a:bodyPr>
          <a:lstStyle/>
          <a:p>
            <a:r>
              <a:rPr lang="en-US">
                <a:solidFill>
                  <a:schemeClr val="bg1"/>
                </a:solidFill>
                <a:cs typeface="Arial" pitchFamily="34" charset="0"/>
              </a:rPr>
              <a:t>T0+40 hr</a:t>
            </a:r>
            <a:endParaRPr lang="en-US">
              <a:solidFill>
                <a:schemeClr val="bg1"/>
              </a:solidFill>
            </a:endParaRPr>
          </a:p>
        </p:txBody>
      </p:sp>
      <p:sp>
        <p:nvSpPr>
          <p:cNvPr id="18" name="Footer Placeholder 4"/>
          <p:cNvSpPr>
            <a:spLocks noGrp="1"/>
          </p:cNvSpPr>
          <p:nvPr>
            <p:ph type="ftr" sz="quarter" idx="11"/>
          </p:nvPr>
        </p:nvSpPr>
        <p:spPr>
          <a:xfrm>
            <a:off x="150311" y="6606870"/>
            <a:ext cx="8892501" cy="365125"/>
          </a:xfrm>
        </p:spPr>
        <p:txBody>
          <a:bodyPr/>
          <a:lstStyle/>
          <a:p>
            <a:pPr algn="just"/>
            <a:r>
              <a:rPr lang="en-US" dirty="0" smtClean="0">
                <a:solidFill>
                  <a:schemeClr val="bg1">
                    <a:lumMod val="75000"/>
                  </a:schemeClr>
                </a:solidFill>
              </a:rPr>
              <a:t>Introduction</a:t>
            </a:r>
            <a:r>
              <a:rPr lang="en-US" dirty="0" smtClean="0">
                <a:solidFill>
                  <a:schemeClr val="tx1"/>
                </a:solidFill>
              </a:rPr>
              <a:t>	</a:t>
            </a:r>
            <a:r>
              <a:rPr lang="en-US" dirty="0" smtClean="0">
                <a:solidFill>
                  <a:schemeClr val="bg1">
                    <a:lumMod val="75000"/>
                  </a:schemeClr>
                </a:solidFill>
              </a:rPr>
              <a:t>	</a:t>
            </a:r>
            <a:r>
              <a:rPr lang="en-US" dirty="0" smtClean="0">
                <a:solidFill>
                  <a:schemeClr val="tx1"/>
                </a:solidFill>
              </a:rPr>
              <a:t>Methods: MCC </a:t>
            </a:r>
            <a:r>
              <a:rPr lang="en-US" dirty="0" smtClean="0">
                <a:solidFill>
                  <a:schemeClr val="bg1">
                    <a:lumMod val="75000"/>
                  </a:schemeClr>
                </a:solidFill>
              </a:rPr>
              <a:t>,  Observations		Data	          Results I		     Results II</a:t>
            </a:r>
            <a:endParaRPr lang="en-US" dirty="0">
              <a:solidFill>
                <a:schemeClr val="bg1">
                  <a:lumMod val="75000"/>
                </a:schemeClr>
              </a:solidFill>
            </a:endParaRPr>
          </a:p>
        </p:txBody>
      </p:sp>
      <p:sp>
        <p:nvSpPr>
          <p:cNvPr id="22" name="Slide Number Placeholder 21"/>
          <p:cNvSpPr>
            <a:spLocks noGrp="1"/>
          </p:cNvSpPr>
          <p:nvPr>
            <p:ph type="sldNum" sz="quarter" idx="12"/>
          </p:nvPr>
        </p:nvSpPr>
        <p:spPr/>
        <p:txBody>
          <a:bodyPr/>
          <a:lstStyle/>
          <a:p>
            <a:fld id="{E62ABB11-4FB2-4374-9480-74C09670CA08}" type="slidenum">
              <a:rPr lang="en-US" smtClean="0"/>
              <a:pPr/>
              <a:t>10</a:t>
            </a:fld>
            <a:endParaRPr lang="en-US"/>
          </a:p>
        </p:txBody>
      </p:sp>
      <p:graphicFrame>
        <p:nvGraphicFramePr>
          <p:cNvPr id="449537" name="Object 1"/>
          <p:cNvGraphicFramePr>
            <a:graphicFrameLocks noChangeAspect="1"/>
          </p:cNvGraphicFramePr>
          <p:nvPr/>
        </p:nvGraphicFramePr>
        <p:xfrm>
          <a:off x="995238" y="5450013"/>
          <a:ext cx="2417762" cy="846137"/>
        </p:xfrm>
        <a:graphic>
          <a:graphicData uri="http://schemas.openxmlformats.org/presentationml/2006/ole">
            <mc:AlternateContent xmlns:mc="http://schemas.openxmlformats.org/markup-compatibility/2006">
              <mc:Choice xmlns:v="urn:schemas-microsoft-com:vml" Requires="v">
                <p:oleObj spid="_x0000_s449574" name="Equation" r:id="rId8" imgW="1498320" imgH="444240" progId="Equation.3">
                  <p:embed/>
                </p:oleObj>
              </mc:Choice>
              <mc:Fallback>
                <p:oleObj name="Equation" r:id="rId8" imgW="1498320" imgH="444240" progId="Equation.3">
                  <p:embed/>
                  <p:pic>
                    <p:nvPicPr>
                      <p:cNvPr id="0"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5238" y="5450013"/>
                        <a:ext cx="2417762" cy="8461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p:cTn id="7"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40192" y="1185075"/>
            <a:ext cx="8534400" cy="3000375"/>
          </a:xfrm>
          <a:prstGeom prst="rect">
            <a:avLst/>
          </a:prstGeom>
          <a:noFill/>
          <a:ln w="9525">
            <a:noFill/>
            <a:miter lim="800000"/>
            <a:headEnd/>
            <a:tailEnd/>
          </a:ln>
        </p:spPr>
      </p:pic>
      <p:sp>
        <p:nvSpPr>
          <p:cNvPr id="2" name="Title 1"/>
          <p:cNvSpPr>
            <a:spLocks noGrp="1"/>
          </p:cNvSpPr>
          <p:nvPr>
            <p:ph type="title"/>
          </p:nvPr>
        </p:nvSpPr>
        <p:spPr>
          <a:xfrm>
            <a:off x="389825" y="154004"/>
            <a:ext cx="8229600" cy="505008"/>
          </a:xfrm>
        </p:spPr>
        <p:txBody>
          <a:bodyPr>
            <a:noAutofit/>
          </a:bodyPr>
          <a:lstStyle/>
          <a:p>
            <a:r>
              <a:rPr lang="en-US" sz="4000" dirty="0" smtClean="0"/>
              <a:t>MCC: Magnetic stress buildup</a:t>
            </a:r>
            <a:endParaRPr lang="en-US" sz="4000" dirty="0"/>
          </a:p>
        </p:txBody>
      </p:sp>
      <p:sp>
        <p:nvSpPr>
          <p:cNvPr id="4" name="Explosion 1 3"/>
          <p:cNvSpPr/>
          <p:nvPr/>
        </p:nvSpPr>
        <p:spPr>
          <a:xfrm>
            <a:off x="885012" y="2992924"/>
            <a:ext cx="510139" cy="500514"/>
          </a:xfrm>
          <a:prstGeom prst="irregularSeal1">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Explosion 1 6"/>
          <p:cNvSpPr/>
          <p:nvPr/>
        </p:nvSpPr>
        <p:spPr>
          <a:xfrm>
            <a:off x="6831072" y="2980766"/>
            <a:ext cx="510139" cy="500514"/>
          </a:xfrm>
          <a:prstGeom prst="irregularSeal1">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13"/>
          <p:cNvSpPr/>
          <p:nvPr/>
        </p:nvSpPr>
        <p:spPr>
          <a:xfrm>
            <a:off x="3511223" y="1484717"/>
            <a:ext cx="2090687" cy="461665"/>
          </a:xfrm>
          <a:prstGeom prst="rect">
            <a:avLst/>
          </a:prstGeom>
        </p:spPr>
        <p:txBody>
          <a:bodyPr wrap="square">
            <a:spAutoFit/>
          </a:bodyPr>
          <a:lstStyle/>
          <a:p>
            <a:pPr algn="ctr"/>
            <a:r>
              <a:rPr lang="en-US" sz="2400" dirty="0" smtClean="0"/>
              <a:t>Stress builds up</a:t>
            </a:r>
            <a:endParaRPr lang="en-US" sz="2400" dirty="0"/>
          </a:p>
        </p:txBody>
      </p:sp>
      <p:cxnSp>
        <p:nvCxnSpPr>
          <p:cNvPr id="26" name="Straight Arrow Connector 25"/>
          <p:cNvCxnSpPr/>
          <p:nvPr/>
        </p:nvCxnSpPr>
        <p:spPr>
          <a:xfrm>
            <a:off x="2175318" y="1839321"/>
            <a:ext cx="4620353" cy="1588"/>
          </a:xfrm>
          <a:prstGeom prst="straightConnector1">
            <a:avLst/>
          </a:prstGeom>
          <a:ln w="28575">
            <a:headEnd type="triangle" w="med" len="med"/>
            <a:tailEnd type="triangle" w="med" len="med"/>
          </a:ln>
        </p:spPr>
        <p:style>
          <a:lnRef idx="1">
            <a:schemeClr val="accent6"/>
          </a:lnRef>
          <a:fillRef idx="0">
            <a:schemeClr val="accent6"/>
          </a:fillRef>
          <a:effectRef idx="0">
            <a:schemeClr val="accent6"/>
          </a:effectRef>
          <a:fontRef idx="minor">
            <a:schemeClr val="tx1"/>
          </a:fontRef>
        </p:style>
      </p:cxnSp>
      <p:cxnSp>
        <p:nvCxnSpPr>
          <p:cNvPr id="28" name="Straight Connector 27"/>
          <p:cNvCxnSpPr/>
          <p:nvPr/>
        </p:nvCxnSpPr>
        <p:spPr>
          <a:xfrm rot="16200000" flipH="1">
            <a:off x="1082850" y="2439051"/>
            <a:ext cx="2184936" cy="1"/>
          </a:xfrm>
          <a:prstGeom prst="line">
            <a:avLst/>
          </a:prstGeom>
          <a:ln>
            <a:solidFill>
              <a:schemeClr val="tx1">
                <a:lumMod val="50000"/>
                <a:lumOff val="50000"/>
              </a:schemeClr>
            </a:solidFill>
          </a:ln>
        </p:spPr>
        <p:style>
          <a:lnRef idx="1">
            <a:schemeClr val="accent6"/>
          </a:lnRef>
          <a:fillRef idx="0">
            <a:schemeClr val="accent6"/>
          </a:fillRef>
          <a:effectRef idx="0">
            <a:schemeClr val="accent6"/>
          </a:effectRef>
          <a:fontRef idx="minor">
            <a:schemeClr val="tx1"/>
          </a:fontRef>
        </p:style>
      </p:cxnSp>
      <p:cxnSp>
        <p:nvCxnSpPr>
          <p:cNvPr id="46" name="Straight Connector 45"/>
          <p:cNvCxnSpPr/>
          <p:nvPr/>
        </p:nvCxnSpPr>
        <p:spPr>
          <a:xfrm rot="16200000" flipH="1">
            <a:off x="5703206" y="2439051"/>
            <a:ext cx="2184936" cy="1"/>
          </a:xfrm>
          <a:prstGeom prst="line">
            <a:avLst/>
          </a:prstGeom>
          <a:ln>
            <a:solidFill>
              <a:schemeClr val="tx1">
                <a:lumMod val="50000"/>
                <a:lumOff val="50000"/>
              </a:schemeClr>
            </a:solidFill>
          </a:ln>
        </p:spPr>
        <p:style>
          <a:lnRef idx="1">
            <a:schemeClr val="accent6"/>
          </a:lnRef>
          <a:fillRef idx="0">
            <a:schemeClr val="accent6"/>
          </a:fillRef>
          <a:effectRef idx="0">
            <a:schemeClr val="accent6"/>
          </a:effectRef>
          <a:fontRef idx="minor">
            <a:schemeClr val="tx1"/>
          </a:fontRef>
        </p:style>
      </p:cxnSp>
      <p:sp>
        <p:nvSpPr>
          <p:cNvPr id="47" name="Rectangle 46"/>
          <p:cNvSpPr/>
          <p:nvPr/>
        </p:nvSpPr>
        <p:spPr>
          <a:xfrm>
            <a:off x="6971550" y="1499627"/>
            <a:ext cx="814647"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dirty="0">
                <a:solidFill>
                  <a:schemeClr val="dk1"/>
                </a:solidFill>
              </a:rPr>
              <a:t>R</a:t>
            </a:r>
            <a:r>
              <a:rPr lang="en-US" dirty="0" smtClean="0">
                <a:solidFill>
                  <a:schemeClr val="dk1"/>
                </a:solidFill>
              </a:rPr>
              <a:t>elease</a:t>
            </a:r>
            <a:endParaRPr lang="en-US" dirty="0"/>
          </a:p>
        </p:txBody>
      </p:sp>
      <p:sp>
        <p:nvSpPr>
          <p:cNvPr id="48" name="Rectangle 47"/>
          <p:cNvSpPr/>
          <p:nvPr/>
        </p:nvSpPr>
        <p:spPr>
          <a:xfrm>
            <a:off x="1228979" y="1490771"/>
            <a:ext cx="814647"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dirty="0">
                <a:solidFill>
                  <a:schemeClr val="dk1"/>
                </a:solidFill>
              </a:rPr>
              <a:t>R</a:t>
            </a:r>
            <a:r>
              <a:rPr lang="en-US" dirty="0" smtClean="0">
                <a:solidFill>
                  <a:schemeClr val="dk1"/>
                </a:solidFill>
              </a:rPr>
              <a:t>elease</a:t>
            </a:r>
            <a:endParaRPr lang="en-US" dirty="0"/>
          </a:p>
        </p:txBody>
      </p:sp>
      <p:sp>
        <p:nvSpPr>
          <p:cNvPr id="50" name="Rectangle 49"/>
          <p:cNvSpPr/>
          <p:nvPr/>
        </p:nvSpPr>
        <p:spPr>
          <a:xfrm>
            <a:off x="2175317" y="4437183"/>
            <a:ext cx="4928135" cy="1569660"/>
          </a:xfrm>
          <a:prstGeom prst="rect">
            <a:avLst/>
          </a:prstGeom>
        </p:spPr>
        <p:txBody>
          <a:bodyPr wrap="square">
            <a:spAutoFit/>
          </a:bodyPr>
          <a:lstStyle/>
          <a:p>
            <a:r>
              <a:rPr lang="en-US" sz="2400" dirty="0" smtClean="0"/>
              <a:t>No reconnection        Constant Domain fluxes       Non-potentiality  builds</a:t>
            </a:r>
          </a:p>
          <a:p>
            <a:r>
              <a:rPr lang="en-US" sz="2400" b="1" dirty="0" smtClean="0"/>
              <a:t>To preserve topology </a:t>
            </a:r>
            <a:r>
              <a:rPr lang="en-US" sz="2400" dirty="0" smtClean="0"/>
              <a:t>currents flow along separators</a:t>
            </a:r>
            <a:endParaRPr lang="en-US" sz="2400" b="1" dirty="0" smtClean="0"/>
          </a:p>
        </p:txBody>
      </p:sp>
      <p:sp>
        <p:nvSpPr>
          <p:cNvPr id="51" name="Rectangle 50"/>
          <p:cNvSpPr/>
          <p:nvPr/>
        </p:nvSpPr>
        <p:spPr>
          <a:xfrm>
            <a:off x="57329" y="4487423"/>
            <a:ext cx="2252320" cy="1200329"/>
          </a:xfrm>
          <a:prstGeom prst="rect">
            <a:avLst/>
          </a:prstGeom>
        </p:spPr>
        <p:txBody>
          <a:bodyPr wrap="square">
            <a:spAutoFit/>
          </a:bodyPr>
          <a:lstStyle/>
          <a:p>
            <a:r>
              <a:rPr lang="en-US" sz="2400" dirty="0" smtClean="0"/>
              <a:t>Reconnection relaxes field to potential. </a:t>
            </a:r>
          </a:p>
        </p:txBody>
      </p:sp>
      <p:cxnSp>
        <p:nvCxnSpPr>
          <p:cNvPr id="54" name="Straight Connector 53"/>
          <p:cNvCxnSpPr/>
          <p:nvPr/>
        </p:nvCxnSpPr>
        <p:spPr>
          <a:xfrm rot="16200000" flipH="1">
            <a:off x="1128485" y="5208866"/>
            <a:ext cx="2093667" cy="2"/>
          </a:xfrm>
          <a:prstGeom prst="line">
            <a:avLst/>
          </a:prstGeom>
          <a:ln>
            <a:solidFill>
              <a:schemeClr val="tx1">
                <a:lumMod val="50000"/>
                <a:lumOff val="50000"/>
              </a:schemeClr>
            </a:solidFill>
          </a:ln>
        </p:spPr>
        <p:style>
          <a:lnRef idx="1">
            <a:schemeClr val="accent6"/>
          </a:lnRef>
          <a:fillRef idx="0">
            <a:schemeClr val="accent6"/>
          </a:fillRef>
          <a:effectRef idx="0">
            <a:schemeClr val="accent6"/>
          </a:effectRef>
          <a:fontRef idx="minor">
            <a:schemeClr val="tx1"/>
          </a:fontRef>
        </p:style>
      </p:cxnSp>
      <p:cxnSp>
        <p:nvCxnSpPr>
          <p:cNvPr id="55" name="Straight Connector 54"/>
          <p:cNvCxnSpPr/>
          <p:nvPr/>
        </p:nvCxnSpPr>
        <p:spPr>
          <a:xfrm rot="16200000" flipH="1">
            <a:off x="5748838" y="5208868"/>
            <a:ext cx="2093668" cy="1"/>
          </a:xfrm>
          <a:prstGeom prst="line">
            <a:avLst/>
          </a:prstGeom>
          <a:ln>
            <a:solidFill>
              <a:schemeClr val="tx1">
                <a:lumMod val="50000"/>
                <a:lumOff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p:cNvSpPr/>
          <p:nvPr/>
        </p:nvSpPr>
        <p:spPr>
          <a:xfrm>
            <a:off x="6831072" y="4437183"/>
            <a:ext cx="2213138" cy="1200329"/>
          </a:xfrm>
          <a:prstGeom prst="rect">
            <a:avLst/>
          </a:prstGeom>
        </p:spPr>
        <p:txBody>
          <a:bodyPr wrap="square">
            <a:spAutoFit/>
          </a:bodyPr>
          <a:lstStyle/>
          <a:p>
            <a:r>
              <a:rPr lang="en-US" sz="2400" smtClean="0"/>
              <a:t>Reconnection </a:t>
            </a:r>
            <a:endParaRPr lang="en-US" sz="2400" dirty="0" smtClean="0"/>
          </a:p>
          <a:p>
            <a:r>
              <a:rPr lang="en-US" sz="2400" dirty="0" smtClean="0"/>
              <a:t>relaxes field to potential.  </a:t>
            </a:r>
          </a:p>
        </p:txBody>
      </p:sp>
      <p:sp>
        <p:nvSpPr>
          <p:cNvPr id="27" name="Right Arrow 26"/>
          <p:cNvSpPr/>
          <p:nvPr/>
        </p:nvSpPr>
        <p:spPr>
          <a:xfrm>
            <a:off x="4266053" y="4657149"/>
            <a:ext cx="29838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39635" y="757347"/>
            <a:ext cx="551754" cy="523220"/>
          </a:xfrm>
          <a:prstGeom prst="rect">
            <a:avLst/>
          </a:prstGeom>
        </p:spPr>
        <p:txBody>
          <a:bodyPr wrap="none">
            <a:spAutoFit/>
          </a:bodyPr>
          <a:lstStyle/>
          <a:p>
            <a:r>
              <a:rPr lang="en-US" sz="2800" b="1" dirty="0" smtClean="0">
                <a:cs typeface="Arial" pitchFamily="34" charset="0"/>
              </a:rPr>
              <a:t>T0</a:t>
            </a:r>
            <a:endParaRPr lang="en-US" sz="2800" b="1" dirty="0"/>
          </a:p>
        </p:txBody>
      </p:sp>
      <p:sp>
        <p:nvSpPr>
          <p:cNvPr id="23" name="Rectangle 22"/>
          <p:cNvSpPr/>
          <p:nvPr/>
        </p:nvSpPr>
        <p:spPr>
          <a:xfrm>
            <a:off x="6549942" y="739396"/>
            <a:ext cx="851515" cy="523220"/>
          </a:xfrm>
          <a:prstGeom prst="rect">
            <a:avLst/>
          </a:prstGeom>
        </p:spPr>
        <p:txBody>
          <a:bodyPr wrap="none">
            <a:spAutoFit/>
          </a:bodyPr>
          <a:lstStyle/>
          <a:p>
            <a:r>
              <a:rPr lang="en-US" sz="2800" b="1" dirty="0" smtClean="0">
                <a:cs typeface="Arial" pitchFamily="34" charset="0"/>
              </a:rPr>
              <a:t>T</a:t>
            </a:r>
            <a:r>
              <a:rPr lang="en-US" sz="2800" b="1" baseline="-25000" dirty="0" smtClean="0">
                <a:cs typeface="Arial" pitchFamily="34" charset="0"/>
              </a:rPr>
              <a:t>flare</a:t>
            </a:r>
            <a:endParaRPr lang="en-US" sz="2800" b="1" baseline="-25000" dirty="0"/>
          </a:p>
        </p:txBody>
      </p:sp>
      <p:sp>
        <p:nvSpPr>
          <p:cNvPr id="21" name="Right Arrow 20"/>
          <p:cNvSpPr/>
          <p:nvPr/>
        </p:nvSpPr>
        <p:spPr>
          <a:xfrm>
            <a:off x="2998956" y="5019408"/>
            <a:ext cx="29838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p:cNvSpPr>
            <a:spLocks noGrp="1"/>
          </p:cNvSpPr>
          <p:nvPr>
            <p:ph type="ftr" sz="quarter" idx="11"/>
          </p:nvPr>
        </p:nvSpPr>
        <p:spPr>
          <a:xfrm>
            <a:off x="150311" y="6606870"/>
            <a:ext cx="8892501" cy="365125"/>
          </a:xfrm>
        </p:spPr>
        <p:txBody>
          <a:bodyPr/>
          <a:lstStyle/>
          <a:p>
            <a:pPr algn="just"/>
            <a:r>
              <a:rPr lang="en-US" dirty="0" smtClean="0">
                <a:solidFill>
                  <a:schemeClr val="bg1">
                    <a:lumMod val="75000"/>
                  </a:schemeClr>
                </a:solidFill>
              </a:rPr>
              <a:t>Introduction</a:t>
            </a:r>
            <a:r>
              <a:rPr lang="en-US" dirty="0" smtClean="0">
                <a:solidFill>
                  <a:schemeClr val="tx1"/>
                </a:solidFill>
              </a:rPr>
              <a:t>	</a:t>
            </a:r>
            <a:r>
              <a:rPr lang="en-US" dirty="0" smtClean="0">
                <a:solidFill>
                  <a:schemeClr val="bg1">
                    <a:lumMod val="75000"/>
                  </a:schemeClr>
                </a:solidFill>
              </a:rPr>
              <a:t>	</a:t>
            </a:r>
            <a:r>
              <a:rPr lang="en-US" dirty="0" smtClean="0">
                <a:solidFill>
                  <a:schemeClr val="tx1"/>
                </a:solidFill>
              </a:rPr>
              <a:t>Methods: MCC </a:t>
            </a:r>
            <a:r>
              <a:rPr lang="en-US" dirty="0" smtClean="0">
                <a:solidFill>
                  <a:schemeClr val="bg1">
                    <a:lumMod val="75000"/>
                  </a:schemeClr>
                </a:solidFill>
              </a:rPr>
              <a:t>,  Observations		Data	          Results I		     Results II</a:t>
            </a:r>
            <a:endParaRPr lang="en-US" dirty="0">
              <a:solidFill>
                <a:schemeClr val="bg1">
                  <a:lumMod val="75000"/>
                </a:schemeClr>
              </a:solidFill>
            </a:endParaRPr>
          </a:p>
        </p:txBody>
      </p:sp>
      <p:sp>
        <p:nvSpPr>
          <p:cNvPr id="25" name="Slide Number Placeholder 24"/>
          <p:cNvSpPr>
            <a:spLocks noGrp="1"/>
          </p:cNvSpPr>
          <p:nvPr>
            <p:ph type="sldNum" sz="quarter" idx="12"/>
          </p:nvPr>
        </p:nvSpPr>
        <p:spPr/>
        <p:txBody>
          <a:bodyPr/>
          <a:lstStyle/>
          <a:p>
            <a:fld id="{E62ABB11-4FB2-4374-9480-74C09670CA08}" type="slidenum">
              <a:rPr lang="en-US" smtClean="0"/>
              <a:pPr/>
              <a:t>11</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47" grpId="0" animBg="1"/>
      <p:bldP spid="48" grpId="0" animBg="1"/>
      <p:bldP spid="50" grpId="0"/>
      <p:bldP spid="51" grpId="0"/>
      <p:bldP spid="22" grpId="0"/>
      <p:bldP spid="27"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40192" y="1049101"/>
            <a:ext cx="8534400" cy="3000375"/>
          </a:xfrm>
          <a:prstGeom prst="rect">
            <a:avLst/>
          </a:prstGeom>
          <a:noFill/>
          <a:ln w="9525">
            <a:noFill/>
            <a:miter lim="800000"/>
            <a:headEnd/>
            <a:tailEnd/>
          </a:ln>
        </p:spPr>
      </p:pic>
      <p:sp>
        <p:nvSpPr>
          <p:cNvPr id="45" name="Rectangle 44"/>
          <p:cNvSpPr/>
          <p:nvPr/>
        </p:nvSpPr>
        <p:spPr>
          <a:xfrm>
            <a:off x="2804668" y="3717071"/>
            <a:ext cx="3518912"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a:spAutoFit/>
          </a:bodyPr>
          <a:lstStyle/>
          <a:p>
            <a:r>
              <a:rPr lang="en-US" dirty="0" smtClean="0"/>
              <a:t>                                                                 </a:t>
            </a:r>
            <a:endParaRPr lang="en-US" dirty="0"/>
          </a:p>
        </p:txBody>
      </p:sp>
      <p:pic>
        <p:nvPicPr>
          <p:cNvPr id="32" name="Picture 3"/>
          <p:cNvPicPr>
            <a:picLocks noChangeAspect="1" noChangeArrowheads="1"/>
          </p:cNvPicPr>
          <p:nvPr/>
        </p:nvPicPr>
        <p:blipFill>
          <a:blip r:embed="rId4" cstate="print"/>
          <a:srcRect/>
          <a:stretch>
            <a:fillRect/>
          </a:stretch>
        </p:blipFill>
        <p:spPr bwMode="auto">
          <a:xfrm>
            <a:off x="5221674" y="3766452"/>
            <a:ext cx="3523202" cy="2891981"/>
          </a:xfrm>
          <a:prstGeom prst="rect">
            <a:avLst/>
          </a:prstGeom>
          <a:noFill/>
          <a:ln w="9525">
            <a:noFill/>
            <a:miter lim="800000"/>
            <a:headEnd/>
            <a:tailEnd/>
          </a:ln>
        </p:spPr>
      </p:pic>
      <p:sp>
        <p:nvSpPr>
          <p:cNvPr id="2" name="Title 1"/>
          <p:cNvSpPr>
            <a:spLocks noGrp="1"/>
          </p:cNvSpPr>
          <p:nvPr>
            <p:ph type="title"/>
          </p:nvPr>
        </p:nvSpPr>
        <p:spPr>
          <a:xfrm>
            <a:off x="389825" y="154004"/>
            <a:ext cx="8229600" cy="505008"/>
          </a:xfrm>
        </p:spPr>
        <p:txBody>
          <a:bodyPr>
            <a:noAutofit/>
          </a:bodyPr>
          <a:lstStyle/>
          <a:p>
            <a:r>
              <a:rPr lang="en-US" sz="4000" dirty="0" smtClean="0"/>
              <a:t>MCC: Magnetic stress buildup</a:t>
            </a:r>
            <a:endParaRPr lang="en-US" sz="4000" dirty="0"/>
          </a:p>
        </p:txBody>
      </p:sp>
      <p:sp>
        <p:nvSpPr>
          <p:cNvPr id="4" name="Explosion 1 3"/>
          <p:cNvSpPr/>
          <p:nvPr/>
        </p:nvSpPr>
        <p:spPr>
          <a:xfrm>
            <a:off x="885012" y="2836168"/>
            <a:ext cx="510139" cy="500514"/>
          </a:xfrm>
          <a:prstGeom prst="irregularSeal1">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Explosion 1 6"/>
          <p:cNvSpPr/>
          <p:nvPr/>
        </p:nvSpPr>
        <p:spPr>
          <a:xfrm>
            <a:off x="6831072" y="2824010"/>
            <a:ext cx="510139" cy="500514"/>
          </a:xfrm>
          <a:prstGeom prst="irregularSeal1">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13"/>
          <p:cNvSpPr/>
          <p:nvPr/>
        </p:nvSpPr>
        <p:spPr>
          <a:xfrm>
            <a:off x="3511223" y="1327961"/>
            <a:ext cx="2511890" cy="461665"/>
          </a:xfrm>
          <a:prstGeom prst="rect">
            <a:avLst/>
          </a:prstGeom>
        </p:spPr>
        <p:txBody>
          <a:bodyPr wrap="square">
            <a:spAutoFit/>
          </a:bodyPr>
          <a:lstStyle/>
          <a:p>
            <a:pPr algn="ctr"/>
            <a:r>
              <a:rPr lang="en-US" sz="2400" dirty="0" smtClean="0"/>
              <a:t>Stress builds up</a:t>
            </a:r>
            <a:endParaRPr lang="en-US" sz="2400" dirty="0"/>
          </a:p>
        </p:txBody>
      </p:sp>
      <p:sp>
        <p:nvSpPr>
          <p:cNvPr id="16" name="Rectangle 15"/>
          <p:cNvSpPr/>
          <p:nvPr/>
        </p:nvSpPr>
        <p:spPr>
          <a:xfrm>
            <a:off x="3513338" y="1614261"/>
            <a:ext cx="2055563" cy="461665"/>
          </a:xfrm>
          <a:prstGeom prst="rect">
            <a:avLst/>
          </a:prstGeom>
        </p:spPr>
        <p:txBody>
          <a:bodyPr wrap="none">
            <a:spAutoFit/>
          </a:bodyPr>
          <a:lstStyle/>
          <a:p>
            <a:r>
              <a:rPr lang="en-US" sz="2400" dirty="0" smtClean="0"/>
              <a:t>No reconnection</a:t>
            </a:r>
          </a:p>
        </p:txBody>
      </p:sp>
      <p:cxnSp>
        <p:nvCxnSpPr>
          <p:cNvPr id="26" name="Straight Arrow Connector 25"/>
          <p:cNvCxnSpPr/>
          <p:nvPr/>
        </p:nvCxnSpPr>
        <p:spPr>
          <a:xfrm>
            <a:off x="2175318" y="1703347"/>
            <a:ext cx="4620353" cy="1588"/>
          </a:xfrm>
          <a:prstGeom prst="straightConnector1">
            <a:avLst/>
          </a:prstGeom>
          <a:ln w="28575">
            <a:headEnd type="triangle" w="med" len="med"/>
            <a:tailEnd type="triangle" w="med" len="med"/>
          </a:ln>
        </p:spPr>
        <p:style>
          <a:lnRef idx="1">
            <a:schemeClr val="accent6"/>
          </a:lnRef>
          <a:fillRef idx="0">
            <a:schemeClr val="accent6"/>
          </a:fillRef>
          <a:effectRef idx="0">
            <a:schemeClr val="accent6"/>
          </a:effectRef>
          <a:fontRef idx="minor">
            <a:schemeClr val="tx1"/>
          </a:fontRef>
        </p:style>
      </p:cxnSp>
      <p:cxnSp>
        <p:nvCxnSpPr>
          <p:cNvPr id="28" name="Straight Connector 27"/>
          <p:cNvCxnSpPr/>
          <p:nvPr/>
        </p:nvCxnSpPr>
        <p:spPr>
          <a:xfrm rot="16200000" flipH="1">
            <a:off x="1082850" y="2282295"/>
            <a:ext cx="2184936" cy="1"/>
          </a:xfrm>
          <a:prstGeom prst="line">
            <a:avLst/>
          </a:prstGeom>
          <a:ln w="38100">
            <a:solidFill>
              <a:schemeClr val="tx1">
                <a:lumMod val="50000"/>
                <a:lumOff val="50000"/>
              </a:schemeClr>
            </a:solidFill>
          </a:ln>
        </p:spPr>
        <p:style>
          <a:lnRef idx="1">
            <a:schemeClr val="accent6"/>
          </a:lnRef>
          <a:fillRef idx="0">
            <a:schemeClr val="accent6"/>
          </a:fillRef>
          <a:effectRef idx="0">
            <a:schemeClr val="accent6"/>
          </a:effectRef>
          <a:fontRef idx="minor">
            <a:schemeClr val="tx1"/>
          </a:fontRef>
        </p:style>
      </p:cxnSp>
      <p:cxnSp>
        <p:nvCxnSpPr>
          <p:cNvPr id="46" name="Straight Connector 45"/>
          <p:cNvCxnSpPr/>
          <p:nvPr/>
        </p:nvCxnSpPr>
        <p:spPr>
          <a:xfrm rot="16200000" flipH="1">
            <a:off x="5703206" y="2282295"/>
            <a:ext cx="2184936" cy="1"/>
          </a:xfrm>
          <a:prstGeom prst="line">
            <a:avLst/>
          </a:prstGeom>
          <a:ln w="38100">
            <a:solidFill>
              <a:schemeClr val="tx1">
                <a:lumMod val="50000"/>
                <a:lumOff val="50000"/>
              </a:schemeClr>
            </a:solidFill>
          </a:ln>
        </p:spPr>
        <p:style>
          <a:lnRef idx="1">
            <a:schemeClr val="accent6"/>
          </a:lnRef>
          <a:fillRef idx="0">
            <a:schemeClr val="accent6"/>
          </a:fillRef>
          <a:effectRef idx="0">
            <a:schemeClr val="accent6"/>
          </a:effectRef>
          <a:fontRef idx="minor">
            <a:schemeClr val="tx1"/>
          </a:fontRef>
        </p:style>
      </p:cxnSp>
      <p:sp>
        <p:nvSpPr>
          <p:cNvPr id="47" name="Rectangle 46"/>
          <p:cNvSpPr/>
          <p:nvPr/>
        </p:nvSpPr>
        <p:spPr>
          <a:xfrm>
            <a:off x="6971550" y="1342871"/>
            <a:ext cx="814647"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dirty="0">
                <a:solidFill>
                  <a:schemeClr val="dk1"/>
                </a:solidFill>
              </a:rPr>
              <a:t>R</a:t>
            </a:r>
            <a:r>
              <a:rPr lang="en-US" dirty="0" smtClean="0">
                <a:solidFill>
                  <a:schemeClr val="dk1"/>
                </a:solidFill>
              </a:rPr>
              <a:t>elease</a:t>
            </a:r>
            <a:endParaRPr lang="en-US" dirty="0"/>
          </a:p>
        </p:txBody>
      </p:sp>
      <p:sp>
        <p:nvSpPr>
          <p:cNvPr id="48" name="Rectangle 47"/>
          <p:cNvSpPr/>
          <p:nvPr/>
        </p:nvSpPr>
        <p:spPr>
          <a:xfrm>
            <a:off x="1228979" y="1334015"/>
            <a:ext cx="814647"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dirty="0">
                <a:solidFill>
                  <a:schemeClr val="dk1"/>
                </a:solidFill>
              </a:rPr>
              <a:t>R</a:t>
            </a:r>
            <a:r>
              <a:rPr lang="en-US" dirty="0" smtClean="0">
                <a:solidFill>
                  <a:schemeClr val="dk1"/>
                </a:solidFill>
              </a:rPr>
              <a:t>elease</a:t>
            </a:r>
            <a:endParaRPr lang="en-US" dirty="0"/>
          </a:p>
        </p:txBody>
      </p:sp>
      <p:sp>
        <p:nvSpPr>
          <p:cNvPr id="20" name="Rectangle 19"/>
          <p:cNvSpPr/>
          <p:nvPr/>
        </p:nvSpPr>
        <p:spPr>
          <a:xfrm>
            <a:off x="1939635" y="757347"/>
            <a:ext cx="551754" cy="523220"/>
          </a:xfrm>
          <a:prstGeom prst="rect">
            <a:avLst/>
          </a:prstGeom>
        </p:spPr>
        <p:txBody>
          <a:bodyPr wrap="none">
            <a:spAutoFit/>
          </a:bodyPr>
          <a:lstStyle/>
          <a:p>
            <a:r>
              <a:rPr lang="en-US" sz="2800" b="1" dirty="0" smtClean="0">
                <a:cs typeface="Arial" pitchFamily="34" charset="0"/>
              </a:rPr>
              <a:t>T0</a:t>
            </a:r>
            <a:endParaRPr lang="en-US" sz="2800" b="1" dirty="0"/>
          </a:p>
        </p:txBody>
      </p:sp>
      <p:sp>
        <p:nvSpPr>
          <p:cNvPr id="23" name="Rectangle 22"/>
          <p:cNvSpPr/>
          <p:nvPr/>
        </p:nvSpPr>
        <p:spPr>
          <a:xfrm>
            <a:off x="6549942" y="739396"/>
            <a:ext cx="851515" cy="523220"/>
          </a:xfrm>
          <a:prstGeom prst="rect">
            <a:avLst/>
          </a:prstGeom>
        </p:spPr>
        <p:txBody>
          <a:bodyPr wrap="none">
            <a:spAutoFit/>
          </a:bodyPr>
          <a:lstStyle/>
          <a:p>
            <a:r>
              <a:rPr lang="en-US" sz="2800" b="1" dirty="0" smtClean="0">
                <a:cs typeface="Arial" pitchFamily="34" charset="0"/>
              </a:rPr>
              <a:t>T</a:t>
            </a:r>
            <a:r>
              <a:rPr lang="en-US" sz="2800" b="1" baseline="-25000" dirty="0" smtClean="0">
                <a:cs typeface="Arial" pitchFamily="34" charset="0"/>
              </a:rPr>
              <a:t>flare</a:t>
            </a:r>
            <a:endParaRPr lang="en-US" sz="2800" b="1" baseline="-25000" dirty="0"/>
          </a:p>
        </p:txBody>
      </p:sp>
      <p:pic>
        <p:nvPicPr>
          <p:cNvPr id="31" name="Picture 8"/>
          <p:cNvPicPr>
            <a:picLocks noChangeAspect="1" noChangeArrowheads="1"/>
          </p:cNvPicPr>
          <p:nvPr/>
        </p:nvPicPr>
        <p:blipFill>
          <a:blip r:embed="rId5" cstate="print"/>
          <a:srcRect/>
          <a:stretch>
            <a:fillRect/>
          </a:stretch>
        </p:blipFill>
        <p:spPr bwMode="auto">
          <a:xfrm>
            <a:off x="582919" y="3766795"/>
            <a:ext cx="3542334" cy="2893013"/>
          </a:xfrm>
          <a:prstGeom prst="rect">
            <a:avLst/>
          </a:prstGeom>
          <a:noFill/>
          <a:ln w="9525">
            <a:noFill/>
            <a:miter lim="800000"/>
            <a:headEnd/>
            <a:tailEnd/>
          </a:ln>
        </p:spPr>
      </p:pic>
      <p:sp>
        <p:nvSpPr>
          <p:cNvPr id="34" name="Rectangle 33"/>
          <p:cNvSpPr/>
          <p:nvPr/>
        </p:nvSpPr>
        <p:spPr>
          <a:xfrm>
            <a:off x="885012" y="4042917"/>
            <a:ext cx="551754" cy="523220"/>
          </a:xfrm>
          <a:prstGeom prst="rect">
            <a:avLst/>
          </a:prstGeom>
        </p:spPr>
        <p:txBody>
          <a:bodyPr wrap="none">
            <a:spAutoFit/>
          </a:bodyPr>
          <a:lstStyle/>
          <a:p>
            <a:r>
              <a:rPr lang="en-US" sz="2800" b="1" dirty="0" smtClean="0">
                <a:solidFill>
                  <a:schemeClr val="bg1"/>
                </a:solidFill>
                <a:cs typeface="Arial" pitchFamily="34" charset="0"/>
              </a:rPr>
              <a:t>T0</a:t>
            </a:r>
            <a:endParaRPr lang="en-US" sz="2800" b="1" dirty="0">
              <a:solidFill>
                <a:schemeClr val="bg1"/>
              </a:solidFill>
            </a:endParaRPr>
          </a:p>
        </p:txBody>
      </p:sp>
      <p:cxnSp>
        <p:nvCxnSpPr>
          <p:cNvPr id="37" name="Straight Connector 36"/>
          <p:cNvCxnSpPr/>
          <p:nvPr/>
        </p:nvCxnSpPr>
        <p:spPr>
          <a:xfrm rot="10800000" flipV="1">
            <a:off x="582919" y="3374764"/>
            <a:ext cx="1592400" cy="484668"/>
          </a:xfrm>
          <a:prstGeom prst="line">
            <a:avLst/>
          </a:prstGeom>
          <a:ln w="38100">
            <a:solidFill>
              <a:schemeClr val="tx1">
                <a:lumMod val="50000"/>
                <a:lumOff val="50000"/>
              </a:schemeClr>
            </a:solidFill>
          </a:ln>
        </p:spPr>
        <p:style>
          <a:lnRef idx="1">
            <a:schemeClr val="accent6"/>
          </a:lnRef>
          <a:fillRef idx="0">
            <a:schemeClr val="accent6"/>
          </a:fillRef>
          <a:effectRef idx="0">
            <a:schemeClr val="accent6"/>
          </a:effectRef>
          <a:fontRef idx="minor">
            <a:schemeClr val="tx1"/>
          </a:fontRef>
        </p:style>
      </p:cxnSp>
      <p:cxnSp>
        <p:nvCxnSpPr>
          <p:cNvPr id="40" name="Straight Connector 39"/>
          <p:cNvCxnSpPr/>
          <p:nvPr/>
        </p:nvCxnSpPr>
        <p:spPr>
          <a:xfrm>
            <a:off x="2175320" y="3376876"/>
            <a:ext cx="1949935" cy="522749"/>
          </a:xfrm>
          <a:prstGeom prst="line">
            <a:avLst/>
          </a:prstGeom>
          <a:ln w="38100">
            <a:solidFill>
              <a:schemeClr val="tx1">
                <a:lumMod val="50000"/>
                <a:lumOff val="50000"/>
              </a:schemeClr>
            </a:solidFill>
          </a:ln>
        </p:spPr>
        <p:style>
          <a:lnRef idx="1">
            <a:schemeClr val="accent6"/>
          </a:lnRef>
          <a:fillRef idx="0">
            <a:schemeClr val="accent6"/>
          </a:fillRef>
          <a:effectRef idx="0">
            <a:schemeClr val="accent6"/>
          </a:effectRef>
          <a:fontRef idx="minor">
            <a:schemeClr val="tx1"/>
          </a:fontRef>
        </p:style>
      </p:cxnSp>
      <p:sp>
        <p:nvSpPr>
          <p:cNvPr id="36" name="Rectangle 35"/>
          <p:cNvSpPr/>
          <p:nvPr/>
        </p:nvSpPr>
        <p:spPr>
          <a:xfrm>
            <a:off x="5336920" y="3982629"/>
            <a:ext cx="851515" cy="523220"/>
          </a:xfrm>
          <a:prstGeom prst="rect">
            <a:avLst/>
          </a:prstGeom>
        </p:spPr>
        <p:txBody>
          <a:bodyPr wrap="none">
            <a:spAutoFit/>
          </a:bodyPr>
          <a:lstStyle/>
          <a:p>
            <a:r>
              <a:rPr lang="en-US" sz="2800" b="1" dirty="0" smtClean="0">
                <a:solidFill>
                  <a:schemeClr val="bg1"/>
                </a:solidFill>
                <a:cs typeface="Arial" pitchFamily="34" charset="0"/>
              </a:rPr>
              <a:t>T</a:t>
            </a:r>
            <a:r>
              <a:rPr lang="en-US" sz="2800" b="1" baseline="-25000" dirty="0" smtClean="0">
                <a:solidFill>
                  <a:schemeClr val="bg1"/>
                </a:solidFill>
                <a:cs typeface="Arial" pitchFamily="34" charset="0"/>
              </a:rPr>
              <a:t>flare</a:t>
            </a:r>
            <a:endParaRPr lang="en-US" sz="2800" b="1" baseline="-25000" dirty="0">
              <a:solidFill>
                <a:schemeClr val="bg1"/>
              </a:solidFill>
            </a:endParaRPr>
          </a:p>
        </p:txBody>
      </p:sp>
      <p:cxnSp>
        <p:nvCxnSpPr>
          <p:cNvPr id="43" name="Straight Connector 42"/>
          <p:cNvCxnSpPr/>
          <p:nvPr/>
        </p:nvCxnSpPr>
        <p:spPr>
          <a:xfrm rot="10800000" flipV="1">
            <a:off x="5218828" y="3376876"/>
            <a:ext cx="1592400" cy="484668"/>
          </a:xfrm>
          <a:prstGeom prst="line">
            <a:avLst/>
          </a:prstGeom>
          <a:ln w="38100">
            <a:solidFill>
              <a:schemeClr val="tx1">
                <a:lumMod val="50000"/>
                <a:lumOff val="50000"/>
              </a:schemeClr>
            </a:solidFill>
          </a:ln>
        </p:spPr>
        <p:style>
          <a:lnRef idx="1">
            <a:schemeClr val="accent6"/>
          </a:lnRef>
          <a:fillRef idx="0">
            <a:schemeClr val="accent6"/>
          </a:fillRef>
          <a:effectRef idx="0">
            <a:schemeClr val="accent6"/>
          </a:effectRef>
          <a:fontRef idx="minor">
            <a:schemeClr val="tx1"/>
          </a:fontRef>
        </p:style>
      </p:cxnSp>
      <p:cxnSp>
        <p:nvCxnSpPr>
          <p:cNvPr id="44" name="Straight Connector 43"/>
          <p:cNvCxnSpPr/>
          <p:nvPr/>
        </p:nvCxnSpPr>
        <p:spPr>
          <a:xfrm>
            <a:off x="6811229" y="3378988"/>
            <a:ext cx="1949935" cy="522749"/>
          </a:xfrm>
          <a:prstGeom prst="line">
            <a:avLst/>
          </a:prstGeom>
          <a:ln w="38100">
            <a:solidFill>
              <a:schemeClr val="tx1">
                <a:lumMod val="50000"/>
                <a:lumOff val="50000"/>
              </a:schemeClr>
            </a:solidFill>
          </a:ln>
        </p:spPr>
        <p:style>
          <a:lnRef idx="1">
            <a:schemeClr val="accent6"/>
          </a:lnRef>
          <a:fillRef idx="0">
            <a:schemeClr val="accent6"/>
          </a:fillRef>
          <a:effectRef idx="0">
            <a:schemeClr val="accent6"/>
          </a:effectRef>
          <a:fontRef idx="minor">
            <a:schemeClr val="tx1"/>
          </a:fontRef>
        </p:style>
      </p:cxnSp>
      <p:sp>
        <p:nvSpPr>
          <p:cNvPr id="24" name="Footer Placeholder 4"/>
          <p:cNvSpPr>
            <a:spLocks noGrp="1"/>
          </p:cNvSpPr>
          <p:nvPr>
            <p:ph type="ftr" sz="quarter" idx="11"/>
          </p:nvPr>
        </p:nvSpPr>
        <p:spPr>
          <a:xfrm>
            <a:off x="150311" y="6606870"/>
            <a:ext cx="8892501" cy="365125"/>
          </a:xfrm>
        </p:spPr>
        <p:txBody>
          <a:bodyPr/>
          <a:lstStyle/>
          <a:p>
            <a:pPr algn="just"/>
            <a:r>
              <a:rPr lang="en-US" dirty="0" smtClean="0">
                <a:solidFill>
                  <a:schemeClr val="bg1">
                    <a:lumMod val="75000"/>
                  </a:schemeClr>
                </a:solidFill>
              </a:rPr>
              <a:t>Introduction</a:t>
            </a:r>
            <a:r>
              <a:rPr lang="en-US" dirty="0" smtClean="0">
                <a:solidFill>
                  <a:schemeClr val="tx1"/>
                </a:solidFill>
              </a:rPr>
              <a:t>	</a:t>
            </a:r>
            <a:r>
              <a:rPr lang="en-US" dirty="0" smtClean="0">
                <a:solidFill>
                  <a:schemeClr val="bg1">
                    <a:lumMod val="75000"/>
                  </a:schemeClr>
                </a:solidFill>
              </a:rPr>
              <a:t>	</a:t>
            </a:r>
            <a:r>
              <a:rPr lang="en-US" dirty="0" smtClean="0">
                <a:solidFill>
                  <a:schemeClr val="tx1"/>
                </a:solidFill>
              </a:rPr>
              <a:t>Methods: MCC </a:t>
            </a:r>
            <a:r>
              <a:rPr lang="en-US" dirty="0" smtClean="0">
                <a:solidFill>
                  <a:schemeClr val="bg1">
                    <a:lumMod val="75000"/>
                  </a:schemeClr>
                </a:solidFill>
              </a:rPr>
              <a:t>,  Observations		Data	          Results I		     Results II</a:t>
            </a:r>
            <a:endParaRPr lang="en-US" dirty="0">
              <a:solidFill>
                <a:schemeClr val="bg1">
                  <a:lumMod val="75000"/>
                </a:schemeClr>
              </a:solidFill>
            </a:endParaRPr>
          </a:p>
        </p:txBody>
      </p:sp>
      <p:sp>
        <p:nvSpPr>
          <p:cNvPr id="25" name="Rectangle 24"/>
          <p:cNvSpPr/>
          <p:nvPr/>
        </p:nvSpPr>
        <p:spPr>
          <a:xfrm>
            <a:off x="4229775" y="6237538"/>
            <a:ext cx="786049" cy="369332"/>
          </a:xfrm>
          <a:prstGeom prst="rect">
            <a:avLst/>
          </a:prstGeom>
        </p:spPr>
        <p:txBody>
          <a:bodyPr wrap="none">
            <a:spAutoFit/>
          </a:bodyPr>
          <a:lstStyle/>
          <a:p>
            <a:r>
              <a:rPr lang="en-US" dirty="0" smtClean="0">
                <a:latin typeface="Times New Roman" pitchFamily="18" charset="0"/>
                <a:cs typeface="Times New Roman" pitchFamily="18" charset="0"/>
                <a:sym typeface="Symbol" pitchFamily="1" charset="2"/>
              </a:rPr>
              <a:t></a:t>
            </a:r>
            <a:r>
              <a:rPr lang="en-US" baseline="-25000" dirty="0" err="1" smtClean="0">
                <a:latin typeface="Times New Roman" pitchFamily="18" charset="0"/>
                <a:cs typeface="Times New Roman" pitchFamily="18" charset="0"/>
              </a:rPr>
              <a:t>r,MCC</a:t>
            </a:r>
            <a:endParaRPr lang="en-US" dirty="0"/>
          </a:p>
        </p:txBody>
      </p:sp>
      <p:sp>
        <p:nvSpPr>
          <p:cNvPr id="27" name="Slide Number Placeholder 26"/>
          <p:cNvSpPr>
            <a:spLocks noGrp="1"/>
          </p:cNvSpPr>
          <p:nvPr>
            <p:ph type="sldNum" sz="quarter" idx="12"/>
          </p:nvPr>
        </p:nvSpPr>
        <p:spPr/>
        <p:txBody>
          <a:bodyPr/>
          <a:lstStyle/>
          <a:p>
            <a:fld id="{E62ABB11-4FB2-4374-9480-74C09670CA08}" type="slidenum">
              <a:rPr lang="en-US" smtClean="0"/>
              <a:pPr/>
              <a:t>12</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12"/>
            <a:ext cx="8229600" cy="1143000"/>
          </a:xfrm>
        </p:spPr>
        <p:txBody>
          <a:bodyPr>
            <a:normAutofit/>
          </a:bodyPr>
          <a:lstStyle/>
          <a:p>
            <a:r>
              <a:rPr lang="en-US" sz="4000" dirty="0" smtClean="0"/>
              <a:t>Minimum Current Corona Model</a:t>
            </a:r>
            <a:endParaRPr lang="en-US" sz="4000" u="sng" dirty="0"/>
          </a:p>
        </p:txBody>
      </p:sp>
      <p:sp>
        <p:nvSpPr>
          <p:cNvPr id="4" name="Flowchart: Process 3"/>
          <p:cNvSpPr/>
          <p:nvPr/>
        </p:nvSpPr>
        <p:spPr>
          <a:xfrm>
            <a:off x="1973180" y="2339382"/>
            <a:ext cx="4940086" cy="830997"/>
          </a:xfrm>
          <a:prstGeom prst="flowChartProcess">
            <a:avLst/>
          </a:prstGeom>
          <a:ln>
            <a:solidFill>
              <a:schemeClr val="accent5"/>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en-US" sz="2400" dirty="0">
                <a:cs typeface="Arial" pitchFamily="34" charset="0"/>
              </a:rPr>
              <a:t>Charge   </a:t>
            </a:r>
            <a:r>
              <a:rPr lang="en-US" sz="2400" dirty="0" smtClean="0">
                <a:cs typeface="Arial" pitchFamily="34" charset="0"/>
              </a:rPr>
              <a:t>motion. No emergence.</a:t>
            </a:r>
          </a:p>
          <a:p>
            <a:pPr algn="ctr">
              <a:defRPr/>
            </a:pPr>
            <a:r>
              <a:rPr lang="en-US" sz="2400" dirty="0" smtClean="0">
                <a:cs typeface="Arial" pitchFamily="34" charset="0"/>
              </a:rPr>
              <a:t>Currents build along separators</a:t>
            </a:r>
            <a:endParaRPr lang="en-US" sz="2400" dirty="0">
              <a:cs typeface="Arial" pitchFamily="34" charset="0"/>
            </a:endParaRPr>
          </a:p>
        </p:txBody>
      </p:sp>
      <p:sp>
        <p:nvSpPr>
          <p:cNvPr id="6" name="Flowchart: Process 5"/>
          <p:cNvSpPr/>
          <p:nvPr/>
        </p:nvSpPr>
        <p:spPr>
          <a:xfrm>
            <a:off x="5197618" y="4390127"/>
            <a:ext cx="3717949" cy="1200329"/>
          </a:xfrm>
          <a:prstGeom prst="flowChartProcess">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2400" dirty="0" smtClean="0">
                <a:cs typeface="Arial" pitchFamily="34" charset="0"/>
              </a:rPr>
              <a:t>Reconnection flux, </a:t>
            </a:r>
            <a:r>
              <a:rPr lang="en-US" sz="2400" dirty="0" smtClean="0">
                <a:latin typeface="Times New Roman" pitchFamily="18" charset="0"/>
                <a:cs typeface="Times New Roman" pitchFamily="18" charset="0"/>
                <a:sym typeface="Symbol" pitchFamily="1" charset="2"/>
              </a:rPr>
              <a:t></a:t>
            </a:r>
            <a:r>
              <a:rPr lang="en-US" sz="2400" baseline="-25000" dirty="0" err="1" smtClean="0">
                <a:latin typeface="Times New Roman" pitchFamily="18" charset="0"/>
                <a:cs typeface="Times New Roman" pitchFamily="18" charset="0"/>
              </a:rPr>
              <a:t>r,MCC</a:t>
            </a:r>
            <a:endParaRPr lang="en-US" sz="2400" dirty="0" smtClean="0">
              <a:cs typeface="Arial" pitchFamily="34" charset="0"/>
            </a:endParaRPr>
          </a:p>
          <a:p>
            <a:pPr algn="ctr">
              <a:defRPr/>
            </a:pPr>
            <a:r>
              <a:rPr lang="en-US" sz="2400" dirty="0" smtClean="0">
                <a:cs typeface="Arial" pitchFamily="34" charset="0"/>
              </a:rPr>
              <a:t>Flare magnetic energy, </a:t>
            </a:r>
            <a:r>
              <a:rPr lang="en-US" sz="2400" dirty="0" smtClean="0">
                <a:latin typeface="Times New Roman" pitchFamily="18" charset="0"/>
                <a:cs typeface="Times New Roman" pitchFamily="18" charset="0"/>
                <a:sym typeface="Symbol" pitchFamily="1" charset="2"/>
              </a:rPr>
              <a:t>E</a:t>
            </a:r>
            <a:r>
              <a:rPr lang="en-US" sz="2400" baseline="-25000" dirty="0" smtClean="0">
                <a:latin typeface="Times New Roman" pitchFamily="18" charset="0"/>
                <a:cs typeface="Times New Roman" pitchFamily="18" charset="0"/>
              </a:rPr>
              <a:t>MCC</a:t>
            </a:r>
            <a:endParaRPr lang="en-US" sz="2400" dirty="0">
              <a:cs typeface="Arial" pitchFamily="34" charset="0"/>
            </a:endParaRPr>
          </a:p>
          <a:p>
            <a:pPr algn="ctr">
              <a:defRPr/>
            </a:pPr>
            <a:r>
              <a:rPr lang="en-US" sz="2400" dirty="0" smtClean="0">
                <a:cs typeface="Arial" pitchFamily="34" charset="0"/>
              </a:rPr>
              <a:t>Flare Helicity, H</a:t>
            </a:r>
            <a:r>
              <a:rPr lang="en-US" sz="2400" baseline="-25000" dirty="0" smtClean="0">
                <a:latin typeface="Times New Roman" pitchFamily="18" charset="0"/>
                <a:cs typeface="Times New Roman" pitchFamily="18" charset="0"/>
              </a:rPr>
              <a:t>MCC</a:t>
            </a:r>
            <a:endParaRPr lang="en-US" sz="2400" dirty="0" smtClean="0"/>
          </a:p>
        </p:txBody>
      </p:sp>
      <p:sp>
        <p:nvSpPr>
          <p:cNvPr id="8" name="Rectangle 24"/>
          <p:cNvSpPr>
            <a:spLocks noChangeArrowheads="1"/>
          </p:cNvSpPr>
          <p:nvPr/>
        </p:nvSpPr>
        <p:spPr bwMode="auto">
          <a:xfrm>
            <a:off x="3604972" y="1658202"/>
            <a:ext cx="1592647" cy="707886"/>
          </a:xfrm>
          <a:prstGeom prst="rect">
            <a:avLst/>
          </a:prstGeom>
          <a:noFill/>
          <a:ln w="9525">
            <a:noFill/>
            <a:miter lim="800000"/>
            <a:headEnd/>
            <a:tailEnd/>
          </a:ln>
        </p:spPr>
        <p:txBody>
          <a:bodyPr wrap="square">
            <a:spAutoFit/>
          </a:bodyPr>
          <a:lstStyle/>
          <a:p>
            <a:pPr algn="ctr"/>
            <a:r>
              <a:rPr lang="en-US" sz="2000" i="1" dirty="0">
                <a:latin typeface="Perpetua" pitchFamily="18" charset="0"/>
                <a:cs typeface="Arial" pitchFamily="34" charset="0"/>
              </a:rPr>
              <a:t>Topology does not change</a:t>
            </a:r>
            <a:endParaRPr lang="en-US" sz="2000" i="1" dirty="0">
              <a:latin typeface="Perpetua" pitchFamily="18" charset="0"/>
            </a:endParaRPr>
          </a:p>
        </p:txBody>
      </p:sp>
      <p:sp>
        <p:nvSpPr>
          <p:cNvPr id="11" name="Explosion 1 10"/>
          <p:cNvSpPr/>
          <p:nvPr/>
        </p:nvSpPr>
        <p:spPr>
          <a:xfrm>
            <a:off x="671490" y="2562653"/>
            <a:ext cx="510139" cy="500514"/>
          </a:xfrm>
          <a:prstGeom prst="irregularSeal1">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Rectangle 11"/>
          <p:cNvSpPr/>
          <p:nvPr/>
        </p:nvSpPr>
        <p:spPr>
          <a:xfrm>
            <a:off x="438071" y="3276444"/>
            <a:ext cx="1524825" cy="646331"/>
          </a:xfrm>
          <a:prstGeom prst="rect">
            <a:avLst/>
          </a:prstGeom>
        </p:spPr>
        <p:txBody>
          <a:bodyPr wrap="square">
            <a:spAutoFit/>
          </a:bodyPr>
          <a:lstStyle/>
          <a:p>
            <a:r>
              <a:rPr lang="en-US" dirty="0" smtClean="0">
                <a:cs typeface="Arial" pitchFamily="34" charset="0"/>
              </a:rPr>
              <a:t>Field becomes </a:t>
            </a:r>
          </a:p>
          <a:p>
            <a:r>
              <a:rPr lang="en-US" dirty="0" smtClean="0">
                <a:cs typeface="Arial" pitchFamily="34" charset="0"/>
              </a:rPr>
              <a:t>potential</a:t>
            </a:r>
            <a:endParaRPr lang="en-US" dirty="0"/>
          </a:p>
        </p:txBody>
      </p:sp>
      <p:sp>
        <p:nvSpPr>
          <p:cNvPr id="15" name="Explosion 1 14"/>
          <p:cNvSpPr/>
          <p:nvPr/>
        </p:nvSpPr>
        <p:spPr>
          <a:xfrm>
            <a:off x="7892672" y="2562653"/>
            <a:ext cx="510139" cy="500514"/>
          </a:xfrm>
          <a:prstGeom prst="irregularSeal1">
            <a:avLst/>
          </a:prstGeom>
          <a:solidFill>
            <a:schemeClr val="accent5"/>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Rectangle 24"/>
          <p:cNvSpPr>
            <a:spLocks noChangeArrowheads="1"/>
          </p:cNvSpPr>
          <p:nvPr/>
        </p:nvSpPr>
        <p:spPr bwMode="auto">
          <a:xfrm>
            <a:off x="7736055" y="1602732"/>
            <a:ext cx="1179512" cy="707886"/>
          </a:xfrm>
          <a:prstGeom prst="rect">
            <a:avLst/>
          </a:prstGeom>
          <a:noFill/>
          <a:ln w="9525">
            <a:noFill/>
            <a:miter lim="800000"/>
            <a:headEnd/>
            <a:tailEnd/>
          </a:ln>
        </p:spPr>
        <p:txBody>
          <a:bodyPr>
            <a:spAutoFit/>
          </a:bodyPr>
          <a:lstStyle/>
          <a:p>
            <a:pPr algn="ctr"/>
            <a:r>
              <a:rPr lang="en-US" sz="2000" i="1" dirty="0">
                <a:latin typeface="Perpetua" pitchFamily="18" charset="0"/>
                <a:cs typeface="Arial" pitchFamily="34" charset="0"/>
              </a:rPr>
              <a:t>Topology </a:t>
            </a:r>
            <a:r>
              <a:rPr lang="en-US" sz="2000" i="1" dirty="0" smtClean="0">
                <a:latin typeface="Perpetua" pitchFamily="18" charset="0"/>
                <a:cs typeface="Arial" pitchFamily="34" charset="0"/>
              </a:rPr>
              <a:t>changes</a:t>
            </a:r>
            <a:endParaRPr lang="en-US" sz="2000" i="1" dirty="0">
              <a:latin typeface="Perpetua" pitchFamily="18" charset="0"/>
            </a:endParaRPr>
          </a:p>
        </p:txBody>
      </p:sp>
      <p:sp>
        <p:nvSpPr>
          <p:cNvPr id="17" name="Rectangle 16"/>
          <p:cNvSpPr/>
          <p:nvPr/>
        </p:nvSpPr>
        <p:spPr>
          <a:xfrm>
            <a:off x="7486014" y="3135209"/>
            <a:ext cx="1683230" cy="646331"/>
          </a:xfrm>
          <a:prstGeom prst="rect">
            <a:avLst/>
          </a:prstGeom>
        </p:spPr>
        <p:txBody>
          <a:bodyPr wrap="square">
            <a:spAutoFit/>
          </a:bodyPr>
          <a:lstStyle/>
          <a:p>
            <a:r>
              <a:rPr lang="en-US" dirty="0" smtClean="0">
                <a:cs typeface="Arial" pitchFamily="34" charset="0"/>
              </a:rPr>
              <a:t>Field becomes </a:t>
            </a:r>
          </a:p>
          <a:p>
            <a:r>
              <a:rPr lang="en-US" dirty="0" smtClean="0">
                <a:cs typeface="Arial" pitchFamily="34" charset="0"/>
              </a:rPr>
              <a:t>potential</a:t>
            </a:r>
            <a:endParaRPr lang="en-US" dirty="0"/>
          </a:p>
        </p:txBody>
      </p:sp>
      <p:cxnSp>
        <p:nvCxnSpPr>
          <p:cNvPr id="27" name="Straight Arrow Connector 26"/>
          <p:cNvCxnSpPr/>
          <p:nvPr/>
        </p:nvCxnSpPr>
        <p:spPr>
          <a:xfrm>
            <a:off x="1215919" y="2827398"/>
            <a:ext cx="757261" cy="4762"/>
          </a:xfrm>
          <a:prstGeom prst="straightConnector1">
            <a:avLst/>
          </a:prstGeom>
          <a:ln w="19050">
            <a:solidFill>
              <a:schemeClr val="accent5"/>
            </a:solidFill>
            <a:tailEnd type="arrow"/>
          </a:ln>
        </p:spPr>
        <p:style>
          <a:lnRef idx="1">
            <a:schemeClr val="accent6"/>
          </a:lnRef>
          <a:fillRef idx="0">
            <a:schemeClr val="accent6"/>
          </a:fillRef>
          <a:effectRef idx="0">
            <a:schemeClr val="accent6"/>
          </a:effectRef>
          <a:fontRef idx="minor">
            <a:schemeClr val="tx1"/>
          </a:fontRef>
        </p:style>
      </p:cxnSp>
      <p:sp>
        <p:nvSpPr>
          <p:cNvPr id="29" name="Flowchart: Process 28"/>
          <p:cNvSpPr/>
          <p:nvPr/>
        </p:nvSpPr>
        <p:spPr>
          <a:xfrm>
            <a:off x="3182908" y="4741278"/>
            <a:ext cx="904415" cy="523220"/>
          </a:xfrm>
          <a:prstGeom prst="flowChartProcess">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fontAlgn="auto">
              <a:spcBef>
                <a:spcPts val="0"/>
              </a:spcBef>
              <a:spcAft>
                <a:spcPts val="0"/>
              </a:spcAft>
              <a:defRPr/>
            </a:pPr>
            <a:r>
              <a:rPr lang="en-US" sz="2800" dirty="0" smtClean="0">
                <a:cs typeface="Arial" pitchFamily="34" charset="0"/>
              </a:rPr>
              <a:t>MCC</a:t>
            </a:r>
            <a:endParaRPr lang="en-US" sz="2800" dirty="0"/>
          </a:p>
        </p:txBody>
      </p:sp>
      <p:sp>
        <p:nvSpPr>
          <p:cNvPr id="25" name="Right Arrow 24"/>
          <p:cNvSpPr/>
          <p:nvPr/>
        </p:nvSpPr>
        <p:spPr>
          <a:xfrm>
            <a:off x="4363077" y="4881405"/>
            <a:ext cx="647226" cy="223178"/>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4"/>
          <p:cNvSpPr>
            <a:spLocks noChangeArrowheads="1"/>
          </p:cNvSpPr>
          <p:nvPr/>
        </p:nvSpPr>
        <p:spPr bwMode="auto">
          <a:xfrm>
            <a:off x="406960" y="1632876"/>
            <a:ext cx="1179512" cy="707886"/>
          </a:xfrm>
          <a:prstGeom prst="rect">
            <a:avLst/>
          </a:prstGeom>
          <a:noFill/>
          <a:ln w="9525">
            <a:noFill/>
            <a:miter lim="800000"/>
            <a:headEnd/>
            <a:tailEnd/>
          </a:ln>
        </p:spPr>
        <p:txBody>
          <a:bodyPr>
            <a:spAutoFit/>
          </a:bodyPr>
          <a:lstStyle/>
          <a:p>
            <a:pPr algn="ctr"/>
            <a:r>
              <a:rPr lang="en-US" sz="2000" i="1" dirty="0">
                <a:latin typeface="Perpetua" pitchFamily="18" charset="0"/>
                <a:cs typeface="Arial" pitchFamily="34" charset="0"/>
              </a:rPr>
              <a:t>Topology </a:t>
            </a:r>
            <a:r>
              <a:rPr lang="en-US" sz="2000" i="1" dirty="0" smtClean="0">
                <a:latin typeface="Perpetua" pitchFamily="18" charset="0"/>
                <a:cs typeface="Arial" pitchFamily="34" charset="0"/>
              </a:rPr>
              <a:t>changes</a:t>
            </a:r>
            <a:endParaRPr lang="en-US" sz="2000" i="1" dirty="0">
              <a:latin typeface="Perpetua" pitchFamily="18" charset="0"/>
            </a:endParaRPr>
          </a:p>
        </p:txBody>
      </p:sp>
      <p:cxnSp>
        <p:nvCxnSpPr>
          <p:cNvPr id="33" name="Straight Arrow Connector 32"/>
          <p:cNvCxnSpPr/>
          <p:nvPr/>
        </p:nvCxnSpPr>
        <p:spPr>
          <a:xfrm>
            <a:off x="6938015" y="2822636"/>
            <a:ext cx="757261" cy="4762"/>
          </a:xfrm>
          <a:prstGeom prst="straightConnector1">
            <a:avLst/>
          </a:prstGeom>
          <a:ln w="19050">
            <a:solidFill>
              <a:schemeClr val="accent5"/>
            </a:solidFill>
            <a:tailEnd type="arrow"/>
          </a:ln>
        </p:spPr>
        <p:style>
          <a:lnRef idx="1">
            <a:schemeClr val="accent6"/>
          </a:lnRef>
          <a:fillRef idx="0">
            <a:schemeClr val="accent6"/>
          </a:fillRef>
          <a:effectRef idx="0">
            <a:schemeClr val="accent6"/>
          </a:effectRef>
          <a:fontRef idx="minor">
            <a:schemeClr val="tx1"/>
          </a:fontRef>
        </p:style>
      </p:cxnSp>
      <p:sp>
        <p:nvSpPr>
          <p:cNvPr id="19" name="Flowchart: Process 18"/>
          <p:cNvSpPr/>
          <p:nvPr/>
        </p:nvSpPr>
        <p:spPr>
          <a:xfrm>
            <a:off x="973022" y="4349406"/>
            <a:ext cx="1199110" cy="1384995"/>
          </a:xfrm>
          <a:prstGeom prst="flowChartProcess">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fontAlgn="auto">
              <a:spcBef>
                <a:spcPts val="0"/>
              </a:spcBef>
              <a:spcAft>
                <a:spcPts val="0"/>
              </a:spcAft>
              <a:defRPr/>
            </a:pPr>
            <a:r>
              <a:rPr lang="en-US" sz="2800" dirty="0" smtClean="0">
                <a:cs typeface="Arial" pitchFamily="34" charset="0"/>
              </a:rPr>
              <a:t>MDI, </a:t>
            </a:r>
          </a:p>
          <a:p>
            <a:pPr algn="ctr" fontAlgn="auto">
              <a:spcBef>
                <a:spcPts val="0"/>
              </a:spcBef>
              <a:spcAft>
                <a:spcPts val="0"/>
              </a:spcAft>
              <a:defRPr/>
            </a:pPr>
            <a:r>
              <a:rPr lang="en-US" sz="2800" dirty="0" smtClean="0">
                <a:cs typeface="Arial" pitchFamily="34" charset="0"/>
              </a:rPr>
              <a:t>TRACE</a:t>
            </a:r>
          </a:p>
          <a:p>
            <a:pPr algn="ctr" fontAlgn="auto">
              <a:spcBef>
                <a:spcPts val="0"/>
              </a:spcBef>
              <a:spcAft>
                <a:spcPts val="0"/>
              </a:spcAft>
              <a:defRPr/>
            </a:pPr>
            <a:r>
              <a:rPr lang="en-US" sz="2800" dirty="0" smtClean="0">
                <a:cs typeface="Arial" pitchFamily="34" charset="0"/>
              </a:rPr>
              <a:t>data</a:t>
            </a:r>
            <a:endParaRPr lang="en-US" sz="2800" dirty="0"/>
          </a:p>
        </p:txBody>
      </p:sp>
      <p:sp>
        <p:nvSpPr>
          <p:cNvPr id="20" name="Rectangle 19"/>
          <p:cNvSpPr/>
          <p:nvPr/>
        </p:nvSpPr>
        <p:spPr>
          <a:xfrm>
            <a:off x="2504043" y="4748791"/>
            <a:ext cx="492443" cy="646331"/>
          </a:xfrm>
          <a:prstGeom prst="rect">
            <a:avLst/>
          </a:prstGeom>
        </p:spPr>
        <p:txBody>
          <a:bodyPr wrap="none">
            <a:spAutoFit/>
          </a:bodyPr>
          <a:lstStyle/>
          <a:p>
            <a:r>
              <a:rPr lang="en-US" sz="3600" b="1" dirty="0" smtClean="0"/>
              <a:t>+</a:t>
            </a:r>
            <a:endParaRPr lang="en-US" sz="3600" b="1" dirty="0"/>
          </a:p>
        </p:txBody>
      </p:sp>
      <p:sp>
        <p:nvSpPr>
          <p:cNvPr id="22" name="Rectangle 21"/>
          <p:cNvSpPr/>
          <p:nvPr/>
        </p:nvSpPr>
        <p:spPr>
          <a:xfrm>
            <a:off x="3382963" y="859631"/>
            <a:ext cx="2419350" cy="461963"/>
          </a:xfrm>
          <a:prstGeom prst="rect">
            <a:avLst/>
          </a:prstGeom>
        </p:spPr>
        <p:txBody>
          <a:bodyPr wrap="none">
            <a:spAutoFit/>
          </a:bodyPr>
          <a:lstStyle/>
          <a:p>
            <a:pPr fontAlgn="auto">
              <a:spcBef>
                <a:spcPts val="0"/>
              </a:spcBef>
              <a:spcAft>
                <a:spcPts val="0"/>
              </a:spcAft>
              <a:defRPr/>
            </a:pPr>
            <a:r>
              <a:rPr lang="en-US" sz="2400" dirty="0">
                <a:solidFill>
                  <a:schemeClr val="tx1">
                    <a:lumMod val="65000"/>
                    <a:lumOff val="35000"/>
                  </a:schemeClr>
                </a:solidFill>
                <a:latin typeface="+mj-lt"/>
                <a:cs typeface="Arial" pitchFamily="34" charset="0"/>
              </a:rPr>
              <a:t>(Longcope 1996)</a:t>
            </a:r>
            <a:endParaRPr lang="en-US" sz="2400" dirty="0">
              <a:solidFill>
                <a:schemeClr val="tx1">
                  <a:lumMod val="65000"/>
                  <a:lumOff val="35000"/>
                </a:schemeClr>
              </a:solidFill>
              <a:latin typeface="+mj-lt"/>
            </a:endParaRPr>
          </a:p>
        </p:txBody>
      </p:sp>
      <p:sp>
        <p:nvSpPr>
          <p:cNvPr id="23" name="Footer Placeholder 4"/>
          <p:cNvSpPr>
            <a:spLocks noGrp="1"/>
          </p:cNvSpPr>
          <p:nvPr>
            <p:ph type="ftr" sz="quarter" idx="11"/>
          </p:nvPr>
        </p:nvSpPr>
        <p:spPr>
          <a:xfrm>
            <a:off x="150311" y="6606870"/>
            <a:ext cx="8892501" cy="365125"/>
          </a:xfrm>
        </p:spPr>
        <p:txBody>
          <a:bodyPr/>
          <a:lstStyle/>
          <a:p>
            <a:pPr algn="just"/>
            <a:r>
              <a:rPr lang="en-US" dirty="0" smtClean="0">
                <a:solidFill>
                  <a:schemeClr val="bg1">
                    <a:lumMod val="75000"/>
                  </a:schemeClr>
                </a:solidFill>
              </a:rPr>
              <a:t>Introduction</a:t>
            </a:r>
            <a:r>
              <a:rPr lang="en-US" dirty="0" smtClean="0">
                <a:solidFill>
                  <a:schemeClr val="tx1"/>
                </a:solidFill>
              </a:rPr>
              <a:t>	</a:t>
            </a:r>
            <a:r>
              <a:rPr lang="en-US" dirty="0" smtClean="0">
                <a:solidFill>
                  <a:schemeClr val="bg1">
                    <a:lumMod val="75000"/>
                  </a:schemeClr>
                </a:solidFill>
              </a:rPr>
              <a:t>	</a:t>
            </a:r>
            <a:r>
              <a:rPr lang="en-US" dirty="0" smtClean="0">
                <a:solidFill>
                  <a:schemeClr val="tx1"/>
                </a:solidFill>
              </a:rPr>
              <a:t>Methods: MCC </a:t>
            </a:r>
            <a:r>
              <a:rPr lang="en-US" dirty="0" smtClean="0">
                <a:solidFill>
                  <a:schemeClr val="bg1">
                    <a:lumMod val="75000"/>
                  </a:schemeClr>
                </a:solidFill>
              </a:rPr>
              <a:t>,  Observations		Data	          Results I		     Results II</a:t>
            </a:r>
            <a:endParaRPr lang="en-US" dirty="0">
              <a:solidFill>
                <a:schemeClr val="bg1">
                  <a:lumMod val="75000"/>
                </a:schemeClr>
              </a:solidFill>
            </a:endParaRPr>
          </a:p>
        </p:txBody>
      </p:sp>
      <p:sp>
        <p:nvSpPr>
          <p:cNvPr id="21" name="Slide Number Placeholder 20"/>
          <p:cNvSpPr>
            <a:spLocks noGrp="1"/>
          </p:cNvSpPr>
          <p:nvPr>
            <p:ph type="sldNum" sz="quarter" idx="12"/>
          </p:nvPr>
        </p:nvSpPr>
        <p:spPr/>
        <p:txBody>
          <a:bodyPr/>
          <a:lstStyle/>
          <a:p>
            <a:fld id="{E62ABB11-4FB2-4374-9480-74C09670CA08}" type="slidenum">
              <a:rPr lang="en-US" smtClean="0"/>
              <a:pPr/>
              <a:t>13</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animBg="1"/>
      <p:bldP spid="25"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67" y="-938"/>
            <a:ext cx="8229600" cy="1143000"/>
          </a:xfrm>
        </p:spPr>
        <p:txBody>
          <a:bodyPr>
            <a:normAutofit/>
          </a:bodyPr>
          <a:lstStyle/>
          <a:p>
            <a:r>
              <a:rPr lang="en-US" sz="3600" dirty="0" smtClean="0"/>
              <a:t>Predicted MC/flare properties </a:t>
            </a:r>
            <a:endParaRPr lang="en-US" sz="3600" u="sng" dirty="0"/>
          </a:p>
        </p:txBody>
      </p:sp>
      <p:sp>
        <p:nvSpPr>
          <p:cNvPr id="15" name="Rectangle 14"/>
          <p:cNvSpPr/>
          <p:nvPr/>
        </p:nvSpPr>
        <p:spPr>
          <a:xfrm>
            <a:off x="398422" y="3601493"/>
            <a:ext cx="1872145"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dirty="0" smtClean="0"/>
              <a:t>TRACE 1600 A</a:t>
            </a:r>
            <a:endParaRPr lang="en-US" sz="2000" dirty="0"/>
          </a:p>
        </p:txBody>
      </p:sp>
      <p:sp>
        <p:nvSpPr>
          <p:cNvPr id="17" name="Rectangle 16"/>
          <p:cNvSpPr/>
          <p:nvPr/>
        </p:nvSpPr>
        <p:spPr>
          <a:xfrm>
            <a:off x="6187670" y="3496076"/>
            <a:ext cx="2487191" cy="707886"/>
          </a:xfrm>
          <a:prstGeom prst="rect">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smtClean="0"/>
              <a:t>Reconnection flux, </a:t>
            </a:r>
            <a:r>
              <a:rPr lang="en-US" sz="2000" dirty="0" smtClean="0">
                <a:latin typeface="Times New Roman" pitchFamily="18" charset="0"/>
                <a:cs typeface="Times New Roman" pitchFamily="18" charset="0"/>
                <a:sym typeface="Symbol" pitchFamily="1" charset="2"/>
              </a:rPr>
              <a:t></a:t>
            </a:r>
            <a:r>
              <a:rPr lang="en-US" sz="2000" baseline="-25000" dirty="0" err="1" smtClean="0">
                <a:latin typeface="Times New Roman" pitchFamily="18" charset="0"/>
                <a:cs typeface="Times New Roman" pitchFamily="18" charset="0"/>
              </a:rPr>
              <a:t>r,ribbon</a:t>
            </a:r>
            <a:endParaRPr lang="en-US" sz="2000" dirty="0"/>
          </a:p>
        </p:txBody>
      </p:sp>
      <p:sp>
        <p:nvSpPr>
          <p:cNvPr id="19" name="Rectangle 18"/>
          <p:cNvSpPr/>
          <p:nvPr/>
        </p:nvSpPr>
        <p:spPr>
          <a:xfrm>
            <a:off x="3213963" y="3601493"/>
            <a:ext cx="2005055"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dirty="0" smtClean="0"/>
              <a:t>Ribbon motion</a:t>
            </a:r>
            <a:endParaRPr lang="en-US" sz="2000" dirty="0"/>
          </a:p>
        </p:txBody>
      </p:sp>
      <p:sp>
        <p:nvSpPr>
          <p:cNvPr id="22" name="Right Arrow 21"/>
          <p:cNvSpPr/>
          <p:nvPr/>
        </p:nvSpPr>
        <p:spPr>
          <a:xfrm>
            <a:off x="5377560" y="3656844"/>
            <a:ext cx="647226" cy="223178"/>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524139" y="3516664"/>
            <a:ext cx="492443" cy="646331"/>
          </a:xfrm>
          <a:prstGeom prst="rect">
            <a:avLst/>
          </a:prstGeom>
        </p:spPr>
        <p:txBody>
          <a:bodyPr wrap="none">
            <a:spAutoFit/>
          </a:bodyPr>
          <a:lstStyle/>
          <a:p>
            <a:r>
              <a:rPr lang="en-US" sz="3600" b="1" dirty="0" smtClean="0"/>
              <a:t>+</a:t>
            </a:r>
            <a:endParaRPr lang="en-US" sz="3600" b="1" dirty="0"/>
          </a:p>
        </p:txBody>
      </p:sp>
      <p:sp>
        <p:nvSpPr>
          <p:cNvPr id="41" name="Oval 40"/>
          <p:cNvSpPr/>
          <p:nvPr/>
        </p:nvSpPr>
        <p:spPr>
          <a:xfrm>
            <a:off x="6268054" y="3799638"/>
            <a:ext cx="818546" cy="38491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Process 31"/>
          <p:cNvSpPr/>
          <p:nvPr/>
        </p:nvSpPr>
        <p:spPr>
          <a:xfrm>
            <a:off x="5931536" y="1232494"/>
            <a:ext cx="3050551" cy="1015663"/>
          </a:xfrm>
          <a:prstGeom prst="flowChartProcess">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000" b="1" dirty="0" smtClean="0">
                <a:cs typeface="Arial" pitchFamily="34" charset="0"/>
              </a:rPr>
              <a:t>Reconnection flux,  </a:t>
            </a:r>
            <a:r>
              <a:rPr lang="en-US" sz="2000" dirty="0" smtClean="0">
                <a:latin typeface="Times New Roman" pitchFamily="18" charset="0"/>
                <a:cs typeface="Times New Roman" pitchFamily="18" charset="0"/>
                <a:sym typeface="Symbol" pitchFamily="1" charset="2"/>
              </a:rPr>
              <a:t></a:t>
            </a:r>
            <a:r>
              <a:rPr lang="en-US" sz="2000" baseline="-25000" dirty="0" err="1" smtClean="0">
                <a:latin typeface="Times New Roman" pitchFamily="18" charset="0"/>
                <a:cs typeface="Times New Roman" pitchFamily="18" charset="0"/>
              </a:rPr>
              <a:t>r,MCC</a:t>
            </a:r>
            <a:endParaRPr lang="en-US" sz="2000" dirty="0" smtClean="0">
              <a:cs typeface="Arial" pitchFamily="34" charset="0"/>
            </a:endParaRPr>
          </a:p>
          <a:p>
            <a:pPr>
              <a:defRPr/>
            </a:pPr>
            <a:r>
              <a:rPr lang="en-US" sz="2000" b="1" dirty="0" smtClean="0">
                <a:cs typeface="Arial" pitchFamily="34" charset="0"/>
              </a:rPr>
              <a:t>Magnetic energy, </a:t>
            </a:r>
            <a:r>
              <a:rPr lang="en-US" sz="2000" dirty="0" smtClean="0">
                <a:latin typeface="Times New Roman" pitchFamily="18" charset="0"/>
                <a:cs typeface="Times New Roman" pitchFamily="18" charset="0"/>
                <a:sym typeface="Symbol" pitchFamily="1" charset="2"/>
              </a:rPr>
              <a:t>E</a:t>
            </a:r>
            <a:r>
              <a:rPr lang="en-US" sz="2000" baseline="-25000" dirty="0" smtClean="0">
                <a:latin typeface="Times New Roman" pitchFamily="18" charset="0"/>
                <a:cs typeface="Times New Roman" pitchFamily="18" charset="0"/>
              </a:rPr>
              <a:t>MCC</a:t>
            </a:r>
            <a:endParaRPr lang="en-US" sz="2000" dirty="0">
              <a:cs typeface="Arial" pitchFamily="34" charset="0"/>
            </a:endParaRPr>
          </a:p>
          <a:p>
            <a:pPr>
              <a:defRPr/>
            </a:pPr>
            <a:r>
              <a:rPr lang="en-US" sz="2000" b="1" dirty="0" smtClean="0">
                <a:cs typeface="Arial" pitchFamily="34" charset="0"/>
              </a:rPr>
              <a:t>Helicity, </a:t>
            </a:r>
            <a:r>
              <a:rPr lang="en-US" sz="2000" dirty="0" smtClean="0">
                <a:cs typeface="Arial" pitchFamily="34" charset="0"/>
              </a:rPr>
              <a:t>H</a:t>
            </a:r>
            <a:r>
              <a:rPr lang="en-US" sz="2000" baseline="-25000" dirty="0" smtClean="0">
                <a:latin typeface="Times New Roman" pitchFamily="18" charset="0"/>
                <a:cs typeface="Times New Roman" pitchFamily="18" charset="0"/>
              </a:rPr>
              <a:t>MCC</a:t>
            </a:r>
            <a:endParaRPr lang="en-US" sz="2000" dirty="0" smtClean="0"/>
          </a:p>
        </p:txBody>
      </p:sp>
      <p:sp>
        <p:nvSpPr>
          <p:cNvPr id="33" name="Flowchart: Process 32"/>
          <p:cNvSpPr/>
          <p:nvPr/>
        </p:nvSpPr>
        <p:spPr>
          <a:xfrm>
            <a:off x="3102297" y="1515428"/>
            <a:ext cx="2030968" cy="400110"/>
          </a:xfrm>
          <a:prstGeom prst="flowChartProcess">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en-US" sz="2000" dirty="0" smtClean="0">
                <a:cs typeface="Arial" pitchFamily="34" charset="0"/>
              </a:rPr>
              <a:t>MCC</a:t>
            </a:r>
            <a:endParaRPr lang="en-US" sz="2000" dirty="0"/>
          </a:p>
        </p:txBody>
      </p:sp>
      <p:sp>
        <p:nvSpPr>
          <p:cNvPr id="34" name="Right Arrow 33"/>
          <p:cNvSpPr/>
          <p:nvPr/>
        </p:nvSpPr>
        <p:spPr>
          <a:xfrm>
            <a:off x="5234070" y="1617407"/>
            <a:ext cx="647226" cy="223178"/>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Process 34"/>
          <p:cNvSpPr/>
          <p:nvPr/>
        </p:nvSpPr>
        <p:spPr>
          <a:xfrm>
            <a:off x="365631" y="1348778"/>
            <a:ext cx="1808768" cy="707886"/>
          </a:xfrm>
          <a:prstGeom prst="flowChartProcess">
            <a:avLst/>
          </a:prstGeom>
        </p:spPr>
        <p:style>
          <a:lnRef idx="2">
            <a:schemeClr val="accent5"/>
          </a:lnRef>
          <a:fillRef idx="1">
            <a:schemeClr val="lt1"/>
          </a:fillRef>
          <a:effectRef idx="0">
            <a:schemeClr val="accent5"/>
          </a:effectRef>
          <a:fontRef idx="minor">
            <a:schemeClr val="dk1"/>
          </a:fontRef>
        </p:style>
        <p:txBody>
          <a:bodyPr wrap="square">
            <a:spAutoFit/>
          </a:bodyPr>
          <a:lstStyle/>
          <a:p>
            <a:pPr fontAlgn="auto">
              <a:spcBef>
                <a:spcPts val="0"/>
              </a:spcBef>
              <a:spcAft>
                <a:spcPts val="0"/>
              </a:spcAft>
              <a:defRPr/>
            </a:pPr>
            <a:r>
              <a:rPr lang="en-US" sz="2000" dirty="0" smtClean="0">
                <a:cs typeface="Arial" pitchFamily="34" charset="0"/>
              </a:rPr>
              <a:t>MDI,  TRACE </a:t>
            </a:r>
            <a:r>
              <a:rPr lang="en-US" sz="2000" dirty="0" smtClean="0"/>
              <a:t>1600 A</a:t>
            </a:r>
            <a:endParaRPr lang="en-US" sz="2000" dirty="0"/>
          </a:p>
        </p:txBody>
      </p:sp>
      <p:sp>
        <p:nvSpPr>
          <p:cNvPr id="36" name="Rectangle 35"/>
          <p:cNvSpPr/>
          <p:nvPr/>
        </p:nvSpPr>
        <p:spPr>
          <a:xfrm>
            <a:off x="2422521" y="1394853"/>
            <a:ext cx="492443" cy="646331"/>
          </a:xfrm>
          <a:prstGeom prst="rect">
            <a:avLst/>
          </a:prstGeom>
        </p:spPr>
        <p:txBody>
          <a:bodyPr wrap="none">
            <a:spAutoFit/>
          </a:bodyPr>
          <a:lstStyle/>
          <a:p>
            <a:r>
              <a:rPr lang="en-US" sz="3600" b="1" dirty="0" smtClean="0"/>
              <a:t>+</a:t>
            </a:r>
            <a:endParaRPr lang="en-US" sz="3600" b="1" dirty="0"/>
          </a:p>
        </p:txBody>
      </p:sp>
      <p:sp>
        <p:nvSpPr>
          <p:cNvPr id="37" name="Oval 36"/>
          <p:cNvSpPr/>
          <p:nvPr/>
        </p:nvSpPr>
        <p:spPr>
          <a:xfrm>
            <a:off x="8168175" y="1242542"/>
            <a:ext cx="703384" cy="38491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18539" y="2514248"/>
            <a:ext cx="5986639" cy="646331"/>
          </a:xfrm>
          <a:prstGeom prst="rect">
            <a:avLst/>
          </a:prstGeom>
        </p:spPr>
        <p:txBody>
          <a:bodyPr wrap="none">
            <a:spAutoFit/>
          </a:bodyPr>
          <a:lstStyle/>
          <a:p>
            <a:r>
              <a:rPr lang="en-US" sz="3600" dirty="0" smtClean="0">
                <a:solidFill>
                  <a:schemeClr val="tx1">
                    <a:lumMod val="65000"/>
                    <a:lumOff val="35000"/>
                  </a:schemeClr>
                </a:solidFill>
                <a:latin typeface="+mj-lt"/>
              </a:rPr>
              <a:t>Observed MC/flare properties</a:t>
            </a:r>
            <a:endParaRPr lang="en-US" sz="3600" u="sng" dirty="0">
              <a:solidFill>
                <a:schemeClr val="tx1">
                  <a:lumMod val="65000"/>
                  <a:lumOff val="35000"/>
                </a:schemeClr>
              </a:solidFill>
              <a:latin typeface="+mj-lt"/>
            </a:endParaRPr>
          </a:p>
        </p:txBody>
      </p:sp>
      <p:sp>
        <p:nvSpPr>
          <p:cNvPr id="16" name="Footer Placeholder 4"/>
          <p:cNvSpPr>
            <a:spLocks noGrp="1"/>
          </p:cNvSpPr>
          <p:nvPr>
            <p:ph type="ftr" sz="quarter" idx="11"/>
          </p:nvPr>
        </p:nvSpPr>
        <p:spPr>
          <a:xfrm>
            <a:off x="150311" y="6606870"/>
            <a:ext cx="8892501" cy="365125"/>
          </a:xfrm>
        </p:spPr>
        <p:txBody>
          <a:bodyPr/>
          <a:lstStyle/>
          <a:p>
            <a:pPr algn="just"/>
            <a:r>
              <a:rPr lang="en-US" dirty="0" smtClean="0">
                <a:solidFill>
                  <a:schemeClr val="bg1">
                    <a:lumMod val="75000"/>
                  </a:schemeClr>
                </a:solidFill>
              </a:rPr>
              <a:t>Introduction</a:t>
            </a:r>
            <a:r>
              <a:rPr lang="en-US" dirty="0" smtClean="0">
                <a:solidFill>
                  <a:schemeClr val="tx1"/>
                </a:solidFill>
              </a:rPr>
              <a:t>	</a:t>
            </a:r>
            <a:r>
              <a:rPr lang="en-US" dirty="0" smtClean="0">
                <a:solidFill>
                  <a:schemeClr val="bg1">
                    <a:lumMod val="75000"/>
                  </a:schemeClr>
                </a:solidFill>
              </a:rPr>
              <a:t>	</a:t>
            </a:r>
            <a:r>
              <a:rPr lang="en-US" dirty="0" smtClean="0">
                <a:solidFill>
                  <a:schemeClr val="tx1"/>
                </a:solidFill>
              </a:rPr>
              <a:t>Methods: </a:t>
            </a:r>
            <a:r>
              <a:rPr lang="en-US" dirty="0" smtClean="0">
                <a:solidFill>
                  <a:schemeClr val="bg1">
                    <a:lumMod val="75000"/>
                  </a:schemeClr>
                </a:solidFill>
              </a:rPr>
              <a:t>MCC ,  </a:t>
            </a:r>
            <a:r>
              <a:rPr lang="en-US" dirty="0" smtClean="0">
                <a:solidFill>
                  <a:schemeClr val="tx1"/>
                </a:solidFill>
              </a:rPr>
              <a:t>Observations	</a:t>
            </a:r>
            <a:r>
              <a:rPr lang="en-US" dirty="0" smtClean="0">
                <a:solidFill>
                  <a:schemeClr val="bg1">
                    <a:lumMod val="75000"/>
                  </a:schemeClr>
                </a:solidFill>
              </a:rPr>
              <a:t>	Data	          Results I		     Results II</a:t>
            </a:r>
            <a:endParaRPr lang="en-US" dirty="0">
              <a:solidFill>
                <a:schemeClr val="bg1">
                  <a:lumMod val="75000"/>
                </a:schemeClr>
              </a:solidFill>
            </a:endParaRPr>
          </a:p>
        </p:txBody>
      </p:sp>
      <p:sp>
        <p:nvSpPr>
          <p:cNvPr id="18" name="Slide Number Placeholder 17"/>
          <p:cNvSpPr>
            <a:spLocks noGrp="1"/>
          </p:cNvSpPr>
          <p:nvPr>
            <p:ph type="sldNum" sz="quarter" idx="12"/>
          </p:nvPr>
        </p:nvSpPr>
        <p:spPr/>
        <p:txBody>
          <a:bodyPr/>
          <a:lstStyle/>
          <a:p>
            <a:fld id="{E62ABB11-4FB2-4374-9480-74C09670CA08}" type="slidenum">
              <a:rPr lang="en-US" smtClean="0"/>
              <a:pPr/>
              <a:t>14</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2" grpId="0" animBg="1"/>
      <p:bldP spid="24" grpId="0"/>
      <p:bldP spid="41"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Slide Number Placeholder 6"/>
          <p:cNvSpPr>
            <a:spLocks noGrp="1"/>
          </p:cNvSpPr>
          <p:nvPr>
            <p:ph type="sldNum" sz="quarter" idx="12"/>
          </p:nvPr>
        </p:nvSpPr>
        <p:spPr>
          <a:xfrm>
            <a:off x="6553200" y="6584952"/>
            <a:ext cx="2133600" cy="365125"/>
          </a:xfrm>
          <a:noFill/>
        </p:spPr>
        <p:txBody>
          <a:bodyPr/>
          <a:lstStyle/>
          <a:p>
            <a:fld id="{39E87681-D14D-468B-9719-0EEA3D665566}" type="slidenum">
              <a:rPr lang="en-US" smtClean="0">
                <a:latin typeface="Arial" pitchFamily="34" charset="0"/>
              </a:rPr>
              <a:pPr/>
              <a:t>15</a:t>
            </a:fld>
            <a:endParaRPr lang="en-US" smtClean="0">
              <a:latin typeface="Arial" pitchFamily="34" charset="0"/>
            </a:endParaRPr>
          </a:p>
        </p:txBody>
      </p:sp>
      <p:grpSp>
        <p:nvGrpSpPr>
          <p:cNvPr id="2" name="Group 43"/>
          <p:cNvGrpSpPr>
            <a:grpSpLocks/>
          </p:cNvGrpSpPr>
          <p:nvPr/>
        </p:nvGrpSpPr>
        <p:grpSpPr bwMode="auto">
          <a:xfrm>
            <a:off x="4279900" y="661268"/>
            <a:ext cx="4887913" cy="3616325"/>
            <a:chOff x="2696" y="266"/>
            <a:chExt cx="3079" cy="2278"/>
          </a:xfrm>
        </p:grpSpPr>
        <p:pic>
          <p:nvPicPr>
            <p:cNvPr id="2074" name="Picture 30" descr="arcade"/>
            <p:cNvPicPr>
              <a:picLocks noChangeAspect="1" noChangeArrowheads="1"/>
            </p:cNvPicPr>
            <p:nvPr/>
          </p:nvPicPr>
          <p:blipFill>
            <a:blip r:embed="rId4" cstate="print"/>
            <a:srcRect/>
            <a:stretch>
              <a:fillRect/>
            </a:stretch>
          </p:blipFill>
          <p:spPr bwMode="auto">
            <a:xfrm>
              <a:off x="2696" y="266"/>
              <a:ext cx="2736" cy="2278"/>
            </a:xfrm>
            <a:prstGeom prst="rect">
              <a:avLst/>
            </a:prstGeom>
            <a:noFill/>
            <a:ln w="9525">
              <a:noFill/>
              <a:miter lim="800000"/>
              <a:headEnd/>
              <a:tailEnd/>
            </a:ln>
          </p:spPr>
        </p:pic>
        <p:sp>
          <p:nvSpPr>
            <p:cNvPr id="2075" name="Line 31"/>
            <p:cNvSpPr>
              <a:spLocks noChangeShapeType="1"/>
            </p:cNvSpPr>
            <p:nvPr/>
          </p:nvSpPr>
          <p:spPr bwMode="auto">
            <a:xfrm>
              <a:off x="3224" y="1034"/>
              <a:ext cx="288" cy="0"/>
            </a:xfrm>
            <a:prstGeom prst="line">
              <a:avLst/>
            </a:prstGeom>
            <a:noFill/>
            <a:ln w="28575">
              <a:solidFill>
                <a:schemeClr val="tx1"/>
              </a:solidFill>
              <a:round/>
              <a:headEnd/>
              <a:tailEnd type="triangle" w="med" len="med"/>
            </a:ln>
          </p:spPr>
          <p:txBody>
            <a:bodyPr wrap="none" anchor="ctr"/>
            <a:lstStyle/>
            <a:p>
              <a:endParaRPr lang="en-US"/>
            </a:p>
          </p:txBody>
        </p:sp>
        <p:sp>
          <p:nvSpPr>
            <p:cNvPr id="2076" name="Line 32"/>
            <p:cNvSpPr>
              <a:spLocks noChangeShapeType="1"/>
            </p:cNvSpPr>
            <p:nvPr/>
          </p:nvSpPr>
          <p:spPr bwMode="auto">
            <a:xfrm>
              <a:off x="4232" y="746"/>
              <a:ext cx="432" cy="48"/>
            </a:xfrm>
            <a:prstGeom prst="line">
              <a:avLst/>
            </a:prstGeom>
            <a:noFill/>
            <a:ln w="6350">
              <a:solidFill>
                <a:schemeClr val="tx1"/>
              </a:solidFill>
              <a:round/>
              <a:headEnd/>
              <a:tailEnd/>
            </a:ln>
          </p:spPr>
          <p:txBody>
            <a:bodyPr wrap="none" anchor="ctr"/>
            <a:lstStyle/>
            <a:p>
              <a:endParaRPr lang="en-US"/>
            </a:p>
          </p:txBody>
        </p:sp>
        <p:sp>
          <p:nvSpPr>
            <p:cNvPr id="2077" name="Text Box 33"/>
            <p:cNvSpPr txBox="1">
              <a:spLocks noChangeArrowheads="1"/>
            </p:cNvSpPr>
            <p:nvPr/>
          </p:nvSpPr>
          <p:spPr bwMode="auto">
            <a:xfrm>
              <a:off x="4664" y="717"/>
              <a:ext cx="392" cy="252"/>
            </a:xfrm>
            <a:prstGeom prst="rect">
              <a:avLst/>
            </a:prstGeom>
            <a:noFill/>
            <a:ln w="28575">
              <a:noFill/>
              <a:miter lim="800000"/>
              <a:headEnd/>
              <a:tailEnd/>
            </a:ln>
          </p:spPr>
          <p:txBody>
            <a:bodyPr wrap="none" anchor="ctr">
              <a:spAutoFit/>
            </a:bodyPr>
            <a:lstStyle/>
            <a:p>
              <a:pPr algn="ctr"/>
              <a:r>
                <a:rPr lang="en-US" sz="2000" i="1"/>
                <a:t>dA</a:t>
              </a:r>
              <a:r>
                <a:rPr lang="en-US" sz="2000" i="1" baseline="-25000"/>
                <a:t>C</a:t>
              </a:r>
              <a:endParaRPr lang="en-US" sz="2000" b="1"/>
            </a:p>
          </p:txBody>
        </p:sp>
        <p:sp>
          <p:nvSpPr>
            <p:cNvPr id="2078" name="Text Box 34"/>
            <p:cNvSpPr txBox="1">
              <a:spLocks noChangeArrowheads="1"/>
            </p:cNvSpPr>
            <p:nvPr/>
          </p:nvSpPr>
          <p:spPr bwMode="auto">
            <a:xfrm>
              <a:off x="4849" y="429"/>
              <a:ext cx="302" cy="252"/>
            </a:xfrm>
            <a:prstGeom prst="rect">
              <a:avLst/>
            </a:prstGeom>
            <a:noFill/>
            <a:ln w="28575">
              <a:noFill/>
              <a:miter lim="800000"/>
              <a:headEnd/>
              <a:tailEnd/>
            </a:ln>
          </p:spPr>
          <p:txBody>
            <a:bodyPr wrap="none" anchor="ctr">
              <a:spAutoFit/>
            </a:bodyPr>
            <a:lstStyle/>
            <a:p>
              <a:pPr algn="ctr"/>
              <a:r>
                <a:rPr lang="en-US" sz="2000" i="1"/>
                <a:t>B</a:t>
              </a:r>
              <a:r>
                <a:rPr lang="en-US" sz="2000" i="1" baseline="-25000"/>
                <a:t>C</a:t>
              </a:r>
              <a:endParaRPr lang="en-US" i="1"/>
            </a:p>
          </p:txBody>
        </p:sp>
        <p:sp>
          <p:nvSpPr>
            <p:cNvPr id="2079" name="Text Box 36"/>
            <p:cNvSpPr txBox="1">
              <a:spLocks noChangeArrowheads="1"/>
            </p:cNvSpPr>
            <p:nvPr/>
          </p:nvSpPr>
          <p:spPr bwMode="auto">
            <a:xfrm>
              <a:off x="5473" y="1677"/>
              <a:ext cx="302" cy="252"/>
            </a:xfrm>
            <a:prstGeom prst="rect">
              <a:avLst/>
            </a:prstGeom>
            <a:noFill/>
            <a:ln w="28575">
              <a:noFill/>
              <a:miter lim="800000"/>
              <a:headEnd/>
              <a:tailEnd/>
            </a:ln>
          </p:spPr>
          <p:txBody>
            <a:bodyPr wrap="none" anchor="ctr">
              <a:spAutoFit/>
            </a:bodyPr>
            <a:lstStyle/>
            <a:p>
              <a:pPr algn="ctr"/>
              <a:r>
                <a:rPr lang="en-US" sz="2000" i="1"/>
                <a:t>B</a:t>
              </a:r>
              <a:r>
                <a:rPr lang="en-US" sz="2000" i="1" baseline="-25000"/>
                <a:t>R</a:t>
              </a:r>
              <a:endParaRPr lang="en-US" sz="2000" i="1"/>
            </a:p>
          </p:txBody>
        </p:sp>
        <p:sp>
          <p:nvSpPr>
            <p:cNvPr id="2080" name="Text Box 37"/>
            <p:cNvSpPr txBox="1">
              <a:spLocks noChangeArrowheads="1"/>
            </p:cNvSpPr>
            <p:nvPr/>
          </p:nvSpPr>
          <p:spPr bwMode="auto">
            <a:xfrm>
              <a:off x="5065" y="2061"/>
              <a:ext cx="392" cy="252"/>
            </a:xfrm>
            <a:prstGeom prst="rect">
              <a:avLst/>
            </a:prstGeom>
            <a:noFill/>
            <a:ln w="28575">
              <a:noFill/>
              <a:miter lim="800000"/>
              <a:headEnd/>
              <a:tailEnd/>
            </a:ln>
          </p:spPr>
          <p:txBody>
            <a:bodyPr wrap="none" anchor="ctr">
              <a:spAutoFit/>
            </a:bodyPr>
            <a:lstStyle/>
            <a:p>
              <a:pPr algn="ctr"/>
              <a:r>
                <a:rPr lang="en-US" sz="2000" i="1"/>
                <a:t>dA</a:t>
              </a:r>
              <a:r>
                <a:rPr lang="en-US" sz="2000" i="1" baseline="-25000"/>
                <a:t>R</a:t>
              </a:r>
              <a:endParaRPr lang="en-US" b="1"/>
            </a:p>
          </p:txBody>
        </p:sp>
        <p:sp>
          <p:nvSpPr>
            <p:cNvPr id="2081" name="Line 38"/>
            <p:cNvSpPr>
              <a:spLocks noChangeShapeType="1"/>
            </p:cNvSpPr>
            <p:nvPr/>
          </p:nvSpPr>
          <p:spPr bwMode="auto">
            <a:xfrm>
              <a:off x="4616" y="2138"/>
              <a:ext cx="432" cy="48"/>
            </a:xfrm>
            <a:prstGeom prst="line">
              <a:avLst/>
            </a:prstGeom>
            <a:noFill/>
            <a:ln w="6350">
              <a:solidFill>
                <a:schemeClr val="tx1"/>
              </a:solidFill>
              <a:round/>
              <a:headEnd/>
              <a:tailEnd/>
            </a:ln>
          </p:spPr>
          <p:txBody>
            <a:bodyPr wrap="none" anchor="ctr"/>
            <a:lstStyle/>
            <a:p>
              <a:endParaRPr lang="en-US"/>
            </a:p>
          </p:txBody>
        </p:sp>
        <p:sp>
          <p:nvSpPr>
            <p:cNvPr id="2082" name="Line 39"/>
            <p:cNvSpPr>
              <a:spLocks noChangeShapeType="1"/>
            </p:cNvSpPr>
            <p:nvPr/>
          </p:nvSpPr>
          <p:spPr bwMode="auto">
            <a:xfrm>
              <a:off x="5048" y="1754"/>
              <a:ext cx="432" cy="48"/>
            </a:xfrm>
            <a:prstGeom prst="line">
              <a:avLst/>
            </a:prstGeom>
            <a:noFill/>
            <a:ln w="6350">
              <a:solidFill>
                <a:schemeClr val="tx1"/>
              </a:solidFill>
              <a:round/>
              <a:headEnd/>
              <a:tailEnd/>
            </a:ln>
          </p:spPr>
          <p:txBody>
            <a:bodyPr wrap="none" anchor="ctr"/>
            <a:lstStyle/>
            <a:p>
              <a:endParaRPr lang="en-US"/>
            </a:p>
          </p:txBody>
        </p:sp>
        <p:sp>
          <p:nvSpPr>
            <p:cNvPr id="2083" name="Line 40"/>
            <p:cNvSpPr>
              <a:spLocks noChangeShapeType="1"/>
            </p:cNvSpPr>
            <p:nvPr/>
          </p:nvSpPr>
          <p:spPr bwMode="auto">
            <a:xfrm>
              <a:off x="4376" y="554"/>
              <a:ext cx="432" cy="0"/>
            </a:xfrm>
            <a:prstGeom prst="line">
              <a:avLst/>
            </a:prstGeom>
            <a:noFill/>
            <a:ln w="6350">
              <a:solidFill>
                <a:schemeClr val="tx1"/>
              </a:solidFill>
              <a:round/>
              <a:headEnd/>
              <a:tailEnd/>
            </a:ln>
          </p:spPr>
          <p:txBody>
            <a:bodyPr wrap="none" anchor="ctr"/>
            <a:lstStyle/>
            <a:p>
              <a:endParaRPr lang="en-US"/>
            </a:p>
          </p:txBody>
        </p:sp>
        <p:sp>
          <p:nvSpPr>
            <p:cNvPr id="2084" name="Text Box 41"/>
            <p:cNvSpPr txBox="1">
              <a:spLocks noChangeArrowheads="1"/>
            </p:cNvSpPr>
            <p:nvPr/>
          </p:nvSpPr>
          <p:spPr bwMode="auto">
            <a:xfrm>
              <a:off x="2994" y="776"/>
              <a:ext cx="116" cy="213"/>
            </a:xfrm>
            <a:prstGeom prst="rect">
              <a:avLst/>
            </a:prstGeom>
            <a:noFill/>
            <a:ln w="28575">
              <a:noFill/>
              <a:miter lim="800000"/>
              <a:headEnd/>
              <a:tailEnd/>
            </a:ln>
          </p:spPr>
          <p:txBody>
            <a:bodyPr wrap="none" anchor="ctr">
              <a:spAutoFit/>
            </a:bodyPr>
            <a:lstStyle/>
            <a:p>
              <a:pPr algn="ctr"/>
              <a:endParaRPr lang="en-US" sz="1600" b="1" dirty="0"/>
            </a:p>
          </p:txBody>
        </p:sp>
      </p:grpSp>
      <p:sp>
        <p:nvSpPr>
          <p:cNvPr id="2055" name="Text Box 2"/>
          <p:cNvSpPr txBox="1">
            <a:spLocks noChangeArrowheads="1"/>
          </p:cNvSpPr>
          <p:nvPr/>
        </p:nvSpPr>
        <p:spPr bwMode="auto">
          <a:xfrm>
            <a:off x="209550" y="137933"/>
            <a:ext cx="8489950" cy="646331"/>
          </a:xfrm>
          <a:prstGeom prst="rect">
            <a:avLst/>
          </a:prstGeom>
          <a:noFill/>
          <a:ln w="9525">
            <a:noFill/>
            <a:miter lim="800000"/>
            <a:headEnd/>
            <a:tailEnd/>
          </a:ln>
        </p:spPr>
        <p:txBody>
          <a:bodyPr wrap="square">
            <a:spAutoFit/>
          </a:bodyPr>
          <a:lstStyle/>
          <a:p>
            <a:pPr algn="ctr"/>
            <a:r>
              <a:rPr lang="en-US" altLang="zh-CN" sz="3600" dirty="0" smtClean="0">
                <a:latin typeface="+mj-lt"/>
                <a:ea typeface="SimSun" pitchFamily="2" charset="-122"/>
              </a:rPr>
              <a:t>Observed reconnection flux</a:t>
            </a:r>
            <a:endParaRPr lang="en-US" sz="3600" u="sng" dirty="0">
              <a:latin typeface="+mj-lt"/>
            </a:endParaRPr>
          </a:p>
        </p:txBody>
      </p:sp>
      <p:sp>
        <p:nvSpPr>
          <p:cNvPr id="2056" name="Line 4"/>
          <p:cNvSpPr>
            <a:spLocks noChangeShapeType="1"/>
          </p:cNvSpPr>
          <p:nvPr/>
        </p:nvSpPr>
        <p:spPr bwMode="auto">
          <a:xfrm>
            <a:off x="2411413" y="3552827"/>
            <a:ext cx="241300" cy="304800"/>
          </a:xfrm>
          <a:prstGeom prst="line">
            <a:avLst/>
          </a:prstGeom>
          <a:noFill/>
          <a:ln w="28575">
            <a:solidFill>
              <a:srgbClr val="FFFFFF"/>
            </a:solidFill>
            <a:round/>
            <a:headEnd/>
            <a:tailEnd type="triangle" w="med" len="med"/>
          </a:ln>
        </p:spPr>
        <p:txBody>
          <a:bodyPr/>
          <a:lstStyle/>
          <a:p>
            <a:endParaRPr lang="en-US"/>
          </a:p>
        </p:txBody>
      </p:sp>
      <p:sp>
        <p:nvSpPr>
          <p:cNvPr id="2057" name="Line 5"/>
          <p:cNvSpPr>
            <a:spLocks noChangeShapeType="1"/>
          </p:cNvSpPr>
          <p:nvPr/>
        </p:nvSpPr>
        <p:spPr bwMode="auto">
          <a:xfrm flipH="1" flipV="1">
            <a:off x="1042988" y="2943227"/>
            <a:ext cx="241300" cy="304800"/>
          </a:xfrm>
          <a:prstGeom prst="line">
            <a:avLst/>
          </a:prstGeom>
          <a:noFill/>
          <a:ln w="28575">
            <a:solidFill>
              <a:srgbClr val="FFFFFF"/>
            </a:solidFill>
            <a:round/>
            <a:headEnd/>
            <a:tailEnd type="triangle" w="med" len="med"/>
          </a:ln>
        </p:spPr>
        <p:txBody>
          <a:bodyPr/>
          <a:lstStyle/>
          <a:p>
            <a:endParaRPr lang="en-US"/>
          </a:p>
        </p:txBody>
      </p:sp>
      <p:graphicFrame>
        <p:nvGraphicFramePr>
          <p:cNvPr id="2050" name="Object 8"/>
          <p:cNvGraphicFramePr>
            <a:graphicFrameLocks noGrp="1" noChangeAspect="1"/>
          </p:cNvGraphicFramePr>
          <p:nvPr>
            <p:ph sz="half" idx="1"/>
          </p:nvPr>
        </p:nvGraphicFramePr>
        <p:xfrm>
          <a:off x="2533650" y="4159252"/>
          <a:ext cx="114300" cy="215900"/>
        </p:xfrm>
        <a:graphic>
          <a:graphicData uri="http://schemas.openxmlformats.org/presentationml/2006/ole">
            <mc:AlternateContent xmlns:mc="http://schemas.openxmlformats.org/markup-compatibility/2006">
              <mc:Choice xmlns:v="urn:schemas-microsoft-com:vml" Requires="v">
                <p:oleObj spid="_x0000_s180354" name="Equation" r:id="rId5" imgW="114120" imgH="215640" progId="Equation.3">
                  <p:embed/>
                </p:oleObj>
              </mc:Choice>
              <mc:Fallback>
                <p:oleObj name="Equation" r:id="rId5" imgW="114120" imgH="21564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3650" y="4159252"/>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9" name="Rectangle 9"/>
          <p:cNvSpPr>
            <a:spLocks noChangeArrowheads="1"/>
          </p:cNvSpPr>
          <p:nvPr/>
        </p:nvSpPr>
        <p:spPr bwMode="auto">
          <a:xfrm>
            <a:off x="0" y="2952752"/>
            <a:ext cx="184150" cy="461963"/>
          </a:xfrm>
          <a:prstGeom prst="rect">
            <a:avLst/>
          </a:prstGeom>
          <a:noFill/>
          <a:ln w="9525">
            <a:noFill/>
            <a:miter lim="800000"/>
            <a:headEnd/>
            <a:tailEnd/>
          </a:ln>
        </p:spPr>
        <p:txBody>
          <a:bodyPr wrap="none" anchor="ctr">
            <a:spAutoFit/>
          </a:bodyPr>
          <a:lstStyle/>
          <a:p>
            <a:pPr algn="ctr"/>
            <a:endParaRPr lang="en-US"/>
          </a:p>
        </p:txBody>
      </p:sp>
      <p:sp>
        <p:nvSpPr>
          <p:cNvPr id="2061" name="Rectangle 11"/>
          <p:cNvSpPr>
            <a:spLocks noChangeArrowheads="1"/>
          </p:cNvSpPr>
          <p:nvPr/>
        </p:nvSpPr>
        <p:spPr bwMode="auto">
          <a:xfrm>
            <a:off x="0" y="2843215"/>
            <a:ext cx="184150" cy="461962"/>
          </a:xfrm>
          <a:prstGeom prst="rect">
            <a:avLst/>
          </a:prstGeom>
          <a:noFill/>
          <a:ln w="9525">
            <a:noFill/>
            <a:miter lim="800000"/>
            <a:headEnd/>
            <a:tailEnd/>
          </a:ln>
        </p:spPr>
        <p:txBody>
          <a:bodyPr wrap="none" anchor="ctr">
            <a:spAutoFit/>
          </a:bodyPr>
          <a:lstStyle/>
          <a:p>
            <a:pPr algn="ctr"/>
            <a:endParaRPr lang="en-US"/>
          </a:p>
        </p:txBody>
      </p:sp>
      <p:sp>
        <p:nvSpPr>
          <p:cNvPr id="2062" name="Rectangle 12"/>
          <p:cNvSpPr>
            <a:spLocks noChangeArrowheads="1"/>
          </p:cNvSpPr>
          <p:nvPr/>
        </p:nvSpPr>
        <p:spPr bwMode="auto">
          <a:xfrm>
            <a:off x="0" y="3062290"/>
            <a:ext cx="184150" cy="461962"/>
          </a:xfrm>
          <a:prstGeom prst="rect">
            <a:avLst/>
          </a:prstGeom>
          <a:noFill/>
          <a:ln w="9525">
            <a:noFill/>
            <a:miter lim="800000"/>
            <a:headEnd/>
            <a:tailEnd/>
          </a:ln>
        </p:spPr>
        <p:txBody>
          <a:bodyPr wrap="none" anchor="ctr">
            <a:spAutoFit/>
          </a:bodyPr>
          <a:lstStyle/>
          <a:p>
            <a:pPr algn="ctr"/>
            <a:endParaRPr lang="en-US"/>
          </a:p>
        </p:txBody>
      </p:sp>
      <p:sp>
        <p:nvSpPr>
          <p:cNvPr id="2063" name="Rectangle 14"/>
          <p:cNvSpPr>
            <a:spLocks noChangeArrowheads="1"/>
          </p:cNvSpPr>
          <p:nvPr/>
        </p:nvSpPr>
        <p:spPr bwMode="auto">
          <a:xfrm>
            <a:off x="0" y="2952752"/>
            <a:ext cx="184150" cy="461963"/>
          </a:xfrm>
          <a:prstGeom prst="rect">
            <a:avLst/>
          </a:prstGeom>
          <a:noFill/>
          <a:ln w="9525">
            <a:noFill/>
            <a:miter lim="800000"/>
            <a:headEnd/>
            <a:tailEnd/>
          </a:ln>
        </p:spPr>
        <p:txBody>
          <a:bodyPr wrap="none" anchor="ctr">
            <a:spAutoFit/>
          </a:bodyPr>
          <a:lstStyle/>
          <a:p>
            <a:pPr algn="ctr"/>
            <a:endParaRPr lang="en-US"/>
          </a:p>
        </p:txBody>
      </p:sp>
      <p:graphicFrame>
        <p:nvGraphicFramePr>
          <p:cNvPr id="2051" name="Object 15"/>
          <p:cNvGraphicFramePr>
            <a:graphicFrameLocks noChangeAspect="1"/>
          </p:cNvGraphicFramePr>
          <p:nvPr/>
        </p:nvGraphicFramePr>
        <p:xfrm>
          <a:off x="221050" y="1869188"/>
          <a:ext cx="4691063" cy="701675"/>
        </p:xfrm>
        <a:graphic>
          <a:graphicData uri="http://schemas.openxmlformats.org/presentationml/2006/ole">
            <mc:AlternateContent xmlns:mc="http://schemas.openxmlformats.org/markup-compatibility/2006">
              <mc:Choice xmlns:v="urn:schemas-microsoft-com:vml" Requires="v">
                <p:oleObj spid="_x0000_s180355" name="Equation" r:id="rId7" imgW="1866600" imgH="279360" progId="Equation.3">
                  <p:embed/>
                </p:oleObj>
              </mc:Choice>
              <mc:Fallback>
                <p:oleObj name="Equation" r:id="rId7" imgW="1866600" imgH="279360" progId="Equation.3">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050" y="1869188"/>
                        <a:ext cx="4691063" cy="7016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3" name="Group 17"/>
          <p:cNvGrpSpPr>
            <a:grpSpLocks/>
          </p:cNvGrpSpPr>
          <p:nvPr/>
        </p:nvGrpSpPr>
        <p:grpSpPr bwMode="auto">
          <a:xfrm>
            <a:off x="152400" y="4267202"/>
            <a:ext cx="6705600" cy="2438400"/>
            <a:chOff x="2026" y="2842"/>
            <a:chExt cx="3734" cy="1342"/>
          </a:xfrm>
        </p:grpSpPr>
        <p:sp>
          <p:nvSpPr>
            <p:cNvPr id="2067" name="Line 18"/>
            <p:cNvSpPr>
              <a:spLocks noChangeShapeType="1"/>
            </p:cNvSpPr>
            <p:nvPr/>
          </p:nvSpPr>
          <p:spPr bwMode="auto">
            <a:xfrm>
              <a:off x="4264" y="4047"/>
              <a:ext cx="91" cy="137"/>
            </a:xfrm>
            <a:prstGeom prst="line">
              <a:avLst/>
            </a:prstGeom>
            <a:noFill/>
            <a:ln w="28575">
              <a:solidFill>
                <a:srgbClr val="FFFFFF"/>
              </a:solidFill>
              <a:round/>
              <a:headEnd/>
              <a:tailEnd type="triangle" w="med" len="med"/>
            </a:ln>
          </p:spPr>
          <p:txBody>
            <a:bodyPr/>
            <a:lstStyle/>
            <a:p>
              <a:endParaRPr lang="en-US"/>
            </a:p>
          </p:txBody>
        </p:sp>
        <p:pic>
          <p:nvPicPr>
            <p:cNvPr id="2068" name="Picture 19" descr="shine_fig1"/>
            <p:cNvPicPr>
              <a:picLocks noChangeAspect="1" noChangeArrowheads="1"/>
            </p:cNvPicPr>
            <p:nvPr/>
          </p:nvPicPr>
          <p:blipFill>
            <a:blip r:embed="rId9" cstate="print"/>
            <a:srcRect/>
            <a:stretch>
              <a:fillRect/>
            </a:stretch>
          </p:blipFill>
          <p:spPr bwMode="auto">
            <a:xfrm>
              <a:off x="2026" y="2842"/>
              <a:ext cx="3734" cy="1334"/>
            </a:xfrm>
            <a:prstGeom prst="rect">
              <a:avLst/>
            </a:prstGeom>
            <a:noFill/>
            <a:ln w="9525">
              <a:noFill/>
              <a:miter lim="800000"/>
              <a:headEnd/>
              <a:tailEnd/>
            </a:ln>
          </p:spPr>
        </p:pic>
        <p:sp>
          <p:nvSpPr>
            <p:cNvPr id="2069" name="Text Box 20"/>
            <p:cNvSpPr txBox="1">
              <a:spLocks noChangeArrowheads="1"/>
            </p:cNvSpPr>
            <p:nvPr/>
          </p:nvSpPr>
          <p:spPr bwMode="auto">
            <a:xfrm>
              <a:off x="2026" y="2922"/>
              <a:ext cx="969" cy="172"/>
            </a:xfrm>
            <a:prstGeom prst="rect">
              <a:avLst/>
            </a:prstGeom>
            <a:noFill/>
            <a:ln w="9525" algn="ctr">
              <a:noFill/>
              <a:miter lim="800000"/>
              <a:headEnd/>
              <a:tailEnd/>
            </a:ln>
          </p:spPr>
          <p:txBody>
            <a:bodyPr wrap="none" lIns="96239" tIns="48122" rIns="96239" bIns="48122">
              <a:spAutoFit/>
            </a:bodyPr>
            <a:lstStyle/>
            <a:p>
              <a:pPr defTabSz="838200" eaLnBrk="0" hangingPunct="0"/>
              <a:r>
                <a:rPr lang="en-US" altLang="zh-CN" sz="1400" dirty="0">
                  <a:solidFill>
                    <a:schemeClr val="bg1"/>
                  </a:solidFill>
                  <a:ea typeface="굴림"/>
                  <a:cs typeface="굴림"/>
                </a:rPr>
                <a:t>  </a:t>
              </a:r>
              <a:r>
                <a:rPr lang="en-US" altLang="zh-CN" sz="1400" dirty="0" smtClean="0">
                  <a:solidFill>
                    <a:schemeClr val="bg1"/>
                  </a:solidFill>
                  <a:ea typeface="굴림"/>
                  <a:cs typeface="굴림"/>
                </a:rPr>
                <a:t>Flare </a:t>
              </a:r>
              <a:r>
                <a:rPr lang="en-US" altLang="zh-CN" sz="1400" dirty="0">
                  <a:solidFill>
                    <a:schemeClr val="bg1"/>
                  </a:solidFill>
                  <a:ea typeface="굴림"/>
                  <a:cs typeface="굴림"/>
                </a:rPr>
                <a:t>at an earlier time</a:t>
              </a:r>
              <a:endParaRPr lang="en-US" sz="1400" dirty="0">
                <a:solidFill>
                  <a:schemeClr val="bg1"/>
                </a:solidFill>
                <a:ea typeface="굴림"/>
                <a:cs typeface="굴림"/>
              </a:endParaRPr>
            </a:p>
          </p:txBody>
        </p:sp>
        <p:sp>
          <p:nvSpPr>
            <p:cNvPr id="2070" name="Text Box 21"/>
            <p:cNvSpPr txBox="1">
              <a:spLocks noChangeArrowheads="1"/>
            </p:cNvSpPr>
            <p:nvPr/>
          </p:nvSpPr>
          <p:spPr bwMode="auto">
            <a:xfrm>
              <a:off x="3260" y="2922"/>
              <a:ext cx="853" cy="172"/>
            </a:xfrm>
            <a:prstGeom prst="rect">
              <a:avLst/>
            </a:prstGeom>
            <a:noFill/>
            <a:ln w="9525" algn="ctr">
              <a:noFill/>
              <a:miter lim="800000"/>
              <a:headEnd/>
              <a:tailEnd/>
            </a:ln>
          </p:spPr>
          <p:txBody>
            <a:bodyPr wrap="none" lIns="96239" tIns="48122" rIns="96239" bIns="48122">
              <a:spAutoFit/>
            </a:bodyPr>
            <a:lstStyle/>
            <a:p>
              <a:pPr defTabSz="838200" eaLnBrk="0" hangingPunct="0"/>
              <a:r>
                <a:rPr lang="en-US" altLang="zh-CN" sz="1400" dirty="0">
                  <a:solidFill>
                    <a:schemeClr val="bg1"/>
                  </a:solidFill>
                  <a:ea typeface="굴림"/>
                  <a:cs typeface="굴림"/>
                </a:rPr>
                <a:t>  </a:t>
              </a:r>
              <a:r>
                <a:rPr lang="en-US" altLang="zh-CN" sz="1400" dirty="0" smtClean="0">
                  <a:solidFill>
                    <a:schemeClr val="bg1"/>
                  </a:solidFill>
                  <a:ea typeface="굴림"/>
                  <a:cs typeface="굴림"/>
                </a:rPr>
                <a:t>Flare </a:t>
              </a:r>
              <a:r>
                <a:rPr lang="en-US" altLang="zh-CN" sz="1400" dirty="0">
                  <a:solidFill>
                    <a:schemeClr val="bg1"/>
                  </a:solidFill>
                  <a:ea typeface="굴림"/>
                  <a:cs typeface="굴림"/>
                </a:rPr>
                <a:t>at a later time</a:t>
              </a:r>
              <a:endParaRPr lang="en-US" sz="1400" dirty="0">
                <a:solidFill>
                  <a:schemeClr val="bg1"/>
                </a:solidFill>
                <a:ea typeface="굴림"/>
                <a:cs typeface="굴림"/>
              </a:endParaRPr>
            </a:p>
          </p:txBody>
        </p:sp>
        <p:sp>
          <p:nvSpPr>
            <p:cNvPr id="2071" name="Text Box 22"/>
            <p:cNvSpPr txBox="1">
              <a:spLocks noChangeArrowheads="1"/>
            </p:cNvSpPr>
            <p:nvPr/>
          </p:nvSpPr>
          <p:spPr bwMode="auto">
            <a:xfrm>
              <a:off x="4492" y="2906"/>
              <a:ext cx="949" cy="189"/>
            </a:xfrm>
            <a:prstGeom prst="rect">
              <a:avLst/>
            </a:prstGeom>
            <a:noFill/>
            <a:ln w="9525" algn="ctr">
              <a:noFill/>
              <a:miter lim="800000"/>
              <a:headEnd/>
              <a:tailEnd/>
            </a:ln>
          </p:spPr>
          <p:txBody>
            <a:bodyPr wrap="none" lIns="96239" tIns="48122" rIns="96239" bIns="48122">
              <a:spAutoFit/>
            </a:bodyPr>
            <a:lstStyle/>
            <a:p>
              <a:pPr defTabSz="838200" eaLnBrk="0" hangingPunct="0"/>
              <a:r>
                <a:rPr lang="en-US" altLang="zh-CN" sz="1600" dirty="0">
                  <a:solidFill>
                    <a:schemeClr val="bg1"/>
                  </a:solidFill>
                  <a:ea typeface="굴림"/>
                  <a:cs typeface="굴림"/>
                </a:rPr>
                <a:t>  MDI magnetogram</a:t>
              </a:r>
              <a:endParaRPr lang="en-US" sz="1700" b="1" dirty="0">
                <a:solidFill>
                  <a:schemeClr val="bg1"/>
                </a:solidFill>
                <a:ea typeface="굴림"/>
                <a:cs typeface="굴림"/>
              </a:endParaRPr>
            </a:p>
          </p:txBody>
        </p:sp>
        <p:sp>
          <p:nvSpPr>
            <p:cNvPr id="2072" name="Text Box 23"/>
            <p:cNvSpPr txBox="1">
              <a:spLocks noChangeArrowheads="1"/>
            </p:cNvSpPr>
            <p:nvPr/>
          </p:nvSpPr>
          <p:spPr bwMode="auto">
            <a:xfrm>
              <a:off x="4615" y="3844"/>
              <a:ext cx="400" cy="257"/>
            </a:xfrm>
            <a:prstGeom prst="rect">
              <a:avLst/>
            </a:prstGeom>
            <a:noFill/>
            <a:ln w="9525" algn="ctr">
              <a:noFill/>
              <a:miter lim="800000"/>
              <a:headEnd/>
              <a:tailEnd/>
            </a:ln>
          </p:spPr>
          <p:txBody>
            <a:bodyPr wrap="none" lIns="96239" tIns="48122" rIns="96239" bIns="48122">
              <a:spAutoFit/>
            </a:bodyPr>
            <a:lstStyle/>
            <a:p>
              <a:pPr defTabSz="838200" eaLnBrk="0" hangingPunct="0"/>
              <a:r>
                <a:rPr lang="en-US" altLang="zh-CN" i="1">
                  <a:ea typeface="굴림"/>
                  <a:cs typeface="굴림"/>
                </a:rPr>
                <a:t>dA</a:t>
              </a:r>
              <a:r>
                <a:rPr lang="en-US" altLang="zh-CN" i="1" baseline="-25000">
                  <a:ea typeface="굴림"/>
                  <a:cs typeface="굴림"/>
                </a:rPr>
                <a:t>R</a:t>
              </a:r>
              <a:endParaRPr lang="en-US" sz="3100">
                <a:ea typeface="굴림"/>
                <a:cs typeface="굴림"/>
              </a:endParaRPr>
            </a:p>
          </p:txBody>
        </p:sp>
        <p:sp>
          <p:nvSpPr>
            <p:cNvPr id="2073" name="Line 24"/>
            <p:cNvSpPr>
              <a:spLocks noChangeShapeType="1"/>
            </p:cNvSpPr>
            <p:nvPr/>
          </p:nvSpPr>
          <p:spPr bwMode="auto">
            <a:xfrm flipH="1">
              <a:off x="4801" y="3672"/>
              <a:ext cx="194" cy="170"/>
            </a:xfrm>
            <a:prstGeom prst="line">
              <a:avLst/>
            </a:prstGeom>
            <a:noFill/>
            <a:ln w="28575">
              <a:solidFill>
                <a:srgbClr val="FFCC66"/>
              </a:solidFill>
              <a:round/>
              <a:headEnd/>
              <a:tailEnd type="triangle" w="med" len="med"/>
            </a:ln>
          </p:spPr>
          <p:txBody>
            <a:bodyPr>
              <a:spAutoFit/>
            </a:bodyPr>
            <a:lstStyle/>
            <a:p>
              <a:endParaRPr lang="en-US"/>
            </a:p>
          </p:txBody>
        </p:sp>
      </p:grpSp>
      <p:graphicFrame>
        <p:nvGraphicFramePr>
          <p:cNvPr id="180228" name="Object 4"/>
          <p:cNvGraphicFramePr>
            <a:graphicFrameLocks noChangeAspect="1"/>
          </p:cNvGraphicFramePr>
          <p:nvPr/>
        </p:nvGraphicFramePr>
        <p:xfrm>
          <a:off x="4311648" y="1279525"/>
          <a:ext cx="1238252" cy="590550"/>
        </p:xfrm>
        <a:graphic>
          <a:graphicData uri="http://schemas.openxmlformats.org/presentationml/2006/ole">
            <mc:AlternateContent xmlns:mc="http://schemas.openxmlformats.org/markup-compatibility/2006">
              <mc:Choice xmlns:v="urn:schemas-microsoft-com:vml" Requires="v">
                <p:oleObj spid="_x0000_s180356" name="Equation" r:id="rId10" imgW="482400" imgH="241200" progId="Equation.3">
                  <p:embed/>
                </p:oleObj>
              </mc:Choice>
              <mc:Fallback>
                <p:oleObj name="Equation" r:id="rId10" imgW="482400" imgH="241200"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11648" y="1279525"/>
                        <a:ext cx="1238252"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0230" name="Object 6"/>
          <p:cNvGraphicFramePr>
            <a:graphicFrameLocks noChangeAspect="1"/>
          </p:cNvGraphicFramePr>
          <p:nvPr/>
        </p:nvGraphicFramePr>
        <p:xfrm>
          <a:off x="5310906" y="3676652"/>
          <a:ext cx="1242293" cy="590550"/>
        </p:xfrm>
        <a:graphic>
          <a:graphicData uri="http://schemas.openxmlformats.org/presentationml/2006/ole">
            <mc:AlternateContent xmlns:mc="http://schemas.openxmlformats.org/markup-compatibility/2006">
              <mc:Choice xmlns:v="urn:schemas-microsoft-com:vml" Requires="v">
                <p:oleObj spid="_x0000_s180357" name="Equation" r:id="rId12" imgW="482400" imgH="241200" progId="Equation.3">
                  <p:embed/>
                </p:oleObj>
              </mc:Choice>
              <mc:Fallback>
                <p:oleObj name="Equation" r:id="rId12" imgW="482400" imgH="2412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10906" y="3676652"/>
                        <a:ext cx="1242293"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8" name="Text Box 28"/>
          <p:cNvSpPr txBox="1">
            <a:spLocks noChangeArrowheads="1"/>
          </p:cNvSpPr>
          <p:nvPr/>
        </p:nvSpPr>
        <p:spPr bwMode="auto">
          <a:xfrm>
            <a:off x="184150" y="3643459"/>
            <a:ext cx="3948197" cy="369332"/>
          </a:xfrm>
          <a:prstGeom prst="rect">
            <a:avLst/>
          </a:prstGeom>
          <a:noFill/>
          <a:ln w="9525">
            <a:noFill/>
            <a:miter lim="800000"/>
            <a:headEnd/>
            <a:tailEnd/>
          </a:ln>
        </p:spPr>
        <p:txBody>
          <a:bodyPr wrap="none">
            <a:spAutoFit/>
          </a:bodyPr>
          <a:lstStyle/>
          <a:p>
            <a:r>
              <a:rPr lang="en-US" b="1" dirty="0" smtClean="0"/>
              <a:t>Input: </a:t>
            </a:r>
            <a:r>
              <a:rPr lang="en-US" dirty="0" smtClean="0"/>
              <a:t>magnetogram + ribbon observations </a:t>
            </a:r>
            <a:endParaRPr lang="en-US" dirty="0"/>
          </a:p>
        </p:txBody>
      </p:sp>
      <p:sp>
        <p:nvSpPr>
          <p:cNvPr id="37" name="Footer Placeholder 4"/>
          <p:cNvSpPr>
            <a:spLocks noGrp="1"/>
          </p:cNvSpPr>
          <p:nvPr>
            <p:ph type="ftr" sz="quarter" idx="11"/>
          </p:nvPr>
        </p:nvSpPr>
        <p:spPr>
          <a:xfrm>
            <a:off x="150311" y="6606870"/>
            <a:ext cx="8892501" cy="365125"/>
          </a:xfrm>
        </p:spPr>
        <p:txBody>
          <a:bodyPr/>
          <a:lstStyle/>
          <a:p>
            <a:pPr algn="just"/>
            <a:r>
              <a:rPr lang="en-US" dirty="0" smtClean="0">
                <a:solidFill>
                  <a:schemeClr val="bg1">
                    <a:lumMod val="75000"/>
                  </a:schemeClr>
                </a:solidFill>
              </a:rPr>
              <a:t>Introduction</a:t>
            </a:r>
            <a:r>
              <a:rPr lang="en-US" dirty="0" smtClean="0">
                <a:solidFill>
                  <a:schemeClr val="tx1"/>
                </a:solidFill>
              </a:rPr>
              <a:t>	</a:t>
            </a:r>
            <a:r>
              <a:rPr lang="en-US" dirty="0" smtClean="0">
                <a:solidFill>
                  <a:schemeClr val="bg1">
                    <a:lumMod val="75000"/>
                  </a:schemeClr>
                </a:solidFill>
              </a:rPr>
              <a:t>	</a:t>
            </a:r>
            <a:r>
              <a:rPr lang="en-US" dirty="0" smtClean="0">
                <a:solidFill>
                  <a:schemeClr val="tx1"/>
                </a:solidFill>
              </a:rPr>
              <a:t>Methods: </a:t>
            </a:r>
            <a:r>
              <a:rPr lang="en-US" dirty="0" smtClean="0">
                <a:solidFill>
                  <a:schemeClr val="bg1">
                    <a:lumMod val="75000"/>
                  </a:schemeClr>
                </a:solidFill>
              </a:rPr>
              <a:t>MCC ,  </a:t>
            </a:r>
            <a:r>
              <a:rPr lang="en-US" dirty="0" smtClean="0">
                <a:solidFill>
                  <a:schemeClr val="tx1"/>
                </a:solidFill>
              </a:rPr>
              <a:t>Observations	</a:t>
            </a:r>
            <a:r>
              <a:rPr lang="en-US" dirty="0" smtClean="0">
                <a:solidFill>
                  <a:schemeClr val="bg1">
                    <a:lumMod val="75000"/>
                  </a:schemeClr>
                </a:solidFill>
              </a:rPr>
              <a:t>	Data	          Results I		     Results II</a:t>
            </a:r>
            <a:endParaRPr lang="en-US" dirty="0">
              <a:solidFill>
                <a:schemeClr val="bg1">
                  <a:lumMod val="75000"/>
                </a:schemeClr>
              </a:solidFill>
            </a:endParaRPr>
          </a:p>
        </p:txBody>
      </p:sp>
      <p:sp>
        <p:nvSpPr>
          <p:cNvPr id="36" name="Rectangle 35"/>
          <p:cNvSpPr/>
          <p:nvPr/>
        </p:nvSpPr>
        <p:spPr>
          <a:xfrm>
            <a:off x="157064" y="3171620"/>
            <a:ext cx="3209725" cy="369332"/>
          </a:xfrm>
          <a:prstGeom prst="rect">
            <a:avLst/>
          </a:prstGeom>
        </p:spPr>
        <p:txBody>
          <a:bodyPr wrap="none">
            <a:spAutoFit/>
          </a:bodyPr>
          <a:lstStyle/>
          <a:p>
            <a:r>
              <a:rPr lang="en-US" b="1" dirty="0" smtClean="0"/>
              <a:t>Uncertainty:</a:t>
            </a:r>
            <a:r>
              <a:rPr lang="en-US" dirty="0" smtClean="0"/>
              <a:t>  TRACE ribbon edge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67" y="-938"/>
            <a:ext cx="8229600" cy="1143000"/>
          </a:xfrm>
        </p:spPr>
        <p:txBody>
          <a:bodyPr>
            <a:normAutofit/>
          </a:bodyPr>
          <a:lstStyle/>
          <a:p>
            <a:r>
              <a:rPr lang="en-US" sz="3600" dirty="0" smtClean="0"/>
              <a:t>Predicted MC/flare properties </a:t>
            </a:r>
            <a:endParaRPr lang="en-US" sz="3600" u="sng" dirty="0"/>
          </a:p>
        </p:txBody>
      </p:sp>
      <p:sp>
        <p:nvSpPr>
          <p:cNvPr id="10" name="Rectangle 9"/>
          <p:cNvSpPr/>
          <p:nvPr/>
        </p:nvSpPr>
        <p:spPr>
          <a:xfrm>
            <a:off x="403872" y="4633450"/>
            <a:ext cx="1872145" cy="70788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dirty="0" smtClean="0"/>
              <a:t>GOES 1-8 A</a:t>
            </a:r>
          </a:p>
          <a:p>
            <a:r>
              <a:rPr lang="en-US" sz="2000" dirty="0" smtClean="0"/>
              <a:t> </a:t>
            </a:r>
            <a:endParaRPr lang="en-US" sz="2000" dirty="0"/>
          </a:p>
        </p:txBody>
      </p:sp>
      <p:sp>
        <p:nvSpPr>
          <p:cNvPr id="11" name="Rectangle 10"/>
          <p:cNvSpPr/>
          <p:nvPr/>
        </p:nvSpPr>
        <p:spPr>
          <a:xfrm>
            <a:off x="3237084" y="4639239"/>
            <a:ext cx="1999522" cy="707886"/>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000" dirty="0" err="1" smtClean="0"/>
              <a:t>Mewe</a:t>
            </a:r>
            <a:r>
              <a:rPr lang="en-US" sz="2000" dirty="0" smtClean="0"/>
              <a:t> radiative       </a:t>
            </a:r>
          </a:p>
          <a:p>
            <a:r>
              <a:rPr lang="en-US" sz="2000" dirty="0" smtClean="0"/>
              <a:t>loss function</a:t>
            </a:r>
            <a:endParaRPr lang="en-US" sz="2000" dirty="0"/>
          </a:p>
        </p:txBody>
      </p:sp>
      <p:sp>
        <p:nvSpPr>
          <p:cNvPr id="12" name="Rectangle 11"/>
          <p:cNvSpPr/>
          <p:nvPr/>
        </p:nvSpPr>
        <p:spPr>
          <a:xfrm>
            <a:off x="6202279" y="4623702"/>
            <a:ext cx="2462534" cy="707886"/>
          </a:xfrm>
          <a:prstGeom prst="rect">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smtClean="0"/>
              <a:t>Energy losses,</a:t>
            </a:r>
          </a:p>
          <a:p>
            <a:r>
              <a:rPr lang="en-US" sz="2000" b="1" dirty="0" smtClean="0"/>
              <a:t> </a:t>
            </a:r>
            <a:r>
              <a:rPr lang="en-US" sz="2000" dirty="0" smtClean="0">
                <a:latin typeface="Times New Roman" pitchFamily="18" charset="0"/>
                <a:cs typeface="Times New Roman" pitchFamily="18" charset="0"/>
                <a:sym typeface="Symbol" pitchFamily="1" charset="2"/>
              </a:rPr>
              <a:t>E</a:t>
            </a:r>
            <a:r>
              <a:rPr lang="en-US" sz="2000" baseline="-25000" dirty="0" smtClean="0">
                <a:latin typeface="Times New Roman" pitchFamily="18" charset="0"/>
                <a:cs typeface="Times New Roman" pitchFamily="18" charset="0"/>
                <a:sym typeface="Symbol" pitchFamily="1" charset="2"/>
              </a:rPr>
              <a:t>GOES</a:t>
            </a:r>
            <a:endParaRPr lang="en-US" sz="2000" dirty="0"/>
          </a:p>
        </p:txBody>
      </p:sp>
      <p:sp>
        <p:nvSpPr>
          <p:cNvPr id="14" name="Rectangle 13"/>
          <p:cNvSpPr/>
          <p:nvPr/>
        </p:nvSpPr>
        <p:spPr>
          <a:xfrm>
            <a:off x="2524139" y="4646393"/>
            <a:ext cx="492443" cy="646331"/>
          </a:xfrm>
          <a:prstGeom prst="rect">
            <a:avLst/>
          </a:prstGeom>
        </p:spPr>
        <p:txBody>
          <a:bodyPr wrap="none">
            <a:spAutoFit/>
          </a:bodyPr>
          <a:lstStyle/>
          <a:p>
            <a:r>
              <a:rPr lang="en-US" sz="3600" b="1" dirty="0" smtClean="0"/>
              <a:t>+</a:t>
            </a:r>
            <a:endParaRPr lang="en-US" sz="3600" b="1" dirty="0"/>
          </a:p>
        </p:txBody>
      </p:sp>
      <p:sp>
        <p:nvSpPr>
          <p:cNvPr id="15" name="Rectangle 14"/>
          <p:cNvSpPr/>
          <p:nvPr/>
        </p:nvSpPr>
        <p:spPr>
          <a:xfrm>
            <a:off x="398422" y="3601493"/>
            <a:ext cx="1872145"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dirty="0" smtClean="0"/>
              <a:t>TRACE 1600 A</a:t>
            </a:r>
            <a:endParaRPr lang="en-US" sz="2000" dirty="0"/>
          </a:p>
        </p:txBody>
      </p:sp>
      <p:sp>
        <p:nvSpPr>
          <p:cNvPr id="17" name="Rectangle 16"/>
          <p:cNvSpPr/>
          <p:nvPr/>
        </p:nvSpPr>
        <p:spPr>
          <a:xfrm>
            <a:off x="6187670" y="3445972"/>
            <a:ext cx="2487191" cy="707886"/>
          </a:xfrm>
          <a:prstGeom prst="rect">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smtClean="0"/>
              <a:t>Reconnection flux, </a:t>
            </a:r>
            <a:r>
              <a:rPr lang="en-US" sz="2000" dirty="0" smtClean="0">
                <a:latin typeface="Times New Roman" pitchFamily="18" charset="0"/>
                <a:cs typeface="Times New Roman" pitchFamily="18" charset="0"/>
                <a:sym typeface="Symbol" pitchFamily="1" charset="2"/>
              </a:rPr>
              <a:t></a:t>
            </a:r>
            <a:r>
              <a:rPr lang="en-US" sz="2000" baseline="-25000" dirty="0" err="1" smtClean="0">
                <a:latin typeface="Times New Roman" pitchFamily="18" charset="0"/>
                <a:cs typeface="Times New Roman" pitchFamily="18" charset="0"/>
              </a:rPr>
              <a:t>r,ribbon</a:t>
            </a:r>
            <a:endParaRPr lang="en-US" sz="2000" dirty="0"/>
          </a:p>
        </p:txBody>
      </p:sp>
      <p:sp>
        <p:nvSpPr>
          <p:cNvPr id="19" name="Rectangle 18"/>
          <p:cNvSpPr/>
          <p:nvPr/>
        </p:nvSpPr>
        <p:spPr>
          <a:xfrm>
            <a:off x="3213963" y="3601493"/>
            <a:ext cx="2005055"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dirty="0" smtClean="0"/>
              <a:t>Ribbon motions</a:t>
            </a:r>
            <a:endParaRPr lang="en-US" sz="2000" dirty="0"/>
          </a:p>
        </p:txBody>
      </p:sp>
      <p:sp>
        <p:nvSpPr>
          <p:cNvPr id="24" name="Rectangle 23"/>
          <p:cNvSpPr/>
          <p:nvPr/>
        </p:nvSpPr>
        <p:spPr>
          <a:xfrm>
            <a:off x="2524139" y="3516664"/>
            <a:ext cx="492443" cy="646331"/>
          </a:xfrm>
          <a:prstGeom prst="rect">
            <a:avLst/>
          </a:prstGeom>
        </p:spPr>
        <p:txBody>
          <a:bodyPr wrap="none">
            <a:spAutoFit/>
          </a:bodyPr>
          <a:lstStyle/>
          <a:p>
            <a:r>
              <a:rPr lang="en-US" sz="3600" b="1" dirty="0" smtClean="0"/>
              <a:t>+</a:t>
            </a:r>
            <a:endParaRPr lang="en-US" sz="3600" b="1" dirty="0"/>
          </a:p>
        </p:txBody>
      </p:sp>
      <p:sp>
        <p:nvSpPr>
          <p:cNvPr id="41" name="Oval 40"/>
          <p:cNvSpPr/>
          <p:nvPr/>
        </p:nvSpPr>
        <p:spPr>
          <a:xfrm>
            <a:off x="6268054" y="3749534"/>
            <a:ext cx="808155" cy="38491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230476" y="4896571"/>
            <a:ext cx="762597" cy="38491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Process 31"/>
          <p:cNvSpPr/>
          <p:nvPr/>
        </p:nvSpPr>
        <p:spPr>
          <a:xfrm>
            <a:off x="5931536" y="1232494"/>
            <a:ext cx="3050551" cy="1015663"/>
          </a:xfrm>
          <a:prstGeom prst="flowChartProcess">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000" b="1" dirty="0" smtClean="0">
                <a:cs typeface="Arial" pitchFamily="34" charset="0"/>
              </a:rPr>
              <a:t>Reconnection flux,  </a:t>
            </a:r>
            <a:r>
              <a:rPr lang="en-US" sz="2000" dirty="0" smtClean="0">
                <a:latin typeface="Times New Roman" pitchFamily="18" charset="0"/>
                <a:cs typeface="Times New Roman" pitchFamily="18" charset="0"/>
                <a:sym typeface="Symbol" pitchFamily="1" charset="2"/>
              </a:rPr>
              <a:t></a:t>
            </a:r>
            <a:r>
              <a:rPr lang="en-US" sz="2000" baseline="-25000" dirty="0" err="1" smtClean="0">
                <a:latin typeface="Times New Roman" pitchFamily="18" charset="0"/>
                <a:cs typeface="Times New Roman" pitchFamily="18" charset="0"/>
              </a:rPr>
              <a:t>r,MCC</a:t>
            </a:r>
            <a:endParaRPr lang="en-US" sz="2000" dirty="0" smtClean="0">
              <a:cs typeface="Arial" pitchFamily="34" charset="0"/>
            </a:endParaRPr>
          </a:p>
          <a:p>
            <a:pPr>
              <a:defRPr/>
            </a:pPr>
            <a:r>
              <a:rPr lang="en-US" sz="2000" b="1" dirty="0" smtClean="0">
                <a:cs typeface="Arial" pitchFamily="34" charset="0"/>
              </a:rPr>
              <a:t>Magnetic energy, </a:t>
            </a:r>
            <a:r>
              <a:rPr lang="en-US" sz="2000" dirty="0" smtClean="0">
                <a:latin typeface="Times New Roman" pitchFamily="18" charset="0"/>
                <a:cs typeface="Times New Roman" pitchFamily="18" charset="0"/>
                <a:sym typeface="Symbol" pitchFamily="1" charset="2"/>
              </a:rPr>
              <a:t>E</a:t>
            </a:r>
            <a:r>
              <a:rPr lang="en-US" sz="2000" baseline="-25000" dirty="0" smtClean="0">
                <a:latin typeface="Times New Roman" pitchFamily="18" charset="0"/>
                <a:cs typeface="Times New Roman" pitchFamily="18" charset="0"/>
              </a:rPr>
              <a:t>MCC</a:t>
            </a:r>
            <a:endParaRPr lang="en-US" sz="2000" dirty="0">
              <a:cs typeface="Arial" pitchFamily="34" charset="0"/>
            </a:endParaRPr>
          </a:p>
          <a:p>
            <a:pPr>
              <a:defRPr/>
            </a:pPr>
            <a:r>
              <a:rPr lang="en-US" sz="2000" b="1" dirty="0" smtClean="0">
                <a:cs typeface="Arial" pitchFamily="34" charset="0"/>
              </a:rPr>
              <a:t>Helicity, </a:t>
            </a:r>
            <a:r>
              <a:rPr lang="en-US" sz="2000" dirty="0" smtClean="0">
                <a:cs typeface="Arial" pitchFamily="34" charset="0"/>
              </a:rPr>
              <a:t>H</a:t>
            </a:r>
            <a:r>
              <a:rPr lang="en-US" sz="2000" baseline="-25000" dirty="0" smtClean="0">
                <a:latin typeface="Times New Roman" pitchFamily="18" charset="0"/>
                <a:cs typeface="Times New Roman" pitchFamily="18" charset="0"/>
              </a:rPr>
              <a:t>MCC</a:t>
            </a:r>
            <a:endParaRPr lang="en-US" sz="2000" dirty="0" smtClean="0"/>
          </a:p>
        </p:txBody>
      </p:sp>
      <p:sp>
        <p:nvSpPr>
          <p:cNvPr id="33" name="Flowchart: Process 32"/>
          <p:cNvSpPr/>
          <p:nvPr/>
        </p:nvSpPr>
        <p:spPr>
          <a:xfrm>
            <a:off x="3102297" y="1515428"/>
            <a:ext cx="2030968" cy="400110"/>
          </a:xfrm>
          <a:prstGeom prst="flowChartProcess">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en-US" sz="2000" dirty="0" smtClean="0">
                <a:cs typeface="Arial" pitchFamily="34" charset="0"/>
              </a:rPr>
              <a:t>MCC</a:t>
            </a:r>
            <a:endParaRPr lang="en-US" sz="2000" dirty="0"/>
          </a:p>
        </p:txBody>
      </p:sp>
      <p:sp>
        <p:nvSpPr>
          <p:cNvPr id="35" name="Flowchart: Process 34"/>
          <p:cNvSpPr/>
          <p:nvPr/>
        </p:nvSpPr>
        <p:spPr>
          <a:xfrm>
            <a:off x="365631" y="1348778"/>
            <a:ext cx="1808768" cy="707886"/>
          </a:xfrm>
          <a:prstGeom prst="flowChartProcess">
            <a:avLst/>
          </a:prstGeom>
        </p:spPr>
        <p:style>
          <a:lnRef idx="2">
            <a:schemeClr val="accent5"/>
          </a:lnRef>
          <a:fillRef idx="1">
            <a:schemeClr val="lt1"/>
          </a:fillRef>
          <a:effectRef idx="0">
            <a:schemeClr val="accent5"/>
          </a:effectRef>
          <a:fontRef idx="minor">
            <a:schemeClr val="dk1"/>
          </a:fontRef>
        </p:style>
        <p:txBody>
          <a:bodyPr wrap="square">
            <a:spAutoFit/>
          </a:bodyPr>
          <a:lstStyle/>
          <a:p>
            <a:pPr fontAlgn="auto">
              <a:spcBef>
                <a:spcPts val="0"/>
              </a:spcBef>
              <a:spcAft>
                <a:spcPts val="0"/>
              </a:spcAft>
              <a:defRPr/>
            </a:pPr>
            <a:r>
              <a:rPr lang="en-US" sz="2000" dirty="0" smtClean="0">
                <a:cs typeface="Arial" pitchFamily="34" charset="0"/>
              </a:rPr>
              <a:t>MDI,  TRACE </a:t>
            </a:r>
            <a:r>
              <a:rPr lang="en-US" sz="2000" dirty="0" smtClean="0"/>
              <a:t>1600 A</a:t>
            </a:r>
            <a:endParaRPr lang="en-US" sz="2000" dirty="0"/>
          </a:p>
        </p:txBody>
      </p:sp>
      <p:sp>
        <p:nvSpPr>
          <p:cNvPr id="36" name="Rectangle 35"/>
          <p:cNvSpPr/>
          <p:nvPr/>
        </p:nvSpPr>
        <p:spPr>
          <a:xfrm>
            <a:off x="2422521" y="1394853"/>
            <a:ext cx="492443" cy="646331"/>
          </a:xfrm>
          <a:prstGeom prst="rect">
            <a:avLst/>
          </a:prstGeom>
        </p:spPr>
        <p:txBody>
          <a:bodyPr wrap="none">
            <a:spAutoFit/>
          </a:bodyPr>
          <a:lstStyle/>
          <a:p>
            <a:r>
              <a:rPr lang="en-US" sz="3600" b="1" dirty="0" smtClean="0"/>
              <a:t>+</a:t>
            </a:r>
            <a:endParaRPr lang="en-US" sz="3600" b="1" dirty="0"/>
          </a:p>
        </p:txBody>
      </p:sp>
      <p:sp>
        <p:nvSpPr>
          <p:cNvPr id="37" name="Oval 36"/>
          <p:cNvSpPr/>
          <p:nvPr/>
        </p:nvSpPr>
        <p:spPr>
          <a:xfrm>
            <a:off x="8168175" y="1242542"/>
            <a:ext cx="703384" cy="38491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846626" y="1570817"/>
            <a:ext cx="653141" cy="38491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18539" y="2514248"/>
            <a:ext cx="5986639" cy="646331"/>
          </a:xfrm>
          <a:prstGeom prst="rect">
            <a:avLst/>
          </a:prstGeom>
        </p:spPr>
        <p:txBody>
          <a:bodyPr wrap="none">
            <a:spAutoFit/>
          </a:bodyPr>
          <a:lstStyle/>
          <a:p>
            <a:r>
              <a:rPr lang="en-US" sz="3600" dirty="0" smtClean="0">
                <a:solidFill>
                  <a:schemeClr val="tx1">
                    <a:lumMod val="65000"/>
                    <a:lumOff val="35000"/>
                  </a:schemeClr>
                </a:solidFill>
                <a:latin typeface="+mj-lt"/>
              </a:rPr>
              <a:t>Observed MC/flare properties</a:t>
            </a:r>
            <a:endParaRPr lang="en-US" sz="3600" u="sng" dirty="0">
              <a:solidFill>
                <a:schemeClr val="tx1">
                  <a:lumMod val="65000"/>
                  <a:lumOff val="35000"/>
                </a:schemeClr>
              </a:solidFill>
              <a:latin typeface="+mj-lt"/>
            </a:endParaRPr>
          </a:p>
        </p:txBody>
      </p:sp>
      <p:sp>
        <p:nvSpPr>
          <p:cNvPr id="23" name="Footer Placeholder 4"/>
          <p:cNvSpPr>
            <a:spLocks noGrp="1"/>
          </p:cNvSpPr>
          <p:nvPr>
            <p:ph type="ftr" sz="quarter" idx="11"/>
          </p:nvPr>
        </p:nvSpPr>
        <p:spPr>
          <a:xfrm>
            <a:off x="150311" y="6606870"/>
            <a:ext cx="8892501" cy="365125"/>
          </a:xfrm>
        </p:spPr>
        <p:txBody>
          <a:bodyPr/>
          <a:lstStyle/>
          <a:p>
            <a:pPr algn="just"/>
            <a:r>
              <a:rPr lang="en-US" dirty="0" smtClean="0">
                <a:solidFill>
                  <a:schemeClr val="bg1">
                    <a:lumMod val="75000"/>
                  </a:schemeClr>
                </a:solidFill>
              </a:rPr>
              <a:t>Introduction</a:t>
            </a:r>
            <a:r>
              <a:rPr lang="en-US" dirty="0" smtClean="0">
                <a:solidFill>
                  <a:schemeClr val="tx1"/>
                </a:solidFill>
              </a:rPr>
              <a:t>	</a:t>
            </a:r>
            <a:r>
              <a:rPr lang="en-US" dirty="0" smtClean="0">
                <a:solidFill>
                  <a:schemeClr val="bg1">
                    <a:lumMod val="75000"/>
                  </a:schemeClr>
                </a:solidFill>
              </a:rPr>
              <a:t>	</a:t>
            </a:r>
            <a:r>
              <a:rPr lang="en-US" dirty="0" smtClean="0">
                <a:solidFill>
                  <a:schemeClr val="tx1"/>
                </a:solidFill>
              </a:rPr>
              <a:t>Methods: </a:t>
            </a:r>
            <a:r>
              <a:rPr lang="en-US" dirty="0" smtClean="0">
                <a:solidFill>
                  <a:schemeClr val="bg1">
                    <a:lumMod val="75000"/>
                  </a:schemeClr>
                </a:solidFill>
              </a:rPr>
              <a:t>MCC ,  </a:t>
            </a:r>
            <a:r>
              <a:rPr lang="en-US" dirty="0" smtClean="0">
                <a:solidFill>
                  <a:schemeClr val="tx1"/>
                </a:solidFill>
              </a:rPr>
              <a:t>Observations	</a:t>
            </a:r>
            <a:r>
              <a:rPr lang="en-US" dirty="0" smtClean="0">
                <a:solidFill>
                  <a:schemeClr val="bg1">
                    <a:lumMod val="75000"/>
                  </a:schemeClr>
                </a:solidFill>
              </a:rPr>
              <a:t>	Data	          Results I		     Results II</a:t>
            </a:r>
            <a:endParaRPr lang="en-US" dirty="0">
              <a:solidFill>
                <a:schemeClr val="bg1">
                  <a:lumMod val="75000"/>
                </a:schemeClr>
              </a:solidFill>
            </a:endParaRPr>
          </a:p>
        </p:txBody>
      </p:sp>
      <p:sp>
        <p:nvSpPr>
          <p:cNvPr id="25" name="Right Arrow 24"/>
          <p:cNvSpPr/>
          <p:nvPr/>
        </p:nvSpPr>
        <p:spPr>
          <a:xfrm>
            <a:off x="5219018" y="1627455"/>
            <a:ext cx="647226" cy="223178"/>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5381330" y="3700575"/>
            <a:ext cx="647226" cy="223178"/>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5394382" y="4810382"/>
            <a:ext cx="647226" cy="223178"/>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lide Number Placeholder 27"/>
          <p:cNvSpPr>
            <a:spLocks noGrp="1"/>
          </p:cNvSpPr>
          <p:nvPr>
            <p:ph type="sldNum" sz="quarter" idx="12"/>
          </p:nvPr>
        </p:nvSpPr>
        <p:spPr/>
        <p:txBody>
          <a:bodyPr/>
          <a:lstStyle/>
          <a:p>
            <a:fld id="{E62ABB11-4FB2-4374-9480-74C09670CA08}" type="slidenum">
              <a:rPr lang="en-US" smtClean="0"/>
              <a:pPr/>
              <a:t>16</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p:bldP spid="42" grpId="0" animBg="1"/>
      <p:bldP spid="4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2802" name="Object 15"/>
          <p:cNvGraphicFramePr>
            <a:graphicFrameLocks noChangeAspect="1"/>
          </p:cNvGraphicFramePr>
          <p:nvPr/>
        </p:nvGraphicFramePr>
        <p:xfrm>
          <a:off x="3754438" y="2830513"/>
          <a:ext cx="1963737" cy="574675"/>
        </p:xfrm>
        <a:graphic>
          <a:graphicData uri="http://schemas.openxmlformats.org/presentationml/2006/ole">
            <mc:AlternateContent xmlns:mc="http://schemas.openxmlformats.org/markup-compatibility/2006">
              <mc:Choice xmlns:v="urn:schemas-microsoft-com:vml" Requires="v">
                <p:oleObj spid="_x0000_s333050" name="Equation" r:id="rId4" imgW="1130040" imgH="279360" progId="Equation.3">
                  <p:embed/>
                </p:oleObj>
              </mc:Choice>
              <mc:Fallback>
                <p:oleObj name="Equation" r:id="rId4" imgW="1130040" imgH="279360"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4438" y="2830513"/>
                        <a:ext cx="1963737" cy="5746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itle 1"/>
          <p:cNvSpPr>
            <a:spLocks noGrp="1"/>
          </p:cNvSpPr>
          <p:nvPr>
            <p:ph type="title"/>
          </p:nvPr>
        </p:nvSpPr>
        <p:spPr>
          <a:xfrm>
            <a:off x="461380" y="0"/>
            <a:ext cx="8229600" cy="1143000"/>
          </a:xfrm>
        </p:spPr>
        <p:txBody>
          <a:bodyPr>
            <a:normAutofit/>
          </a:bodyPr>
          <a:lstStyle/>
          <a:p>
            <a:r>
              <a:rPr lang="en-US" sz="3600" dirty="0" smtClean="0"/>
              <a:t>Observed Energy losses</a:t>
            </a:r>
            <a:endParaRPr lang="en-US" sz="3600" dirty="0"/>
          </a:p>
        </p:txBody>
      </p:sp>
      <p:cxnSp>
        <p:nvCxnSpPr>
          <p:cNvPr id="17" name="Straight Arrow Connector 16"/>
          <p:cNvCxnSpPr/>
          <p:nvPr/>
        </p:nvCxnSpPr>
        <p:spPr>
          <a:xfrm rot="10800000" flipV="1">
            <a:off x="3647211" y="3396847"/>
            <a:ext cx="872834" cy="4948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362626" y="1680638"/>
            <a:ext cx="664843"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smtClean="0"/>
              <a:t>EM,</a:t>
            </a:r>
          </a:p>
          <a:p>
            <a:r>
              <a:rPr lang="en-US" sz="2400" dirty="0" smtClean="0"/>
              <a:t> T, </a:t>
            </a:r>
          </a:p>
          <a:p>
            <a:r>
              <a:rPr lang="en-US" sz="2400" dirty="0" err="1" smtClean="0"/>
              <a:t>E</a:t>
            </a:r>
            <a:r>
              <a:rPr lang="en-US" sz="2400" baseline="-25000" dirty="0" err="1" smtClean="0"/>
              <a:t>r</a:t>
            </a:r>
            <a:endParaRPr lang="en-US" sz="2400" baseline="-25000" dirty="0"/>
          </a:p>
        </p:txBody>
      </p:sp>
      <p:cxnSp>
        <p:nvCxnSpPr>
          <p:cNvPr id="30" name="Straight Arrow Connector 29"/>
          <p:cNvCxnSpPr/>
          <p:nvPr/>
        </p:nvCxnSpPr>
        <p:spPr>
          <a:xfrm>
            <a:off x="6727657" y="2273150"/>
            <a:ext cx="525198"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381203" y="4775337"/>
            <a:ext cx="5510149" cy="400110"/>
          </a:xfrm>
          <a:prstGeom prst="rect">
            <a:avLst/>
          </a:prstGeom>
        </p:spPr>
        <p:txBody>
          <a:bodyPr wrap="square">
            <a:spAutoFit/>
          </a:bodyPr>
          <a:lstStyle/>
          <a:p>
            <a:r>
              <a:rPr lang="en-US" sz="2000" dirty="0" smtClean="0"/>
              <a:t>	L  - separator  length,   V-volume</a:t>
            </a:r>
            <a:endParaRPr lang="en-US" sz="2000" dirty="0"/>
          </a:p>
        </p:txBody>
      </p:sp>
      <p:sp>
        <p:nvSpPr>
          <p:cNvPr id="36" name="Rectangle 35"/>
          <p:cNvSpPr/>
          <p:nvPr/>
        </p:nvSpPr>
        <p:spPr>
          <a:xfrm>
            <a:off x="765032" y="5128710"/>
            <a:ext cx="8178602" cy="369332"/>
          </a:xfrm>
          <a:prstGeom prst="rect">
            <a:avLst/>
          </a:prstGeom>
        </p:spPr>
        <p:txBody>
          <a:bodyPr wrap="square">
            <a:spAutoFit/>
          </a:bodyPr>
          <a:lstStyle/>
          <a:p>
            <a:r>
              <a:rPr lang="en-US" u="sng" dirty="0" smtClean="0"/>
              <a:t>Enthalpy</a:t>
            </a:r>
            <a:r>
              <a:rPr lang="en-US" dirty="0" smtClean="0"/>
              <a:t>:</a:t>
            </a:r>
            <a:endParaRPr lang="en-US" baseline="-25000" dirty="0"/>
          </a:p>
        </p:txBody>
      </p:sp>
      <p:sp>
        <p:nvSpPr>
          <p:cNvPr id="35" name="Rectangle 34"/>
          <p:cNvSpPr/>
          <p:nvPr/>
        </p:nvSpPr>
        <p:spPr>
          <a:xfrm>
            <a:off x="601575" y="2062687"/>
            <a:ext cx="6058646" cy="400110"/>
          </a:xfrm>
          <a:prstGeom prst="rect">
            <a:avLst/>
          </a:prstGeom>
        </p:spPr>
        <p:txBody>
          <a:bodyPr wrap="none">
            <a:spAutoFit/>
          </a:bodyPr>
          <a:lstStyle/>
          <a:p>
            <a:r>
              <a:rPr lang="en-US" sz="2000" u="sng" dirty="0" smtClean="0"/>
              <a:t>Radiative energy losses: </a:t>
            </a:r>
            <a:r>
              <a:rPr lang="en-US" sz="2000" dirty="0" smtClean="0"/>
              <a:t>  1-8 Å and 0.5-4 Å + </a:t>
            </a:r>
            <a:r>
              <a:rPr lang="en-US" sz="2000" dirty="0" err="1" smtClean="0"/>
              <a:t>Mewe</a:t>
            </a:r>
            <a:r>
              <a:rPr lang="en-US" sz="2000" dirty="0" smtClean="0"/>
              <a:t> et al. 1985</a:t>
            </a:r>
            <a:endParaRPr lang="en-US" sz="2000" dirty="0"/>
          </a:p>
        </p:txBody>
      </p:sp>
      <p:sp>
        <p:nvSpPr>
          <p:cNvPr id="40" name="Rectangle 39"/>
          <p:cNvSpPr/>
          <p:nvPr/>
        </p:nvSpPr>
        <p:spPr>
          <a:xfrm>
            <a:off x="638336" y="2915257"/>
            <a:ext cx="2592056" cy="400110"/>
          </a:xfrm>
          <a:prstGeom prst="rect">
            <a:avLst/>
          </a:prstGeom>
        </p:spPr>
        <p:txBody>
          <a:bodyPr wrap="none">
            <a:spAutoFit/>
          </a:bodyPr>
          <a:lstStyle/>
          <a:p>
            <a:r>
              <a:rPr lang="en-US" sz="2000" u="sng" dirty="0" smtClean="0"/>
              <a:t>Conductive energy losses:</a:t>
            </a:r>
            <a:endParaRPr lang="en-US" sz="2000" dirty="0"/>
          </a:p>
        </p:txBody>
      </p:sp>
      <p:sp>
        <p:nvSpPr>
          <p:cNvPr id="41" name="Rectangle 40"/>
          <p:cNvSpPr/>
          <p:nvPr/>
        </p:nvSpPr>
        <p:spPr>
          <a:xfrm>
            <a:off x="1514116" y="3449555"/>
            <a:ext cx="2293833" cy="400110"/>
          </a:xfrm>
          <a:prstGeom prst="rect">
            <a:avLst/>
          </a:prstGeom>
        </p:spPr>
        <p:txBody>
          <a:bodyPr wrap="none">
            <a:spAutoFit/>
          </a:bodyPr>
          <a:lstStyle/>
          <a:p>
            <a:r>
              <a:rPr lang="en-US" sz="2000" dirty="0" smtClean="0"/>
              <a:t>Plasma thermal energy</a:t>
            </a:r>
            <a:endParaRPr lang="en-US" sz="2000" dirty="0"/>
          </a:p>
        </p:txBody>
      </p:sp>
      <p:graphicFrame>
        <p:nvGraphicFramePr>
          <p:cNvPr id="332803" name="Object 15"/>
          <p:cNvGraphicFramePr>
            <a:graphicFrameLocks noChangeAspect="1"/>
          </p:cNvGraphicFramePr>
          <p:nvPr/>
        </p:nvGraphicFramePr>
        <p:xfrm>
          <a:off x="1759558" y="3944428"/>
          <a:ext cx="1709021" cy="789114"/>
        </p:xfrm>
        <a:graphic>
          <a:graphicData uri="http://schemas.openxmlformats.org/presentationml/2006/ole">
            <mc:AlternateContent xmlns:mc="http://schemas.openxmlformats.org/markup-compatibility/2006">
              <mc:Choice xmlns:v="urn:schemas-microsoft-com:vml" Requires="v">
                <p:oleObj spid="_x0000_s333051" name="Equation" r:id="rId6" imgW="990360" imgH="457200" progId="Equation.3">
                  <p:embed/>
                </p:oleObj>
              </mc:Choice>
              <mc:Fallback>
                <p:oleObj name="Equation" r:id="rId6" imgW="990360" imgH="457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9558" y="3944428"/>
                        <a:ext cx="1709021" cy="7891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32805" name="Object 15"/>
          <p:cNvGraphicFramePr>
            <a:graphicFrameLocks noChangeAspect="1"/>
          </p:cNvGraphicFramePr>
          <p:nvPr/>
        </p:nvGraphicFramePr>
        <p:xfrm>
          <a:off x="5853171" y="3891720"/>
          <a:ext cx="2038181" cy="789114"/>
        </p:xfrm>
        <a:graphic>
          <a:graphicData uri="http://schemas.openxmlformats.org/presentationml/2006/ole">
            <mc:AlternateContent xmlns:mc="http://schemas.openxmlformats.org/markup-compatibility/2006">
              <mc:Choice xmlns:v="urn:schemas-microsoft-com:vml" Requires="v">
                <p:oleObj spid="_x0000_s333052" name="Equation" r:id="rId8" imgW="1180800" imgH="457200" progId="Equation.3">
                  <p:embed/>
                </p:oleObj>
              </mc:Choice>
              <mc:Fallback>
                <p:oleObj name="Equation" r:id="rId8" imgW="1180800" imgH="4572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53171" y="3891720"/>
                        <a:ext cx="2038181" cy="7891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0" name="Rectangle 49"/>
          <p:cNvSpPr/>
          <p:nvPr/>
        </p:nvSpPr>
        <p:spPr>
          <a:xfrm>
            <a:off x="6010840" y="3429973"/>
            <a:ext cx="2168863" cy="400110"/>
          </a:xfrm>
          <a:prstGeom prst="rect">
            <a:avLst/>
          </a:prstGeom>
        </p:spPr>
        <p:txBody>
          <a:bodyPr wrap="none">
            <a:spAutoFit/>
          </a:bodyPr>
          <a:lstStyle/>
          <a:p>
            <a:r>
              <a:rPr lang="en-US" sz="2000" dirty="0" smtClean="0"/>
              <a:t>Conductive timescale</a:t>
            </a:r>
            <a:endParaRPr lang="en-US" sz="2000" dirty="0"/>
          </a:p>
        </p:txBody>
      </p:sp>
      <p:graphicFrame>
        <p:nvGraphicFramePr>
          <p:cNvPr id="332806" name="Object 15"/>
          <p:cNvGraphicFramePr>
            <a:graphicFrameLocks noChangeAspect="1"/>
          </p:cNvGraphicFramePr>
          <p:nvPr/>
        </p:nvGraphicFramePr>
        <p:xfrm>
          <a:off x="1793875" y="5284788"/>
          <a:ext cx="2181225" cy="887412"/>
        </p:xfrm>
        <a:graphic>
          <a:graphicData uri="http://schemas.openxmlformats.org/presentationml/2006/ole">
            <mc:AlternateContent xmlns:mc="http://schemas.openxmlformats.org/markup-compatibility/2006">
              <mc:Choice xmlns:v="urn:schemas-microsoft-com:vml" Requires="v">
                <p:oleObj spid="_x0000_s333053" name="Equation" r:id="rId10" imgW="1257120" imgH="431640" progId="Equation.3">
                  <p:embed/>
                </p:oleObj>
              </mc:Choice>
              <mc:Fallback>
                <p:oleObj name="Equation" r:id="rId10" imgW="1257120" imgH="43164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3875" y="5284788"/>
                        <a:ext cx="2181225" cy="8874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32807" name="Object 15"/>
          <p:cNvGraphicFramePr>
            <a:graphicFrameLocks noChangeAspect="1"/>
          </p:cNvGraphicFramePr>
          <p:nvPr/>
        </p:nvGraphicFramePr>
        <p:xfrm>
          <a:off x="2939864" y="1144680"/>
          <a:ext cx="3123282" cy="627625"/>
        </p:xfrm>
        <a:graphic>
          <a:graphicData uri="http://schemas.openxmlformats.org/presentationml/2006/ole">
            <mc:AlternateContent xmlns:mc="http://schemas.openxmlformats.org/markup-compatibility/2006">
              <mc:Choice xmlns:v="urn:schemas-microsoft-com:vml" Requires="v">
                <p:oleObj spid="_x0000_s333054" name="Equation" r:id="rId12" imgW="1346040" imgH="228600" progId="Equation.3">
                  <p:embed/>
                </p:oleObj>
              </mc:Choice>
              <mc:Fallback>
                <p:oleObj name="Equation" r:id="rId12" imgW="1346040" imgH="228600" progId="Equation.3">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39864" y="1144680"/>
                        <a:ext cx="3123282" cy="6276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32808" name="Object 8"/>
          <p:cNvGraphicFramePr>
            <a:graphicFrameLocks noChangeAspect="1"/>
          </p:cNvGraphicFramePr>
          <p:nvPr/>
        </p:nvGraphicFramePr>
        <p:xfrm>
          <a:off x="94818" y="2010732"/>
          <a:ext cx="479713" cy="543675"/>
        </p:xfrm>
        <a:graphic>
          <a:graphicData uri="http://schemas.openxmlformats.org/presentationml/2006/ole">
            <mc:AlternateContent xmlns:mc="http://schemas.openxmlformats.org/markup-compatibility/2006">
              <mc:Choice xmlns:v="urn:schemas-microsoft-com:vml" Requires="v">
                <p:oleObj spid="_x0000_s333055" name="Equation" r:id="rId14" imgW="190440" imgH="215640" progId="Equation.3">
                  <p:embed/>
                </p:oleObj>
              </mc:Choice>
              <mc:Fallback>
                <p:oleObj name="Equation" r:id="rId14" imgW="190440" imgH="215640" progId="Equation.3">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818" y="2010732"/>
                        <a:ext cx="479713" cy="54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32809" name="Object 9"/>
          <p:cNvGraphicFramePr>
            <a:graphicFrameLocks noChangeAspect="1"/>
          </p:cNvGraphicFramePr>
          <p:nvPr/>
        </p:nvGraphicFramePr>
        <p:xfrm>
          <a:off x="101368" y="2873293"/>
          <a:ext cx="479425" cy="576262"/>
        </p:xfrm>
        <a:graphic>
          <a:graphicData uri="http://schemas.openxmlformats.org/presentationml/2006/ole">
            <mc:AlternateContent xmlns:mc="http://schemas.openxmlformats.org/markup-compatibility/2006">
              <mc:Choice xmlns:v="urn:schemas-microsoft-com:vml" Requires="v">
                <p:oleObj spid="_x0000_s333056" name="Equation" r:id="rId16" imgW="190440" imgH="228600" progId="Equation.3">
                  <p:embed/>
                </p:oleObj>
              </mc:Choice>
              <mc:Fallback>
                <p:oleObj name="Equation" r:id="rId16" imgW="190440" imgH="228600" progId="Equation.3">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1368" y="2873293"/>
                        <a:ext cx="4794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32810" name="Object 10"/>
          <p:cNvGraphicFramePr>
            <a:graphicFrameLocks noChangeAspect="1"/>
          </p:cNvGraphicFramePr>
          <p:nvPr/>
        </p:nvGraphicFramePr>
        <p:xfrm>
          <a:off x="83128" y="4911389"/>
          <a:ext cx="671513" cy="576262"/>
        </p:xfrm>
        <a:graphic>
          <a:graphicData uri="http://schemas.openxmlformats.org/presentationml/2006/ole">
            <mc:AlternateContent xmlns:mc="http://schemas.openxmlformats.org/markup-compatibility/2006">
              <mc:Choice xmlns:v="urn:schemas-microsoft-com:vml" Requires="v">
                <p:oleObj spid="_x0000_s333057" name="Equation" r:id="rId18" imgW="266400" imgH="228600" progId="Equation.3">
                  <p:embed/>
                </p:oleObj>
              </mc:Choice>
              <mc:Fallback>
                <p:oleObj name="Equation" r:id="rId18" imgW="266400" imgH="228600" progId="Equation.3">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128" y="4911389"/>
                        <a:ext cx="671513"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7" name="Text Box 28"/>
          <p:cNvSpPr txBox="1">
            <a:spLocks noChangeArrowheads="1"/>
          </p:cNvSpPr>
          <p:nvPr/>
        </p:nvSpPr>
        <p:spPr bwMode="auto">
          <a:xfrm>
            <a:off x="57548" y="6235744"/>
            <a:ext cx="5653664" cy="369332"/>
          </a:xfrm>
          <a:prstGeom prst="rect">
            <a:avLst/>
          </a:prstGeom>
          <a:noFill/>
          <a:ln w="9525">
            <a:noFill/>
            <a:miter lim="800000"/>
            <a:headEnd/>
            <a:tailEnd/>
          </a:ln>
        </p:spPr>
        <p:txBody>
          <a:bodyPr wrap="none">
            <a:spAutoFit/>
          </a:bodyPr>
          <a:lstStyle/>
          <a:p>
            <a:r>
              <a:rPr lang="en-US" b="1" dirty="0" smtClean="0"/>
              <a:t>Input:  </a:t>
            </a:r>
            <a:r>
              <a:rPr lang="en-US" dirty="0" smtClean="0"/>
              <a:t>magnetogram + 1-8 Å and 0.5-4 Å GOES measurements</a:t>
            </a:r>
            <a:endParaRPr lang="en-US" dirty="0"/>
          </a:p>
        </p:txBody>
      </p:sp>
      <p:sp>
        <p:nvSpPr>
          <p:cNvPr id="22" name="Footer Placeholder 4"/>
          <p:cNvSpPr>
            <a:spLocks noGrp="1"/>
          </p:cNvSpPr>
          <p:nvPr>
            <p:ph type="ftr" sz="quarter" idx="11"/>
          </p:nvPr>
        </p:nvSpPr>
        <p:spPr>
          <a:xfrm>
            <a:off x="150311" y="6606870"/>
            <a:ext cx="8892501" cy="365125"/>
          </a:xfrm>
        </p:spPr>
        <p:txBody>
          <a:bodyPr/>
          <a:lstStyle/>
          <a:p>
            <a:pPr algn="just"/>
            <a:r>
              <a:rPr lang="en-US" dirty="0" smtClean="0">
                <a:solidFill>
                  <a:schemeClr val="bg1">
                    <a:lumMod val="75000"/>
                  </a:schemeClr>
                </a:solidFill>
              </a:rPr>
              <a:t>Introduction</a:t>
            </a:r>
            <a:r>
              <a:rPr lang="en-US" dirty="0" smtClean="0">
                <a:solidFill>
                  <a:schemeClr val="tx1"/>
                </a:solidFill>
              </a:rPr>
              <a:t>	</a:t>
            </a:r>
            <a:r>
              <a:rPr lang="en-US" dirty="0" smtClean="0">
                <a:solidFill>
                  <a:schemeClr val="bg1">
                    <a:lumMod val="75000"/>
                  </a:schemeClr>
                </a:solidFill>
              </a:rPr>
              <a:t>	</a:t>
            </a:r>
            <a:r>
              <a:rPr lang="en-US" dirty="0" smtClean="0">
                <a:solidFill>
                  <a:schemeClr val="tx1"/>
                </a:solidFill>
              </a:rPr>
              <a:t>Methods: </a:t>
            </a:r>
            <a:r>
              <a:rPr lang="en-US" dirty="0" smtClean="0">
                <a:solidFill>
                  <a:schemeClr val="bg1">
                    <a:lumMod val="75000"/>
                  </a:schemeClr>
                </a:solidFill>
              </a:rPr>
              <a:t>MCC ,  </a:t>
            </a:r>
            <a:r>
              <a:rPr lang="en-US" dirty="0" smtClean="0">
                <a:solidFill>
                  <a:schemeClr val="tx1"/>
                </a:solidFill>
              </a:rPr>
              <a:t>Observations	</a:t>
            </a:r>
            <a:r>
              <a:rPr lang="en-US" dirty="0" smtClean="0">
                <a:solidFill>
                  <a:schemeClr val="bg1">
                    <a:lumMod val="75000"/>
                  </a:schemeClr>
                </a:solidFill>
              </a:rPr>
              <a:t>	Data	          Results I		     Results II</a:t>
            </a:r>
            <a:endParaRPr lang="en-US" dirty="0">
              <a:solidFill>
                <a:schemeClr val="bg1">
                  <a:lumMod val="75000"/>
                </a:schemeClr>
              </a:solidFill>
            </a:endParaRPr>
          </a:p>
        </p:txBody>
      </p:sp>
      <p:cxnSp>
        <p:nvCxnSpPr>
          <p:cNvPr id="23" name="Straight Arrow Connector 22"/>
          <p:cNvCxnSpPr/>
          <p:nvPr/>
        </p:nvCxnSpPr>
        <p:spPr>
          <a:xfrm>
            <a:off x="5439678" y="3449555"/>
            <a:ext cx="779485" cy="4948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537450" y="5544580"/>
            <a:ext cx="3353902" cy="369332"/>
          </a:xfrm>
          <a:prstGeom prst="rect">
            <a:avLst/>
          </a:prstGeom>
        </p:spPr>
        <p:txBody>
          <a:bodyPr wrap="square">
            <a:spAutoFit/>
          </a:bodyPr>
          <a:lstStyle/>
          <a:p>
            <a:r>
              <a:rPr lang="en-US" dirty="0" smtClean="0">
                <a:solidFill>
                  <a:schemeClr val="bg1">
                    <a:lumMod val="65000"/>
                  </a:schemeClr>
                </a:solidFill>
              </a:rPr>
              <a:t>Bradshaw, Cargill, 2009</a:t>
            </a:r>
            <a:endParaRPr lang="en-US" dirty="0">
              <a:solidFill>
                <a:schemeClr val="bg1">
                  <a:lumMod val="65000"/>
                </a:schemeClr>
              </a:solidFill>
            </a:endParaRPr>
          </a:p>
        </p:txBody>
      </p:sp>
      <p:sp>
        <p:nvSpPr>
          <p:cNvPr id="28" name="Oval 27"/>
          <p:cNvSpPr/>
          <p:nvPr/>
        </p:nvSpPr>
        <p:spPr>
          <a:xfrm>
            <a:off x="4144488" y="1143000"/>
            <a:ext cx="392962" cy="6293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136993" y="2010732"/>
            <a:ext cx="392962" cy="6293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4844057" y="1144680"/>
            <a:ext cx="392962" cy="6293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5490981" y="1144680"/>
            <a:ext cx="704432" cy="62930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150311" y="2845342"/>
            <a:ext cx="392962" cy="6293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83128" y="4915275"/>
            <a:ext cx="704432" cy="62930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Slide Number Placeholder 37"/>
          <p:cNvSpPr>
            <a:spLocks noGrp="1"/>
          </p:cNvSpPr>
          <p:nvPr>
            <p:ph type="sldNum" sz="quarter" idx="12"/>
          </p:nvPr>
        </p:nvSpPr>
        <p:spPr/>
        <p:txBody>
          <a:bodyPr/>
          <a:lstStyle/>
          <a:p>
            <a:fld id="{E62ABB11-4FB2-4374-9480-74C09670CA08}" type="slidenum">
              <a:rPr lang="en-US" smtClean="0"/>
              <a:pPr/>
              <a:t>17</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28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28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280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280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280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280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28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4" grpId="0"/>
      <p:bldP spid="36" grpId="0"/>
      <p:bldP spid="35" grpId="0"/>
      <p:bldP spid="40" grpId="0"/>
      <p:bldP spid="41" grpId="0"/>
      <p:bldP spid="50" grpId="0"/>
      <p:bldP spid="57"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67" y="-938"/>
            <a:ext cx="8229600" cy="1143000"/>
          </a:xfrm>
        </p:spPr>
        <p:txBody>
          <a:bodyPr>
            <a:normAutofit/>
          </a:bodyPr>
          <a:lstStyle/>
          <a:p>
            <a:r>
              <a:rPr lang="en-US" sz="3600" dirty="0" smtClean="0"/>
              <a:t>Predicted MC/flare properties </a:t>
            </a:r>
            <a:endParaRPr lang="en-US" sz="3600" u="sng" dirty="0"/>
          </a:p>
        </p:txBody>
      </p:sp>
      <p:sp>
        <p:nvSpPr>
          <p:cNvPr id="4" name="Rectangle 3"/>
          <p:cNvSpPr/>
          <p:nvPr/>
        </p:nvSpPr>
        <p:spPr>
          <a:xfrm>
            <a:off x="393825" y="5639157"/>
            <a:ext cx="1868740" cy="70788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dirty="0" smtClean="0"/>
              <a:t>Wind/ACE  MC in situ data </a:t>
            </a:r>
            <a:endParaRPr lang="en-US" sz="2000" dirty="0"/>
          </a:p>
        </p:txBody>
      </p:sp>
      <p:sp>
        <p:nvSpPr>
          <p:cNvPr id="5" name="Rectangle 4"/>
          <p:cNvSpPr/>
          <p:nvPr/>
        </p:nvSpPr>
        <p:spPr>
          <a:xfrm>
            <a:off x="3224011" y="5639158"/>
            <a:ext cx="1972399" cy="707886"/>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000" dirty="0" smtClean="0"/>
              <a:t>Grad-Shafranov      </a:t>
            </a:r>
          </a:p>
          <a:p>
            <a:r>
              <a:rPr lang="en-US" sz="2000" dirty="0" smtClean="0"/>
              <a:t>method </a:t>
            </a:r>
            <a:endParaRPr lang="en-US" sz="2000" dirty="0"/>
          </a:p>
        </p:txBody>
      </p:sp>
      <p:sp>
        <p:nvSpPr>
          <p:cNvPr id="6" name="Rectangle 5"/>
          <p:cNvSpPr/>
          <p:nvPr/>
        </p:nvSpPr>
        <p:spPr>
          <a:xfrm>
            <a:off x="6202279" y="5588576"/>
            <a:ext cx="2752933" cy="707886"/>
          </a:xfrm>
          <a:prstGeom prst="rect">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wrap="none">
            <a:spAutoFit/>
          </a:bodyPr>
          <a:lstStyle/>
          <a:p>
            <a:r>
              <a:rPr lang="en-US" sz="2000" b="1" dirty="0" smtClean="0"/>
              <a:t>MC poloidal flux </a:t>
            </a:r>
            <a:r>
              <a:rPr lang="en-US" sz="2000" dirty="0" smtClean="0">
                <a:latin typeface="Times New Roman" pitchFamily="18" charset="0"/>
                <a:cs typeface="Times New Roman" pitchFamily="18" charset="0"/>
                <a:sym typeface="Symbol" pitchFamily="1" charset="2"/>
              </a:rPr>
              <a:t></a:t>
            </a:r>
            <a:r>
              <a:rPr lang="en-US" sz="2000" baseline="-25000" dirty="0" err="1" smtClean="0">
                <a:latin typeface="Times New Roman" pitchFamily="18" charset="0"/>
                <a:cs typeface="Times New Roman" pitchFamily="18" charset="0"/>
                <a:sym typeface="Symbol" pitchFamily="1" charset="2"/>
              </a:rPr>
              <a:t>p</a:t>
            </a:r>
            <a:r>
              <a:rPr lang="en-US" sz="2000" baseline="-25000" dirty="0" err="1" smtClean="0">
                <a:latin typeface="Times New Roman" pitchFamily="18" charset="0"/>
                <a:cs typeface="Times New Roman" pitchFamily="18" charset="0"/>
              </a:rPr>
              <a:t>,MC</a:t>
            </a:r>
            <a:r>
              <a:rPr lang="en-US" sz="2000" b="1" dirty="0" smtClean="0"/>
              <a:t>,</a:t>
            </a:r>
          </a:p>
          <a:p>
            <a:r>
              <a:rPr lang="en-US" sz="2000" b="1" dirty="0" smtClean="0"/>
              <a:t>Helicity </a:t>
            </a:r>
            <a:r>
              <a:rPr lang="en-US" sz="2000" dirty="0" smtClean="0">
                <a:latin typeface="Times New Roman" pitchFamily="18" charset="0"/>
                <a:cs typeface="Times New Roman" pitchFamily="18" charset="0"/>
                <a:sym typeface="Symbol" pitchFamily="1" charset="2"/>
              </a:rPr>
              <a:t>H</a:t>
            </a:r>
            <a:r>
              <a:rPr lang="en-US" sz="2000" baseline="-25000" dirty="0" smtClean="0">
                <a:latin typeface="Times New Roman" pitchFamily="18" charset="0"/>
                <a:cs typeface="Times New Roman" pitchFamily="18" charset="0"/>
                <a:sym typeface="Symbol" pitchFamily="1" charset="2"/>
              </a:rPr>
              <a:t>MC</a:t>
            </a:r>
            <a:endParaRPr lang="en-US" sz="2000" dirty="0"/>
          </a:p>
        </p:txBody>
      </p:sp>
      <p:sp>
        <p:nvSpPr>
          <p:cNvPr id="10" name="Rectangle 9"/>
          <p:cNvSpPr/>
          <p:nvPr/>
        </p:nvSpPr>
        <p:spPr>
          <a:xfrm>
            <a:off x="403872" y="4633450"/>
            <a:ext cx="1872145"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dirty="0" smtClean="0"/>
              <a:t>GOES 1-8 A </a:t>
            </a:r>
            <a:endParaRPr lang="en-US" sz="2000" dirty="0"/>
          </a:p>
        </p:txBody>
      </p:sp>
      <p:sp>
        <p:nvSpPr>
          <p:cNvPr id="11" name="Rectangle 10"/>
          <p:cNvSpPr/>
          <p:nvPr/>
        </p:nvSpPr>
        <p:spPr>
          <a:xfrm>
            <a:off x="3237084" y="4639239"/>
            <a:ext cx="1971886" cy="40011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000" dirty="0" err="1" smtClean="0"/>
              <a:t>Mewe</a:t>
            </a:r>
            <a:r>
              <a:rPr lang="en-US" sz="2000" dirty="0" smtClean="0"/>
              <a:t> loss function</a:t>
            </a:r>
            <a:endParaRPr lang="en-US" sz="2000" dirty="0"/>
          </a:p>
        </p:txBody>
      </p:sp>
      <p:sp>
        <p:nvSpPr>
          <p:cNvPr id="12" name="Rectangle 11"/>
          <p:cNvSpPr/>
          <p:nvPr/>
        </p:nvSpPr>
        <p:spPr>
          <a:xfrm>
            <a:off x="6202279" y="4460864"/>
            <a:ext cx="2462534" cy="707886"/>
          </a:xfrm>
          <a:prstGeom prst="rect">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smtClean="0"/>
              <a:t>Energy losses,</a:t>
            </a:r>
          </a:p>
          <a:p>
            <a:r>
              <a:rPr lang="en-US" sz="2000" b="1" dirty="0" smtClean="0"/>
              <a:t> </a:t>
            </a:r>
            <a:r>
              <a:rPr lang="en-US" sz="2000" dirty="0" smtClean="0">
                <a:latin typeface="Times New Roman" pitchFamily="18" charset="0"/>
                <a:cs typeface="Times New Roman" pitchFamily="18" charset="0"/>
                <a:sym typeface="Symbol" pitchFamily="1" charset="2"/>
              </a:rPr>
              <a:t>E</a:t>
            </a:r>
            <a:r>
              <a:rPr lang="en-US" sz="2000" baseline="-25000" dirty="0" smtClean="0">
                <a:latin typeface="Times New Roman" pitchFamily="18" charset="0"/>
                <a:cs typeface="Times New Roman" pitchFamily="18" charset="0"/>
                <a:sym typeface="Symbol" pitchFamily="1" charset="2"/>
              </a:rPr>
              <a:t>GOES</a:t>
            </a:r>
            <a:endParaRPr lang="en-US" sz="2000" dirty="0"/>
          </a:p>
        </p:txBody>
      </p:sp>
      <p:sp>
        <p:nvSpPr>
          <p:cNvPr id="14" name="Rectangle 13"/>
          <p:cNvSpPr/>
          <p:nvPr/>
        </p:nvSpPr>
        <p:spPr>
          <a:xfrm>
            <a:off x="2524139" y="4646393"/>
            <a:ext cx="492443" cy="646331"/>
          </a:xfrm>
          <a:prstGeom prst="rect">
            <a:avLst/>
          </a:prstGeom>
        </p:spPr>
        <p:txBody>
          <a:bodyPr wrap="none">
            <a:spAutoFit/>
          </a:bodyPr>
          <a:lstStyle/>
          <a:p>
            <a:r>
              <a:rPr lang="en-US" sz="3600" b="1" dirty="0" smtClean="0"/>
              <a:t>+</a:t>
            </a:r>
            <a:endParaRPr lang="en-US" sz="3600" b="1" dirty="0"/>
          </a:p>
        </p:txBody>
      </p:sp>
      <p:sp>
        <p:nvSpPr>
          <p:cNvPr id="15" name="Rectangle 14"/>
          <p:cNvSpPr/>
          <p:nvPr/>
        </p:nvSpPr>
        <p:spPr>
          <a:xfrm>
            <a:off x="398422" y="3601493"/>
            <a:ext cx="1872145"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dirty="0" smtClean="0"/>
              <a:t>TRACE 1600 A</a:t>
            </a:r>
            <a:endParaRPr lang="en-US" sz="2000" dirty="0"/>
          </a:p>
        </p:txBody>
      </p:sp>
      <p:sp>
        <p:nvSpPr>
          <p:cNvPr id="17" name="Rectangle 16"/>
          <p:cNvSpPr/>
          <p:nvPr/>
        </p:nvSpPr>
        <p:spPr>
          <a:xfrm>
            <a:off x="6187670" y="3496076"/>
            <a:ext cx="2487191" cy="707886"/>
          </a:xfrm>
          <a:prstGeom prst="rect">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smtClean="0"/>
              <a:t>Reconnection flux, </a:t>
            </a:r>
            <a:r>
              <a:rPr lang="en-US" sz="2000" dirty="0" smtClean="0">
                <a:latin typeface="Times New Roman" pitchFamily="18" charset="0"/>
                <a:cs typeface="Times New Roman" pitchFamily="18" charset="0"/>
                <a:sym typeface="Symbol" pitchFamily="1" charset="2"/>
              </a:rPr>
              <a:t></a:t>
            </a:r>
            <a:r>
              <a:rPr lang="en-US" sz="2000" baseline="-25000" dirty="0" err="1" smtClean="0">
                <a:latin typeface="Times New Roman" pitchFamily="18" charset="0"/>
                <a:cs typeface="Times New Roman" pitchFamily="18" charset="0"/>
              </a:rPr>
              <a:t>r,ribbon</a:t>
            </a:r>
            <a:endParaRPr lang="en-US" sz="2000" dirty="0"/>
          </a:p>
        </p:txBody>
      </p:sp>
      <p:sp>
        <p:nvSpPr>
          <p:cNvPr id="19" name="Rectangle 18"/>
          <p:cNvSpPr/>
          <p:nvPr/>
        </p:nvSpPr>
        <p:spPr>
          <a:xfrm>
            <a:off x="3213963" y="3601493"/>
            <a:ext cx="2005055"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dirty="0" smtClean="0"/>
              <a:t>Ribbon motion</a:t>
            </a:r>
            <a:endParaRPr lang="en-US" sz="2000" dirty="0"/>
          </a:p>
        </p:txBody>
      </p:sp>
      <p:sp>
        <p:nvSpPr>
          <p:cNvPr id="20" name="Right Arrow 19"/>
          <p:cNvSpPr/>
          <p:nvPr/>
        </p:nvSpPr>
        <p:spPr>
          <a:xfrm>
            <a:off x="5375880" y="5839640"/>
            <a:ext cx="647226" cy="223178"/>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381330" y="4717020"/>
            <a:ext cx="647226" cy="223178"/>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5377560" y="3706948"/>
            <a:ext cx="647226" cy="223178"/>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493995" y="5677242"/>
            <a:ext cx="492443" cy="646331"/>
          </a:xfrm>
          <a:prstGeom prst="rect">
            <a:avLst/>
          </a:prstGeom>
        </p:spPr>
        <p:txBody>
          <a:bodyPr wrap="none">
            <a:spAutoFit/>
          </a:bodyPr>
          <a:lstStyle/>
          <a:p>
            <a:r>
              <a:rPr lang="en-US" sz="3600" b="1" dirty="0" smtClean="0"/>
              <a:t>+</a:t>
            </a:r>
            <a:endParaRPr lang="en-US" sz="3600" b="1" dirty="0"/>
          </a:p>
        </p:txBody>
      </p:sp>
      <p:sp>
        <p:nvSpPr>
          <p:cNvPr id="24" name="Rectangle 23"/>
          <p:cNvSpPr/>
          <p:nvPr/>
        </p:nvSpPr>
        <p:spPr>
          <a:xfrm>
            <a:off x="2524139" y="3516664"/>
            <a:ext cx="492443" cy="646331"/>
          </a:xfrm>
          <a:prstGeom prst="rect">
            <a:avLst/>
          </a:prstGeom>
        </p:spPr>
        <p:txBody>
          <a:bodyPr wrap="none">
            <a:spAutoFit/>
          </a:bodyPr>
          <a:lstStyle/>
          <a:p>
            <a:r>
              <a:rPr lang="en-US" sz="3600" b="1" dirty="0" smtClean="0"/>
              <a:t>+</a:t>
            </a:r>
            <a:endParaRPr lang="en-US" sz="3600" b="1" dirty="0"/>
          </a:p>
        </p:txBody>
      </p:sp>
      <p:sp>
        <p:nvSpPr>
          <p:cNvPr id="41" name="Oval 40"/>
          <p:cNvSpPr/>
          <p:nvPr/>
        </p:nvSpPr>
        <p:spPr>
          <a:xfrm>
            <a:off x="6268054" y="3799638"/>
            <a:ext cx="886376" cy="38491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268054" y="4783837"/>
            <a:ext cx="762597" cy="38491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154430" y="5891453"/>
            <a:ext cx="520394" cy="38491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119072" y="5597079"/>
            <a:ext cx="752487" cy="38491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335688" y="5485487"/>
            <a:ext cx="871585" cy="369332"/>
          </a:xfrm>
          <a:prstGeom prst="rect">
            <a:avLst/>
          </a:prstGeom>
        </p:spPr>
        <p:txBody>
          <a:bodyPr wrap="none">
            <a:spAutoFit/>
          </a:bodyPr>
          <a:lstStyle/>
          <a:p>
            <a:r>
              <a:rPr lang="en-US" dirty="0" smtClean="0"/>
              <a:t>L=1 AU</a:t>
            </a:r>
            <a:endParaRPr lang="en-US" dirty="0"/>
          </a:p>
        </p:txBody>
      </p:sp>
      <p:sp>
        <p:nvSpPr>
          <p:cNvPr id="32" name="Flowchart: Process 31"/>
          <p:cNvSpPr/>
          <p:nvPr/>
        </p:nvSpPr>
        <p:spPr>
          <a:xfrm>
            <a:off x="5931536" y="1232494"/>
            <a:ext cx="3050551" cy="1015663"/>
          </a:xfrm>
          <a:prstGeom prst="flowChartProcess">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000" b="1" dirty="0" smtClean="0">
                <a:cs typeface="Arial" pitchFamily="34" charset="0"/>
              </a:rPr>
              <a:t>Reconnection flux,  </a:t>
            </a:r>
            <a:r>
              <a:rPr lang="en-US" sz="2000" dirty="0" smtClean="0">
                <a:latin typeface="Times New Roman" pitchFamily="18" charset="0"/>
                <a:cs typeface="Times New Roman" pitchFamily="18" charset="0"/>
                <a:sym typeface="Symbol" pitchFamily="1" charset="2"/>
              </a:rPr>
              <a:t></a:t>
            </a:r>
            <a:r>
              <a:rPr lang="en-US" sz="2000" baseline="-25000" dirty="0" err="1" smtClean="0">
                <a:latin typeface="Times New Roman" pitchFamily="18" charset="0"/>
                <a:cs typeface="Times New Roman" pitchFamily="18" charset="0"/>
              </a:rPr>
              <a:t>r,MCC</a:t>
            </a:r>
            <a:endParaRPr lang="en-US" sz="2000" dirty="0" smtClean="0">
              <a:cs typeface="Arial" pitchFamily="34" charset="0"/>
            </a:endParaRPr>
          </a:p>
          <a:p>
            <a:pPr>
              <a:defRPr/>
            </a:pPr>
            <a:r>
              <a:rPr lang="en-US" sz="2000" b="1" dirty="0" smtClean="0">
                <a:cs typeface="Arial" pitchFamily="34" charset="0"/>
              </a:rPr>
              <a:t>Magnetic energy, </a:t>
            </a:r>
            <a:r>
              <a:rPr lang="en-US" sz="2000" dirty="0" smtClean="0">
                <a:latin typeface="Times New Roman" pitchFamily="18" charset="0"/>
                <a:cs typeface="Times New Roman" pitchFamily="18" charset="0"/>
                <a:sym typeface="Symbol" pitchFamily="1" charset="2"/>
              </a:rPr>
              <a:t>E</a:t>
            </a:r>
            <a:r>
              <a:rPr lang="en-US" sz="2000" baseline="-25000" dirty="0" smtClean="0">
                <a:latin typeface="Times New Roman" pitchFamily="18" charset="0"/>
                <a:cs typeface="Times New Roman" pitchFamily="18" charset="0"/>
              </a:rPr>
              <a:t>MCC</a:t>
            </a:r>
            <a:endParaRPr lang="en-US" sz="2000" dirty="0">
              <a:cs typeface="Arial" pitchFamily="34" charset="0"/>
            </a:endParaRPr>
          </a:p>
          <a:p>
            <a:pPr>
              <a:defRPr/>
            </a:pPr>
            <a:r>
              <a:rPr lang="en-US" sz="2000" b="1" dirty="0" smtClean="0">
                <a:cs typeface="Arial" pitchFamily="34" charset="0"/>
              </a:rPr>
              <a:t>Helicity, </a:t>
            </a:r>
            <a:r>
              <a:rPr lang="en-US" sz="2000" dirty="0" smtClean="0">
                <a:cs typeface="Arial" pitchFamily="34" charset="0"/>
              </a:rPr>
              <a:t>H</a:t>
            </a:r>
            <a:r>
              <a:rPr lang="en-US" sz="2000" baseline="-25000" dirty="0" smtClean="0">
                <a:latin typeface="Times New Roman" pitchFamily="18" charset="0"/>
                <a:cs typeface="Times New Roman" pitchFamily="18" charset="0"/>
              </a:rPr>
              <a:t>MCC</a:t>
            </a:r>
            <a:endParaRPr lang="en-US" sz="2000" dirty="0" smtClean="0"/>
          </a:p>
        </p:txBody>
      </p:sp>
      <p:sp>
        <p:nvSpPr>
          <p:cNvPr id="33" name="Flowchart: Process 32"/>
          <p:cNvSpPr/>
          <p:nvPr/>
        </p:nvSpPr>
        <p:spPr>
          <a:xfrm>
            <a:off x="3102297" y="1515428"/>
            <a:ext cx="2030968" cy="400110"/>
          </a:xfrm>
          <a:prstGeom prst="flowChartProcess">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en-US" sz="2000" dirty="0" smtClean="0">
                <a:cs typeface="Arial" pitchFamily="34" charset="0"/>
              </a:rPr>
              <a:t>MCC</a:t>
            </a:r>
            <a:endParaRPr lang="en-US" sz="2000" dirty="0"/>
          </a:p>
        </p:txBody>
      </p:sp>
      <p:sp>
        <p:nvSpPr>
          <p:cNvPr id="34" name="Right Arrow 33"/>
          <p:cNvSpPr/>
          <p:nvPr/>
        </p:nvSpPr>
        <p:spPr>
          <a:xfrm>
            <a:off x="5234070" y="1617407"/>
            <a:ext cx="647226" cy="223178"/>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Process 34"/>
          <p:cNvSpPr/>
          <p:nvPr/>
        </p:nvSpPr>
        <p:spPr>
          <a:xfrm>
            <a:off x="365631" y="1348778"/>
            <a:ext cx="1808768" cy="707886"/>
          </a:xfrm>
          <a:prstGeom prst="flowChartProcess">
            <a:avLst/>
          </a:prstGeom>
        </p:spPr>
        <p:style>
          <a:lnRef idx="2">
            <a:schemeClr val="accent5"/>
          </a:lnRef>
          <a:fillRef idx="1">
            <a:schemeClr val="lt1"/>
          </a:fillRef>
          <a:effectRef idx="0">
            <a:schemeClr val="accent5"/>
          </a:effectRef>
          <a:fontRef idx="minor">
            <a:schemeClr val="dk1"/>
          </a:fontRef>
        </p:style>
        <p:txBody>
          <a:bodyPr wrap="square">
            <a:spAutoFit/>
          </a:bodyPr>
          <a:lstStyle/>
          <a:p>
            <a:pPr fontAlgn="auto">
              <a:spcBef>
                <a:spcPts val="0"/>
              </a:spcBef>
              <a:spcAft>
                <a:spcPts val="0"/>
              </a:spcAft>
              <a:defRPr/>
            </a:pPr>
            <a:r>
              <a:rPr lang="en-US" sz="2000" dirty="0" smtClean="0">
                <a:cs typeface="Arial" pitchFamily="34" charset="0"/>
              </a:rPr>
              <a:t>MDI,  TRACE </a:t>
            </a:r>
            <a:r>
              <a:rPr lang="en-US" sz="2000" dirty="0" smtClean="0"/>
              <a:t>1600 A</a:t>
            </a:r>
            <a:endParaRPr lang="en-US" sz="2000" dirty="0"/>
          </a:p>
        </p:txBody>
      </p:sp>
      <p:sp>
        <p:nvSpPr>
          <p:cNvPr id="36" name="Rectangle 35"/>
          <p:cNvSpPr/>
          <p:nvPr/>
        </p:nvSpPr>
        <p:spPr>
          <a:xfrm>
            <a:off x="2422521" y="1394853"/>
            <a:ext cx="492443" cy="646331"/>
          </a:xfrm>
          <a:prstGeom prst="rect">
            <a:avLst/>
          </a:prstGeom>
        </p:spPr>
        <p:txBody>
          <a:bodyPr wrap="none">
            <a:spAutoFit/>
          </a:bodyPr>
          <a:lstStyle/>
          <a:p>
            <a:r>
              <a:rPr lang="en-US" sz="3600" b="1" dirty="0" smtClean="0"/>
              <a:t>+</a:t>
            </a:r>
            <a:endParaRPr lang="en-US" sz="3600" b="1" dirty="0"/>
          </a:p>
        </p:txBody>
      </p:sp>
      <p:sp>
        <p:nvSpPr>
          <p:cNvPr id="37" name="Oval 36"/>
          <p:cNvSpPr/>
          <p:nvPr/>
        </p:nvSpPr>
        <p:spPr>
          <a:xfrm>
            <a:off x="8168175" y="1242542"/>
            <a:ext cx="703384" cy="38491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846626" y="1570817"/>
            <a:ext cx="653141" cy="38491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940157" y="1840585"/>
            <a:ext cx="693337" cy="37486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18539" y="2514248"/>
            <a:ext cx="5986639" cy="646331"/>
          </a:xfrm>
          <a:prstGeom prst="rect">
            <a:avLst/>
          </a:prstGeom>
        </p:spPr>
        <p:txBody>
          <a:bodyPr wrap="none">
            <a:spAutoFit/>
          </a:bodyPr>
          <a:lstStyle/>
          <a:p>
            <a:r>
              <a:rPr lang="en-US" sz="3600" dirty="0" smtClean="0">
                <a:solidFill>
                  <a:schemeClr val="tx1">
                    <a:lumMod val="65000"/>
                    <a:lumOff val="35000"/>
                  </a:schemeClr>
                </a:solidFill>
                <a:latin typeface="+mj-lt"/>
              </a:rPr>
              <a:t>Observed MC/flare properties</a:t>
            </a:r>
            <a:endParaRPr lang="en-US" sz="3600" u="sng" dirty="0">
              <a:solidFill>
                <a:schemeClr val="tx1">
                  <a:lumMod val="65000"/>
                  <a:lumOff val="35000"/>
                </a:schemeClr>
              </a:solidFill>
              <a:latin typeface="+mj-lt"/>
            </a:endParaRPr>
          </a:p>
        </p:txBody>
      </p:sp>
      <p:sp>
        <p:nvSpPr>
          <p:cNvPr id="38" name="Footer Placeholder 4"/>
          <p:cNvSpPr>
            <a:spLocks noGrp="1"/>
          </p:cNvSpPr>
          <p:nvPr>
            <p:ph type="ftr" sz="quarter" idx="11"/>
          </p:nvPr>
        </p:nvSpPr>
        <p:spPr>
          <a:xfrm>
            <a:off x="150311" y="6606870"/>
            <a:ext cx="8892501" cy="365125"/>
          </a:xfrm>
        </p:spPr>
        <p:txBody>
          <a:bodyPr/>
          <a:lstStyle/>
          <a:p>
            <a:pPr algn="just"/>
            <a:r>
              <a:rPr lang="en-US" dirty="0" smtClean="0">
                <a:solidFill>
                  <a:schemeClr val="bg1">
                    <a:lumMod val="75000"/>
                  </a:schemeClr>
                </a:solidFill>
              </a:rPr>
              <a:t>Introduction</a:t>
            </a:r>
            <a:r>
              <a:rPr lang="en-US" dirty="0" smtClean="0">
                <a:solidFill>
                  <a:schemeClr val="tx1"/>
                </a:solidFill>
              </a:rPr>
              <a:t>	</a:t>
            </a:r>
            <a:r>
              <a:rPr lang="en-US" dirty="0" smtClean="0">
                <a:solidFill>
                  <a:schemeClr val="bg1">
                    <a:lumMod val="75000"/>
                  </a:schemeClr>
                </a:solidFill>
              </a:rPr>
              <a:t>	</a:t>
            </a:r>
            <a:r>
              <a:rPr lang="en-US" dirty="0" smtClean="0">
                <a:solidFill>
                  <a:schemeClr val="tx1"/>
                </a:solidFill>
              </a:rPr>
              <a:t>Methods: </a:t>
            </a:r>
            <a:r>
              <a:rPr lang="en-US" dirty="0" smtClean="0">
                <a:solidFill>
                  <a:schemeClr val="bg1">
                    <a:lumMod val="75000"/>
                  </a:schemeClr>
                </a:solidFill>
              </a:rPr>
              <a:t>MCC ,  </a:t>
            </a:r>
            <a:r>
              <a:rPr lang="en-US" dirty="0" smtClean="0">
                <a:solidFill>
                  <a:schemeClr val="tx1"/>
                </a:solidFill>
              </a:rPr>
              <a:t>Observations	</a:t>
            </a:r>
            <a:r>
              <a:rPr lang="en-US" dirty="0" smtClean="0">
                <a:solidFill>
                  <a:schemeClr val="bg1">
                    <a:lumMod val="75000"/>
                  </a:schemeClr>
                </a:solidFill>
              </a:rPr>
              <a:t>	Data	          Results I		     Results II</a:t>
            </a:r>
            <a:endParaRPr lang="en-US" dirty="0">
              <a:solidFill>
                <a:schemeClr val="bg1">
                  <a:lumMod val="75000"/>
                </a:schemeClr>
              </a:solidFill>
            </a:endParaRPr>
          </a:p>
        </p:txBody>
      </p:sp>
      <p:sp>
        <p:nvSpPr>
          <p:cNvPr id="39" name="Slide Number Placeholder 38"/>
          <p:cNvSpPr>
            <a:spLocks noGrp="1"/>
          </p:cNvSpPr>
          <p:nvPr>
            <p:ph type="sldNum" sz="quarter" idx="12"/>
          </p:nvPr>
        </p:nvSpPr>
        <p:spPr/>
        <p:txBody>
          <a:bodyPr/>
          <a:lstStyle/>
          <a:p>
            <a:fld id="{E62ABB11-4FB2-4374-9480-74C09670CA08}" type="slidenum">
              <a:rPr lang="en-US" smtClean="0"/>
              <a:pPr/>
              <a:t>18</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0" grpId="0" animBg="1"/>
      <p:bldP spid="23" grpId="0"/>
      <p:bldP spid="43" grpId="0" animBg="1"/>
      <p:bldP spid="44" grpId="0" animBg="1"/>
      <p:bldP spid="31" grpId="0"/>
      <p:bldP spid="37"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p:cNvPicPr>
            <a:picLocks noChangeAspect="1" noChangeArrowheads="1"/>
          </p:cNvPicPr>
          <p:nvPr/>
        </p:nvPicPr>
        <p:blipFill>
          <a:blip r:embed="rId3" cstate="print"/>
          <a:srcRect/>
          <a:stretch>
            <a:fillRect/>
          </a:stretch>
        </p:blipFill>
        <p:spPr bwMode="auto">
          <a:xfrm>
            <a:off x="5486408" y="1095799"/>
            <a:ext cx="3387807" cy="5481247"/>
          </a:xfrm>
          <a:prstGeom prst="rect">
            <a:avLst/>
          </a:prstGeom>
          <a:noFill/>
          <a:ln w="9525">
            <a:noFill/>
            <a:miter lim="800000"/>
            <a:headEnd/>
            <a:tailEnd/>
          </a:ln>
        </p:spPr>
      </p:pic>
      <p:pic>
        <p:nvPicPr>
          <p:cNvPr id="326657" name="Picture 1"/>
          <p:cNvPicPr>
            <a:picLocks noChangeAspect="1" noChangeArrowheads="1"/>
          </p:cNvPicPr>
          <p:nvPr/>
        </p:nvPicPr>
        <p:blipFill>
          <a:blip r:embed="rId4" cstate="print"/>
          <a:srcRect/>
          <a:stretch>
            <a:fillRect/>
          </a:stretch>
        </p:blipFill>
        <p:spPr bwMode="auto">
          <a:xfrm>
            <a:off x="978391" y="2871849"/>
            <a:ext cx="2109193" cy="2984550"/>
          </a:xfrm>
          <a:prstGeom prst="rect">
            <a:avLst/>
          </a:prstGeom>
          <a:noFill/>
          <a:ln w="9525">
            <a:noFill/>
            <a:miter lim="800000"/>
            <a:headEnd/>
            <a:tailEnd/>
          </a:ln>
        </p:spPr>
      </p:pic>
      <p:sp>
        <p:nvSpPr>
          <p:cNvPr id="29698" name="Slide Number Placeholder 3"/>
          <p:cNvSpPr>
            <a:spLocks noGrp="1"/>
          </p:cNvSpPr>
          <p:nvPr>
            <p:ph type="sldNum" sz="quarter" idx="12"/>
          </p:nvPr>
        </p:nvSpPr>
        <p:spPr>
          <a:noFill/>
        </p:spPr>
        <p:txBody>
          <a:bodyPr/>
          <a:lstStyle/>
          <a:p>
            <a:fld id="{12F48CD4-C339-4D9D-9CEB-3F2E6C6CB929}" type="slidenum">
              <a:rPr lang="en-US" smtClean="0">
                <a:solidFill>
                  <a:schemeClr val="tx1">
                    <a:lumMod val="50000"/>
                    <a:lumOff val="50000"/>
                  </a:schemeClr>
                </a:solidFill>
                <a:latin typeface="Arial" pitchFamily="34" charset="0"/>
              </a:rPr>
              <a:pPr/>
              <a:t>19</a:t>
            </a:fld>
            <a:endParaRPr lang="en-US" smtClean="0">
              <a:solidFill>
                <a:schemeClr val="tx1">
                  <a:lumMod val="50000"/>
                  <a:lumOff val="50000"/>
                </a:schemeClr>
              </a:solidFill>
              <a:latin typeface="Arial" pitchFamily="34" charset="0"/>
            </a:endParaRPr>
          </a:p>
        </p:txBody>
      </p:sp>
      <p:sp>
        <p:nvSpPr>
          <p:cNvPr id="29703" name="Text Box 7"/>
          <p:cNvSpPr txBox="1">
            <a:spLocks noChangeArrowheads="1"/>
          </p:cNvSpPr>
          <p:nvPr/>
        </p:nvSpPr>
        <p:spPr bwMode="auto">
          <a:xfrm>
            <a:off x="1188444" y="120320"/>
            <a:ext cx="7224311" cy="646331"/>
          </a:xfrm>
          <a:prstGeom prst="rect">
            <a:avLst/>
          </a:prstGeom>
          <a:noFill/>
          <a:ln w="9525">
            <a:noFill/>
            <a:miter lim="800000"/>
            <a:headEnd/>
            <a:tailEnd/>
          </a:ln>
        </p:spPr>
        <p:txBody>
          <a:bodyPr wrap="square">
            <a:spAutoFit/>
          </a:bodyPr>
          <a:lstStyle/>
          <a:p>
            <a:pPr algn="ctr"/>
            <a:r>
              <a:rPr lang="en-US" sz="3600" dirty="0" smtClean="0">
                <a:solidFill>
                  <a:schemeClr val="tx1">
                    <a:lumMod val="65000"/>
                    <a:lumOff val="35000"/>
                  </a:schemeClr>
                </a:solidFill>
                <a:latin typeface="+mj-lt"/>
              </a:rPr>
              <a:t>Observed poloidal flux and helicity.</a:t>
            </a:r>
            <a:endParaRPr lang="en-US" sz="3600" dirty="0">
              <a:solidFill>
                <a:schemeClr val="tx1">
                  <a:lumMod val="65000"/>
                  <a:lumOff val="35000"/>
                </a:schemeClr>
              </a:solidFill>
              <a:latin typeface="+mj-lt"/>
            </a:endParaRPr>
          </a:p>
        </p:txBody>
      </p:sp>
      <p:sp>
        <p:nvSpPr>
          <p:cNvPr id="29705" name="Line 13"/>
          <p:cNvSpPr>
            <a:spLocks noChangeShapeType="1"/>
          </p:cNvSpPr>
          <p:nvPr/>
        </p:nvSpPr>
        <p:spPr bwMode="auto">
          <a:xfrm flipH="1">
            <a:off x="2368517" y="4513058"/>
            <a:ext cx="0" cy="1465118"/>
          </a:xfrm>
          <a:prstGeom prst="line">
            <a:avLst/>
          </a:prstGeom>
          <a:noFill/>
          <a:ln w="38100">
            <a:solidFill>
              <a:srgbClr val="008040"/>
            </a:solidFill>
            <a:prstDash val="solid"/>
            <a:round/>
            <a:headEnd/>
            <a:tailEnd/>
          </a:ln>
        </p:spPr>
        <p:txBody>
          <a:bodyPr wrap="none" anchor="ctr"/>
          <a:lstStyle/>
          <a:p>
            <a:endParaRPr lang="en-US">
              <a:solidFill>
                <a:schemeClr val="tx1">
                  <a:lumMod val="50000"/>
                  <a:lumOff val="50000"/>
                </a:schemeClr>
              </a:solidFill>
            </a:endParaRPr>
          </a:p>
        </p:txBody>
      </p:sp>
      <p:sp>
        <p:nvSpPr>
          <p:cNvPr id="10" name="Footer Placeholder 4"/>
          <p:cNvSpPr>
            <a:spLocks noGrp="1"/>
          </p:cNvSpPr>
          <p:nvPr>
            <p:ph type="ftr" sz="quarter" idx="11"/>
          </p:nvPr>
        </p:nvSpPr>
        <p:spPr>
          <a:xfrm>
            <a:off x="150311" y="6606870"/>
            <a:ext cx="8892501" cy="365125"/>
          </a:xfrm>
        </p:spPr>
        <p:txBody>
          <a:bodyPr/>
          <a:lstStyle/>
          <a:p>
            <a:pPr algn="just"/>
            <a:r>
              <a:rPr lang="en-US" dirty="0" smtClean="0">
                <a:solidFill>
                  <a:schemeClr val="bg1">
                    <a:lumMod val="75000"/>
                  </a:schemeClr>
                </a:solidFill>
              </a:rPr>
              <a:t>Introduction</a:t>
            </a:r>
            <a:r>
              <a:rPr lang="en-US" dirty="0" smtClean="0">
                <a:solidFill>
                  <a:schemeClr val="tx1"/>
                </a:solidFill>
              </a:rPr>
              <a:t>	</a:t>
            </a:r>
            <a:r>
              <a:rPr lang="en-US" dirty="0" smtClean="0">
                <a:solidFill>
                  <a:schemeClr val="bg1">
                    <a:lumMod val="75000"/>
                  </a:schemeClr>
                </a:solidFill>
              </a:rPr>
              <a:t>	</a:t>
            </a:r>
            <a:r>
              <a:rPr lang="en-US" dirty="0" smtClean="0">
                <a:solidFill>
                  <a:schemeClr val="tx1"/>
                </a:solidFill>
              </a:rPr>
              <a:t>Methods: </a:t>
            </a:r>
            <a:r>
              <a:rPr lang="en-US" dirty="0" smtClean="0">
                <a:solidFill>
                  <a:schemeClr val="bg1">
                    <a:lumMod val="75000"/>
                  </a:schemeClr>
                </a:solidFill>
              </a:rPr>
              <a:t>MCC ,  </a:t>
            </a:r>
            <a:r>
              <a:rPr lang="en-US" dirty="0" smtClean="0">
                <a:solidFill>
                  <a:schemeClr val="tx1"/>
                </a:solidFill>
              </a:rPr>
              <a:t>Observations	</a:t>
            </a:r>
            <a:r>
              <a:rPr lang="en-US" dirty="0" smtClean="0">
                <a:solidFill>
                  <a:schemeClr val="bg1">
                    <a:lumMod val="75000"/>
                  </a:schemeClr>
                </a:solidFill>
              </a:rPr>
              <a:t>	Data	          Results I		     Results II</a:t>
            </a:r>
            <a:endParaRPr lang="en-US" dirty="0">
              <a:solidFill>
                <a:schemeClr val="bg1">
                  <a:lumMod val="75000"/>
                </a:schemeClr>
              </a:solidFill>
            </a:endParaRPr>
          </a:p>
        </p:txBody>
      </p:sp>
      <p:pic>
        <p:nvPicPr>
          <p:cNvPr id="276482" name="Picture 2" descr="gs"/>
          <p:cNvPicPr>
            <a:picLocks noChangeAspect="1" noChangeArrowheads="1"/>
          </p:cNvPicPr>
          <p:nvPr/>
        </p:nvPicPr>
        <p:blipFill>
          <a:blip r:embed="rId5" cstate="print"/>
          <a:srcRect/>
          <a:stretch>
            <a:fillRect/>
          </a:stretch>
        </p:blipFill>
        <p:spPr bwMode="auto">
          <a:xfrm>
            <a:off x="764641" y="2919349"/>
            <a:ext cx="3843306" cy="2827407"/>
          </a:xfrm>
          <a:prstGeom prst="rect">
            <a:avLst/>
          </a:prstGeom>
          <a:noFill/>
          <a:ln w="9525">
            <a:noFill/>
            <a:miter lim="800000"/>
            <a:headEnd/>
            <a:tailEnd/>
          </a:ln>
        </p:spPr>
      </p:pic>
      <p:sp>
        <p:nvSpPr>
          <p:cNvPr id="13" name="Rectangle 12"/>
          <p:cNvSpPr/>
          <p:nvPr/>
        </p:nvSpPr>
        <p:spPr>
          <a:xfrm>
            <a:off x="398712" y="1095799"/>
            <a:ext cx="4572000" cy="1569660"/>
          </a:xfrm>
          <a:prstGeom prst="rect">
            <a:avLst/>
          </a:prstGeom>
        </p:spPr>
        <p:txBody>
          <a:bodyPr>
            <a:spAutoFit/>
          </a:bodyPr>
          <a:lstStyle/>
          <a:p>
            <a:pPr>
              <a:buNone/>
            </a:pPr>
            <a:r>
              <a:rPr lang="en-US" sz="2400" b="1" dirty="0" smtClean="0">
                <a:solidFill>
                  <a:schemeClr val="tx1">
                    <a:lumMod val="65000"/>
                    <a:lumOff val="35000"/>
                  </a:schemeClr>
                </a:solidFill>
              </a:rPr>
              <a:t>Magnetic cloud:</a:t>
            </a:r>
            <a:endParaRPr lang="en-US" sz="2400" b="1" dirty="0" smtClean="0"/>
          </a:p>
          <a:p>
            <a:r>
              <a:rPr lang="en-US" sz="2400" dirty="0" smtClean="0"/>
              <a:t>	Smooth field rotation </a:t>
            </a:r>
          </a:p>
          <a:p>
            <a:r>
              <a:rPr lang="en-US" sz="2400" dirty="0" smtClean="0"/>
              <a:t>	Enhanced B</a:t>
            </a:r>
          </a:p>
          <a:p>
            <a:r>
              <a:rPr lang="en-US" sz="2400" dirty="0" smtClean="0"/>
              <a:t>	Low proton T</a:t>
            </a:r>
          </a:p>
        </p:txBody>
      </p:sp>
      <p:sp>
        <p:nvSpPr>
          <p:cNvPr id="29707" name="Rectangle 12"/>
          <p:cNvSpPr>
            <a:spLocks noChangeArrowheads="1"/>
          </p:cNvSpPr>
          <p:nvPr/>
        </p:nvSpPr>
        <p:spPr bwMode="auto">
          <a:xfrm>
            <a:off x="2724776" y="5178631"/>
            <a:ext cx="2566569" cy="338554"/>
          </a:xfrm>
          <a:prstGeom prst="rect">
            <a:avLst/>
          </a:prstGeom>
          <a:noFill/>
          <a:ln w="9525">
            <a:noFill/>
            <a:miter lim="800000"/>
            <a:headEnd/>
            <a:tailEnd/>
          </a:ln>
        </p:spPr>
        <p:txBody>
          <a:bodyPr wrap="square">
            <a:spAutoFit/>
          </a:bodyPr>
          <a:lstStyle/>
          <a:p>
            <a:r>
              <a:rPr lang="en-US" sz="1600" dirty="0" smtClean="0">
                <a:solidFill>
                  <a:schemeClr val="tx1">
                    <a:lumMod val="50000"/>
                    <a:lumOff val="50000"/>
                  </a:schemeClr>
                </a:solidFill>
              </a:rPr>
              <a:t>Reconstructed </a:t>
            </a:r>
            <a:r>
              <a:rPr lang="en-US" sz="1600" dirty="0">
                <a:solidFill>
                  <a:schemeClr val="tx1">
                    <a:lumMod val="50000"/>
                    <a:lumOff val="50000"/>
                  </a:schemeClr>
                </a:solidFill>
              </a:rPr>
              <a:t>flux rope </a:t>
            </a:r>
          </a:p>
        </p:txBody>
      </p:sp>
      <p:sp>
        <p:nvSpPr>
          <p:cNvPr id="14" name="Rectangle 13"/>
          <p:cNvSpPr/>
          <p:nvPr/>
        </p:nvSpPr>
        <p:spPr>
          <a:xfrm>
            <a:off x="2332892" y="5469685"/>
            <a:ext cx="909073" cy="1204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4106" y="5978176"/>
            <a:ext cx="2889061" cy="461665"/>
          </a:xfrm>
          <a:prstGeom prst="rect">
            <a:avLst/>
          </a:prstGeom>
        </p:spPr>
        <p:txBody>
          <a:bodyPr wrap="none">
            <a:spAutoFit/>
          </a:bodyPr>
          <a:lstStyle/>
          <a:p>
            <a:r>
              <a:rPr lang="en-US" sz="2400" b="1" dirty="0" smtClean="0"/>
              <a:t>Uncertainty:    </a:t>
            </a:r>
            <a:r>
              <a:rPr lang="en-US" sz="2400" dirty="0" smtClean="0"/>
              <a:t>Length</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4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p:bldP spid="14"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descr="C:\!Work\Articles\My articles\thesis\main\presentation\LASCO20011001.gif"/>
          <p:cNvPicPr>
            <a:picLocks noChangeAspect="1" noChangeArrowheads="1" noCrop="1"/>
          </p:cNvPicPr>
          <p:nvPr/>
        </p:nvPicPr>
        <p:blipFill>
          <a:blip r:embed="rId3" cstate="print"/>
          <a:srcRect/>
          <a:stretch>
            <a:fillRect/>
          </a:stretch>
        </p:blipFill>
        <p:spPr bwMode="auto">
          <a:xfrm>
            <a:off x="333683" y="1068688"/>
            <a:ext cx="2183148" cy="2183148"/>
          </a:xfrm>
          <a:prstGeom prst="rect">
            <a:avLst/>
          </a:prstGeom>
          <a:noFill/>
        </p:spPr>
      </p:pic>
      <p:sp>
        <p:nvSpPr>
          <p:cNvPr id="24" name="Footer Placeholder 4"/>
          <p:cNvSpPr>
            <a:spLocks noGrp="1"/>
          </p:cNvSpPr>
          <p:nvPr>
            <p:ph type="ftr" sz="quarter" idx="11"/>
          </p:nvPr>
        </p:nvSpPr>
        <p:spPr>
          <a:xfrm>
            <a:off x="150311" y="6606870"/>
            <a:ext cx="8892501" cy="365125"/>
          </a:xfrm>
        </p:spPr>
        <p:txBody>
          <a:bodyPr/>
          <a:lstStyle/>
          <a:p>
            <a:pPr algn="just"/>
            <a:r>
              <a:rPr lang="en-US" dirty="0" smtClean="0">
                <a:solidFill>
                  <a:schemeClr val="tx1"/>
                </a:solidFill>
              </a:rPr>
              <a:t>Introduction	</a:t>
            </a:r>
            <a:r>
              <a:rPr lang="en-US" dirty="0" smtClean="0">
                <a:solidFill>
                  <a:schemeClr val="bg1">
                    <a:lumMod val="75000"/>
                  </a:schemeClr>
                </a:solidFill>
              </a:rPr>
              <a:t>	Methods: MCC ,  Observations		Data	          Results I		     Results II</a:t>
            </a:r>
            <a:endParaRPr lang="en-US" dirty="0">
              <a:solidFill>
                <a:schemeClr val="bg1">
                  <a:lumMod val="75000"/>
                </a:schemeClr>
              </a:solidFill>
            </a:endParaRPr>
          </a:p>
        </p:txBody>
      </p:sp>
      <p:sp>
        <p:nvSpPr>
          <p:cNvPr id="18" name="Rectangle 17"/>
          <p:cNvSpPr/>
          <p:nvPr/>
        </p:nvSpPr>
        <p:spPr>
          <a:xfrm>
            <a:off x="0" y="220647"/>
            <a:ext cx="9067865" cy="707886"/>
          </a:xfrm>
          <a:prstGeom prst="rect">
            <a:avLst/>
          </a:prstGeom>
        </p:spPr>
        <p:txBody>
          <a:bodyPr wrap="square">
            <a:spAutoFit/>
          </a:bodyPr>
          <a:lstStyle/>
          <a:p>
            <a:pPr algn="ctr"/>
            <a:r>
              <a:rPr lang="en-US" sz="4000" dirty="0" smtClean="0">
                <a:solidFill>
                  <a:schemeClr val="tx1">
                    <a:lumMod val="50000"/>
                    <a:lumOff val="50000"/>
                  </a:schemeClr>
                </a:solidFill>
                <a:latin typeface="+mj-lt"/>
              </a:rPr>
              <a:t>Coronal Mass Ejections</a:t>
            </a:r>
            <a:endParaRPr lang="en-US" sz="4000" dirty="0">
              <a:solidFill>
                <a:schemeClr val="tx1">
                  <a:lumMod val="50000"/>
                  <a:lumOff val="50000"/>
                </a:schemeClr>
              </a:solidFill>
              <a:latin typeface="+mj-lt"/>
            </a:endParaRPr>
          </a:p>
        </p:txBody>
      </p:sp>
      <p:pic>
        <p:nvPicPr>
          <p:cNvPr id="11" name="Picture 2"/>
          <p:cNvPicPr>
            <a:picLocks noChangeAspect="1" noChangeArrowheads="1"/>
          </p:cNvPicPr>
          <p:nvPr/>
        </p:nvPicPr>
        <p:blipFill>
          <a:blip r:embed="rId4" cstate="print"/>
          <a:srcRect/>
          <a:stretch>
            <a:fillRect/>
          </a:stretch>
        </p:blipFill>
        <p:spPr bwMode="auto">
          <a:xfrm>
            <a:off x="3627845" y="1025718"/>
            <a:ext cx="4619625" cy="2095500"/>
          </a:xfrm>
          <a:prstGeom prst="rect">
            <a:avLst/>
          </a:prstGeom>
          <a:noFill/>
          <a:ln w="9525">
            <a:noFill/>
            <a:miter lim="800000"/>
            <a:headEnd/>
            <a:tailEnd/>
          </a:ln>
        </p:spPr>
      </p:pic>
      <p:sp>
        <p:nvSpPr>
          <p:cNvPr id="8" name="Rectangle 7"/>
          <p:cNvSpPr/>
          <p:nvPr/>
        </p:nvSpPr>
        <p:spPr>
          <a:xfrm>
            <a:off x="5700156" y="914313"/>
            <a:ext cx="2956956" cy="30044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fld id="{E62ABB11-4FB2-4374-9480-74C09670CA08}" type="slidenum">
              <a:rPr lang="en-US" smtClean="0"/>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67" y="-938"/>
            <a:ext cx="8229600" cy="1143000"/>
          </a:xfrm>
        </p:spPr>
        <p:txBody>
          <a:bodyPr>
            <a:normAutofit/>
          </a:bodyPr>
          <a:lstStyle/>
          <a:p>
            <a:r>
              <a:rPr lang="en-US" sz="3600" dirty="0" smtClean="0"/>
              <a:t>Predicted MC/flare properties </a:t>
            </a:r>
            <a:endParaRPr lang="en-US" sz="3600" u="sng" dirty="0"/>
          </a:p>
        </p:txBody>
      </p:sp>
      <p:sp>
        <p:nvSpPr>
          <p:cNvPr id="4" name="Rectangle 3"/>
          <p:cNvSpPr/>
          <p:nvPr/>
        </p:nvSpPr>
        <p:spPr>
          <a:xfrm>
            <a:off x="393825" y="5639157"/>
            <a:ext cx="1868740" cy="70788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dirty="0" smtClean="0"/>
              <a:t>Wind/ACE  MC in situ data </a:t>
            </a:r>
            <a:endParaRPr lang="en-US" sz="2000" dirty="0"/>
          </a:p>
        </p:txBody>
      </p:sp>
      <p:sp>
        <p:nvSpPr>
          <p:cNvPr id="5" name="Rectangle 4"/>
          <p:cNvSpPr/>
          <p:nvPr/>
        </p:nvSpPr>
        <p:spPr>
          <a:xfrm>
            <a:off x="3224011" y="5639158"/>
            <a:ext cx="2010872" cy="707886"/>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000" dirty="0" smtClean="0"/>
              <a:t>Grad-Shafranov and</a:t>
            </a:r>
          </a:p>
          <a:p>
            <a:r>
              <a:rPr lang="en-US" sz="2000" dirty="0" smtClean="0"/>
              <a:t> Lundquist fit </a:t>
            </a:r>
            <a:endParaRPr lang="en-US" sz="2000" dirty="0"/>
          </a:p>
        </p:txBody>
      </p:sp>
      <p:sp>
        <p:nvSpPr>
          <p:cNvPr id="6" name="Rectangle 5"/>
          <p:cNvSpPr/>
          <p:nvPr/>
        </p:nvSpPr>
        <p:spPr>
          <a:xfrm>
            <a:off x="6202279" y="5638680"/>
            <a:ext cx="2752933" cy="707886"/>
          </a:xfrm>
          <a:prstGeom prst="rect">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wrap="none">
            <a:spAutoFit/>
          </a:bodyPr>
          <a:lstStyle/>
          <a:p>
            <a:r>
              <a:rPr lang="en-US" sz="2000" b="1" dirty="0" smtClean="0"/>
              <a:t>MC poloidal flux </a:t>
            </a:r>
            <a:r>
              <a:rPr lang="en-US" sz="2000" dirty="0" smtClean="0">
                <a:latin typeface="Times New Roman" pitchFamily="18" charset="0"/>
                <a:cs typeface="Times New Roman" pitchFamily="18" charset="0"/>
                <a:sym typeface="Symbol" pitchFamily="1" charset="2"/>
              </a:rPr>
              <a:t></a:t>
            </a:r>
            <a:r>
              <a:rPr lang="en-US" sz="2000" baseline="-25000" dirty="0" err="1" smtClean="0">
                <a:latin typeface="Times New Roman" pitchFamily="18" charset="0"/>
                <a:cs typeface="Times New Roman" pitchFamily="18" charset="0"/>
                <a:sym typeface="Symbol" pitchFamily="1" charset="2"/>
              </a:rPr>
              <a:t>p</a:t>
            </a:r>
            <a:r>
              <a:rPr lang="en-US" sz="2000" baseline="-25000" dirty="0" err="1" smtClean="0">
                <a:latin typeface="Times New Roman" pitchFamily="18" charset="0"/>
                <a:cs typeface="Times New Roman" pitchFamily="18" charset="0"/>
              </a:rPr>
              <a:t>,MC</a:t>
            </a:r>
            <a:r>
              <a:rPr lang="en-US" sz="2000" b="1" dirty="0" smtClean="0"/>
              <a:t>,</a:t>
            </a:r>
          </a:p>
          <a:p>
            <a:r>
              <a:rPr lang="en-US" sz="2000" b="1" dirty="0" smtClean="0"/>
              <a:t>Helicity </a:t>
            </a:r>
            <a:r>
              <a:rPr lang="en-US" sz="2000" dirty="0" smtClean="0">
                <a:latin typeface="Times New Roman" pitchFamily="18" charset="0"/>
                <a:cs typeface="Times New Roman" pitchFamily="18" charset="0"/>
                <a:sym typeface="Symbol" pitchFamily="1" charset="2"/>
              </a:rPr>
              <a:t>H</a:t>
            </a:r>
            <a:r>
              <a:rPr lang="en-US" sz="2000" baseline="-25000" dirty="0" smtClean="0">
                <a:latin typeface="Times New Roman" pitchFamily="18" charset="0"/>
                <a:cs typeface="Times New Roman" pitchFamily="18" charset="0"/>
                <a:sym typeface="Symbol" pitchFamily="1" charset="2"/>
              </a:rPr>
              <a:t>MC</a:t>
            </a:r>
            <a:endParaRPr lang="en-US" sz="2000" dirty="0"/>
          </a:p>
        </p:txBody>
      </p:sp>
      <p:sp>
        <p:nvSpPr>
          <p:cNvPr id="10" name="Rectangle 9"/>
          <p:cNvSpPr/>
          <p:nvPr/>
        </p:nvSpPr>
        <p:spPr>
          <a:xfrm>
            <a:off x="403872" y="4633450"/>
            <a:ext cx="1872145"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dirty="0" smtClean="0"/>
              <a:t>GOES 1-8 A </a:t>
            </a:r>
            <a:endParaRPr lang="en-US" sz="2000" dirty="0"/>
          </a:p>
        </p:txBody>
      </p:sp>
      <p:sp>
        <p:nvSpPr>
          <p:cNvPr id="11" name="Rectangle 10"/>
          <p:cNvSpPr/>
          <p:nvPr/>
        </p:nvSpPr>
        <p:spPr>
          <a:xfrm>
            <a:off x="3237084" y="4626713"/>
            <a:ext cx="1971886" cy="40011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000" dirty="0" err="1" smtClean="0"/>
              <a:t>Mewe</a:t>
            </a:r>
            <a:r>
              <a:rPr lang="en-US" sz="2000" dirty="0" smtClean="0"/>
              <a:t> loss function</a:t>
            </a:r>
            <a:endParaRPr lang="en-US" sz="2000" dirty="0"/>
          </a:p>
        </p:txBody>
      </p:sp>
      <p:sp>
        <p:nvSpPr>
          <p:cNvPr id="12" name="Rectangle 11"/>
          <p:cNvSpPr/>
          <p:nvPr/>
        </p:nvSpPr>
        <p:spPr>
          <a:xfrm>
            <a:off x="6202279" y="4485916"/>
            <a:ext cx="2462534" cy="707886"/>
          </a:xfrm>
          <a:prstGeom prst="rect">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smtClean="0"/>
              <a:t>Energy losses,</a:t>
            </a:r>
          </a:p>
          <a:p>
            <a:r>
              <a:rPr lang="en-US" sz="2000" b="1" dirty="0" smtClean="0"/>
              <a:t> </a:t>
            </a:r>
            <a:r>
              <a:rPr lang="en-US" sz="2000" dirty="0" smtClean="0">
                <a:latin typeface="Times New Roman" pitchFamily="18" charset="0"/>
                <a:cs typeface="Times New Roman" pitchFamily="18" charset="0"/>
                <a:sym typeface="Symbol" pitchFamily="1" charset="2"/>
              </a:rPr>
              <a:t>E</a:t>
            </a:r>
            <a:r>
              <a:rPr lang="en-US" sz="2000" baseline="-25000" dirty="0" smtClean="0">
                <a:latin typeface="Times New Roman" pitchFamily="18" charset="0"/>
                <a:cs typeface="Times New Roman" pitchFamily="18" charset="0"/>
                <a:sym typeface="Symbol" pitchFamily="1" charset="2"/>
              </a:rPr>
              <a:t>GOES</a:t>
            </a:r>
            <a:endParaRPr lang="en-US" sz="2000" dirty="0"/>
          </a:p>
        </p:txBody>
      </p:sp>
      <p:sp>
        <p:nvSpPr>
          <p:cNvPr id="14" name="Rectangle 13"/>
          <p:cNvSpPr/>
          <p:nvPr/>
        </p:nvSpPr>
        <p:spPr>
          <a:xfrm>
            <a:off x="2524139" y="4646393"/>
            <a:ext cx="492443" cy="646331"/>
          </a:xfrm>
          <a:prstGeom prst="rect">
            <a:avLst/>
          </a:prstGeom>
        </p:spPr>
        <p:txBody>
          <a:bodyPr wrap="none">
            <a:spAutoFit/>
          </a:bodyPr>
          <a:lstStyle/>
          <a:p>
            <a:r>
              <a:rPr lang="en-US" sz="3600" b="1" dirty="0" smtClean="0"/>
              <a:t>+</a:t>
            </a:r>
            <a:endParaRPr lang="en-US" sz="3600" b="1" dirty="0"/>
          </a:p>
        </p:txBody>
      </p:sp>
      <p:sp>
        <p:nvSpPr>
          <p:cNvPr id="15" name="Rectangle 14"/>
          <p:cNvSpPr/>
          <p:nvPr/>
        </p:nvSpPr>
        <p:spPr>
          <a:xfrm>
            <a:off x="398422" y="3601493"/>
            <a:ext cx="1872145"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dirty="0" smtClean="0"/>
              <a:t>TRACE 1600 A</a:t>
            </a:r>
            <a:endParaRPr lang="en-US" sz="2000" dirty="0"/>
          </a:p>
        </p:txBody>
      </p:sp>
      <p:sp>
        <p:nvSpPr>
          <p:cNvPr id="17" name="Rectangle 16"/>
          <p:cNvSpPr/>
          <p:nvPr/>
        </p:nvSpPr>
        <p:spPr>
          <a:xfrm>
            <a:off x="6187670" y="3496076"/>
            <a:ext cx="2487191" cy="707886"/>
          </a:xfrm>
          <a:prstGeom prst="rect">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smtClean="0"/>
              <a:t>Reconnection flux, </a:t>
            </a:r>
            <a:r>
              <a:rPr lang="en-US" sz="2000" dirty="0" smtClean="0">
                <a:latin typeface="Times New Roman" pitchFamily="18" charset="0"/>
                <a:cs typeface="Times New Roman" pitchFamily="18" charset="0"/>
                <a:sym typeface="Symbol" pitchFamily="1" charset="2"/>
              </a:rPr>
              <a:t></a:t>
            </a:r>
            <a:r>
              <a:rPr lang="en-US" sz="2000" baseline="-25000" dirty="0" err="1" smtClean="0">
                <a:latin typeface="Times New Roman" pitchFamily="18" charset="0"/>
                <a:cs typeface="Times New Roman" pitchFamily="18" charset="0"/>
              </a:rPr>
              <a:t>r,ribbon</a:t>
            </a:r>
            <a:endParaRPr lang="en-US" sz="2000" dirty="0"/>
          </a:p>
        </p:txBody>
      </p:sp>
      <p:sp>
        <p:nvSpPr>
          <p:cNvPr id="19" name="Rectangle 18"/>
          <p:cNvSpPr/>
          <p:nvPr/>
        </p:nvSpPr>
        <p:spPr>
          <a:xfrm>
            <a:off x="3213963" y="3601493"/>
            <a:ext cx="2005055"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dirty="0" smtClean="0"/>
              <a:t>Ribbon motion</a:t>
            </a:r>
            <a:endParaRPr lang="en-US" sz="2000" dirty="0"/>
          </a:p>
        </p:txBody>
      </p:sp>
      <p:sp>
        <p:nvSpPr>
          <p:cNvPr id="20" name="Right Arrow 19"/>
          <p:cNvSpPr/>
          <p:nvPr/>
        </p:nvSpPr>
        <p:spPr>
          <a:xfrm>
            <a:off x="5375880" y="5839640"/>
            <a:ext cx="647226" cy="223178"/>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381330" y="4717020"/>
            <a:ext cx="647226" cy="223178"/>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5377560" y="3656844"/>
            <a:ext cx="647226" cy="223178"/>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493995" y="5677242"/>
            <a:ext cx="492443" cy="646331"/>
          </a:xfrm>
          <a:prstGeom prst="rect">
            <a:avLst/>
          </a:prstGeom>
        </p:spPr>
        <p:txBody>
          <a:bodyPr wrap="none">
            <a:spAutoFit/>
          </a:bodyPr>
          <a:lstStyle/>
          <a:p>
            <a:r>
              <a:rPr lang="en-US" sz="3600" b="1" dirty="0" smtClean="0"/>
              <a:t>+</a:t>
            </a:r>
            <a:endParaRPr lang="en-US" sz="3600" b="1" dirty="0"/>
          </a:p>
        </p:txBody>
      </p:sp>
      <p:sp>
        <p:nvSpPr>
          <p:cNvPr id="24" name="Rectangle 23"/>
          <p:cNvSpPr/>
          <p:nvPr/>
        </p:nvSpPr>
        <p:spPr>
          <a:xfrm>
            <a:off x="2524139" y="3516664"/>
            <a:ext cx="492443" cy="646331"/>
          </a:xfrm>
          <a:prstGeom prst="rect">
            <a:avLst/>
          </a:prstGeom>
        </p:spPr>
        <p:txBody>
          <a:bodyPr wrap="none">
            <a:spAutoFit/>
          </a:bodyPr>
          <a:lstStyle/>
          <a:p>
            <a:r>
              <a:rPr lang="en-US" sz="3600" b="1" dirty="0" smtClean="0"/>
              <a:t>+</a:t>
            </a:r>
            <a:endParaRPr lang="en-US" sz="3600" b="1" dirty="0"/>
          </a:p>
        </p:txBody>
      </p:sp>
      <p:sp>
        <p:nvSpPr>
          <p:cNvPr id="41" name="Oval 40"/>
          <p:cNvSpPr/>
          <p:nvPr/>
        </p:nvSpPr>
        <p:spPr>
          <a:xfrm>
            <a:off x="6268054" y="3799638"/>
            <a:ext cx="886376" cy="38491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268054" y="4832655"/>
            <a:ext cx="762597" cy="38491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154430" y="5941557"/>
            <a:ext cx="520394" cy="38491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119072" y="5647183"/>
            <a:ext cx="752487" cy="38491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335688" y="5485487"/>
            <a:ext cx="871585" cy="369332"/>
          </a:xfrm>
          <a:prstGeom prst="rect">
            <a:avLst/>
          </a:prstGeom>
        </p:spPr>
        <p:txBody>
          <a:bodyPr wrap="none">
            <a:spAutoFit/>
          </a:bodyPr>
          <a:lstStyle/>
          <a:p>
            <a:r>
              <a:rPr lang="en-US" dirty="0" smtClean="0"/>
              <a:t>L=1 AU</a:t>
            </a:r>
            <a:endParaRPr lang="en-US" dirty="0"/>
          </a:p>
        </p:txBody>
      </p:sp>
      <p:sp>
        <p:nvSpPr>
          <p:cNvPr id="32" name="Flowchart: Process 31"/>
          <p:cNvSpPr/>
          <p:nvPr/>
        </p:nvSpPr>
        <p:spPr>
          <a:xfrm>
            <a:off x="5931536" y="1232494"/>
            <a:ext cx="3050551" cy="1015663"/>
          </a:xfrm>
          <a:prstGeom prst="flowChartProcess">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000" b="1" dirty="0" smtClean="0">
                <a:cs typeface="Arial" pitchFamily="34" charset="0"/>
              </a:rPr>
              <a:t>Reconnection flux,  </a:t>
            </a:r>
            <a:r>
              <a:rPr lang="en-US" sz="2000" dirty="0" smtClean="0">
                <a:latin typeface="Times New Roman" pitchFamily="18" charset="0"/>
                <a:cs typeface="Times New Roman" pitchFamily="18" charset="0"/>
                <a:sym typeface="Symbol" pitchFamily="1" charset="2"/>
              </a:rPr>
              <a:t></a:t>
            </a:r>
            <a:r>
              <a:rPr lang="en-US" sz="2000" baseline="-25000" dirty="0" err="1" smtClean="0">
                <a:latin typeface="Times New Roman" pitchFamily="18" charset="0"/>
                <a:cs typeface="Times New Roman" pitchFamily="18" charset="0"/>
              </a:rPr>
              <a:t>r,MCC</a:t>
            </a:r>
            <a:endParaRPr lang="en-US" sz="2000" dirty="0" smtClean="0">
              <a:cs typeface="Arial" pitchFamily="34" charset="0"/>
            </a:endParaRPr>
          </a:p>
          <a:p>
            <a:pPr>
              <a:defRPr/>
            </a:pPr>
            <a:r>
              <a:rPr lang="en-US" sz="2000" b="1" dirty="0" smtClean="0">
                <a:cs typeface="Arial" pitchFamily="34" charset="0"/>
              </a:rPr>
              <a:t>Magnetic energy, </a:t>
            </a:r>
            <a:r>
              <a:rPr lang="en-US" sz="2000" dirty="0" smtClean="0">
                <a:latin typeface="Times New Roman" pitchFamily="18" charset="0"/>
                <a:cs typeface="Times New Roman" pitchFamily="18" charset="0"/>
                <a:sym typeface="Symbol" pitchFamily="1" charset="2"/>
              </a:rPr>
              <a:t>E</a:t>
            </a:r>
            <a:r>
              <a:rPr lang="en-US" sz="2000" baseline="-25000" dirty="0" smtClean="0">
                <a:latin typeface="Times New Roman" pitchFamily="18" charset="0"/>
                <a:cs typeface="Times New Roman" pitchFamily="18" charset="0"/>
              </a:rPr>
              <a:t>MCC</a:t>
            </a:r>
            <a:endParaRPr lang="en-US" sz="2000" dirty="0">
              <a:cs typeface="Arial" pitchFamily="34" charset="0"/>
            </a:endParaRPr>
          </a:p>
          <a:p>
            <a:pPr>
              <a:defRPr/>
            </a:pPr>
            <a:r>
              <a:rPr lang="en-US" sz="2000" b="1" dirty="0" smtClean="0">
                <a:cs typeface="Arial" pitchFamily="34" charset="0"/>
              </a:rPr>
              <a:t>Helicity, </a:t>
            </a:r>
            <a:r>
              <a:rPr lang="en-US" sz="2000" dirty="0" smtClean="0">
                <a:cs typeface="Arial" pitchFamily="34" charset="0"/>
              </a:rPr>
              <a:t>H</a:t>
            </a:r>
            <a:r>
              <a:rPr lang="en-US" sz="2000" baseline="-25000" dirty="0" smtClean="0">
                <a:latin typeface="Times New Roman" pitchFamily="18" charset="0"/>
                <a:cs typeface="Times New Roman" pitchFamily="18" charset="0"/>
              </a:rPr>
              <a:t>MCC</a:t>
            </a:r>
            <a:endParaRPr lang="en-US" sz="2000" dirty="0" smtClean="0"/>
          </a:p>
        </p:txBody>
      </p:sp>
      <p:sp>
        <p:nvSpPr>
          <p:cNvPr id="33" name="Flowchart: Process 32"/>
          <p:cNvSpPr/>
          <p:nvPr/>
        </p:nvSpPr>
        <p:spPr>
          <a:xfrm>
            <a:off x="3102297" y="1515428"/>
            <a:ext cx="2030968" cy="400110"/>
          </a:xfrm>
          <a:prstGeom prst="flowChartProcess">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en-US" sz="2000" dirty="0" smtClean="0">
                <a:cs typeface="Arial" pitchFamily="34" charset="0"/>
              </a:rPr>
              <a:t>MCC</a:t>
            </a:r>
            <a:endParaRPr lang="en-US" sz="2000" dirty="0"/>
          </a:p>
        </p:txBody>
      </p:sp>
      <p:sp>
        <p:nvSpPr>
          <p:cNvPr id="34" name="Right Arrow 33"/>
          <p:cNvSpPr/>
          <p:nvPr/>
        </p:nvSpPr>
        <p:spPr>
          <a:xfrm>
            <a:off x="5234070" y="1617407"/>
            <a:ext cx="647226" cy="223178"/>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Process 34"/>
          <p:cNvSpPr/>
          <p:nvPr/>
        </p:nvSpPr>
        <p:spPr>
          <a:xfrm>
            <a:off x="365631" y="1348778"/>
            <a:ext cx="1808768" cy="707886"/>
          </a:xfrm>
          <a:prstGeom prst="flowChartProcess">
            <a:avLst/>
          </a:prstGeom>
        </p:spPr>
        <p:style>
          <a:lnRef idx="2">
            <a:schemeClr val="accent5"/>
          </a:lnRef>
          <a:fillRef idx="1">
            <a:schemeClr val="lt1"/>
          </a:fillRef>
          <a:effectRef idx="0">
            <a:schemeClr val="accent5"/>
          </a:effectRef>
          <a:fontRef idx="minor">
            <a:schemeClr val="dk1"/>
          </a:fontRef>
        </p:style>
        <p:txBody>
          <a:bodyPr wrap="square">
            <a:spAutoFit/>
          </a:bodyPr>
          <a:lstStyle/>
          <a:p>
            <a:pPr fontAlgn="auto">
              <a:spcBef>
                <a:spcPts val="0"/>
              </a:spcBef>
              <a:spcAft>
                <a:spcPts val="0"/>
              </a:spcAft>
              <a:defRPr/>
            </a:pPr>
            <a:r>
              <a:rPr lang="en-US" sz="2000" dirty="0" smtClean="0">
                <a:cs typeface="Arial" pitchFamily="34" charset="0"/>
              </a:rPr>
              <a:t>MDI,  TRACE </a:t>
            </a:r>
            <a:r>
              <a:rPr lang="en-US" sz="2000" dirty="0" smtClean="0"/>
              <a:t>1600 A</a:t>
            </a:r>
            <a:endParaRPr lang="en-US" sz="2000" dirty="0"/>
          </a:p>
        </p:txBody>
      </p:sp>
      <p:sp>
        <p:nvSpPr>
          <p:cNvPr id="36" name="Rectangle 35"/>
          <p:cNvSpPr/>
          <p:nvPr/>
        </p:nvSpPr>
        <p:spPr>
          <a:xfrm>
            <a:off x="2422521" y="1394853"/>
            <a:ext cx="492443" cy="646331"/>
          </a:xfrm>
          <a:prstGeom prst="rect">
            <a:avLst/>
          </a:prstGeom>
        </p:spPr>
        <p:txBody>
          <a:bodyPr wrap="none">
            <a:spAutoFit/>
          </a:bodyPr>
          <a:lstStyle/>
          <a:p>
            <a:r>
              <a:rPr lang="en-US" sz="3600" b="1" dirty="0" smtClean="0"/>
              <a:t>+</a:t>
            </a:r>
            <a:endParaRPr lang="en-US" sz="3600" b="1" dirty="0"/>
          </a:p>
        </p:txBody>
      </p:sp>
      <p:sp>
        <p:nvSpPr>
          <p:cNvPr id="37" name="Oval 36"/>
          <p:cNvSpPr/>
          <p:nvPr/>
        </p:nvSpPr>
        <p:spPr>
          <a:xfrm>
            <a:off x="8168175" y="1242542"/>
            <a:ext cx="703384" cy="38491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846626" y="1570817"/>
            <a:ext cx="653141" cy="38491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940157" y="1840585"/>
            <a:ext cx="693337" cy="37486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18539" y="2514248"/>
            <a:ext cx="5986639" cy="646331"/>
          </a:xfrm>
          <a:prstGeom prst="rect">
            <a:avLst/>
          </a:prstGeom>
        </p:spPr>
        <p:txBody>
          <a:bodyPr wrap="none">
            <a:spAutoFit/>
          </a:bodyPr>
          <a:lstStyle/>
          <a:p>
            <a:r>
              <a:rPr lang="en-US" sz="3600" dirty="0" smtClean="0">
                <a:solidFill>
                  <a:schemeClr val="tx1">
                    <a:lumMod val="65000"/>
                    <a:lumOff val="35000"/>
                  </a:schemeClr>
                </a:solidFill>
                <a:latin typeface="+mj-lt"/>
              </a:rPr>
              <a:t>Observed MC/flare properties</a:t>
            </a:r>
            <a:endParaRPr lang="en-US" sz="3600" u="sng" dirty="0">
              <a:solidFill>
                <a:schemeClr val="tx1">
                  <a:lumMod val="65000"/>
                  <a:lumOff val="35000"/>
                </a:schemeClr>
              </a:solidFill>
              <a:latin typeface="+mj-lt"/>
            </a:endParaRPr>
          </a:p>
        </p:txBody>
      </p:sp>
      <p:sp>
        <p:nvSpPr>
          <p:cNvPr id="38" name="Footer Placeholder 4"/>
          <p:cNvSpPr>
            <a:spLocks noGrp="1"/>
          </p:cNvSpPr>
          <p:nvPr>
            <p:ph type="ftr" sz="quarter" idx="11"/>
          </p:nvPr>
        </p:nvSpPr>
        <p:spPr>
          <a:xfrm>
            <a:off x="150311" y="6606870"/>
            <a:ext cx="8892501" cy="365125"/>
          </a:xfrm>
        </p:spPr>
        <p:txBody>
          <a:bodyPr/>
          <a:lstStyle/>
          <a:p>
            <a:pPr algn="just"/>
            <a:r>
              <a:rPr lang="en-US" dirty="0" smtClean="0">
                <a:solidFill>
                  <a:schemeClr val="bg1">
                    <a:lumMod val="75000"/>
                  </a:schemeClr>
                </a:solidFill>
              </a:rPr>
              <a:t>Introduction</a:t>
            </a:r>
            <a:r>
              <a:rPr lang="en-US" dirty="0" smtClean="0">
                <a:solidFill>
                  <a:schemeClr val="tx1"/>
                </a:solidFill>
              </a:rPr>
              <a:t>	</a:t>
            </a:r>
            <a:r>
              <a:rPr lang="en-US" dirty="0" smtClean="0">
                <a:solidFill>
                  <a:schemeClr val="bg1">
                    <a:lumMod val="75000"/>
                  </a:schemeClr>
                </a:solidFill>
              </a:rPr>
              <a:t>	</a:t>
            </a:r>
            <a:r>
              <a:rPr lang="en-US" dirty="0" smtClean="0">
                <a:solidFill>
                  <a:schemeClr val="tx1"/>
                </a:solidFill>
              </a:rPr>
              <a:t>Methods: </a:t>
            </a:r>
            <a:r>
              <a:rPr lang="en-US" dirty="0" smtClean="0">
                <a:solidFill>
                  <a:schemeClr val="bg1">
                    <a:lumMod val="75000"/>
                  </a:schemeClr>
                </a:solidFill>
              </a:rPr>
              <a:t>MCC ,  </a:t>
            </a:r>
            <a:r>
              <a:rPr lang="en-US" dirty="0" smtClean="0">
                <a:solidFill>
                  <a:schemeClr val="tx1"/>
                </a:solidFill>
              </a:rPr>
              <a:t>Observations	</a:t>
            </a:r>
            <a:r>
              <a:rPr lang="en-US" dirty="0" smtClean="0">
                <a:solidFill>
                  <a:schemeClr val="bg1">
                    <a:lumMod val="75000"/>
                  </a:schemeClr>
                </a:solidFill>
              </a:rPr>
              <a:t>	Data	          Results I		     Results II</a:t>
            </a:r>
            <a:endParaRPr lang="en-US" dirty="0">
              <a:solidFill>
                <a:schemeClr val="bg1">
                  <a:lumMod val="75000"/>
                </a:schemeClr>
              </a:solidFill>
            </a:endParaRPr>
          </a:p>
        </p:txBody>
      </p:sp>
      <p:sp>
        <p:nvSpPr>
          <p:cNvPr id="39" name="Slide Number Placeholder 38"/>
          <p:cNvSpPr>
            <a:spLocks noGrp="1"/>
          </p:cNvSpPr>
          <p:nvPr>
            <p:ph type="sldNum" sz="quarter" idx="12"/>
          </p:nvPr>
        </p:nvSpPr>
        <p:spPr/>
        <p:txBody>
          <a:bodyPr/>
          <a:lstStyle/>
          <a:p>
            <a:fld id="{E62ABB11-4FB2-4374-9480-74C09670CA08}" type="slidenum">
              <a:rPr lang="en-US" smtClean="0"/>
              <a:pPr/>
              <a:t>20</a:t>
            </a:fld>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010"/>
          </a:xfrm>
        </p:spPr>
        <p:txBody>
          <a:bodyPr>
            <a:noAutofit/>
          </a:bodyPr>
          <a:lstStyle/>
          <a:p>
            <a:r>
              <a:rPr lang="en-US" sz="3600" dirty="0" smtClean="0"/>
              <a:t>Data: Flares studied</a:t>
            </a:r>
            <a:endParaRPr lang="en-US" sz="3600" dirty="0"/>
          </a:p>
        </p:txBody>
      </p:sp>
      <p:sp>
        <p:nvSpPr>
          <p:cNvPr id="3" name="Content Placeholder 2"/>
          <p:cNvSpPr>
            <a:spLocks noGrp="1"/>
          </p:cNvSpPr>
          <p:nvPr>
            <p:ph idx="1"/>
          </p:nvPr>
        </p:nvSpPr>
        <p:spPr>
          <a:xfrm>
            <a:off x="457200" y="1126157"/>
            <a:ext cx="8229600" cy="2662296"/>
          </a:xfrm>
        </p:spPr>
        <p:txBody>
          <a:bodyPr>
            <a:normAutofit/>
          </a:bodyPr>
          <a:lstStyle/>
          <a:p>
            <a:pPr>
              <a:buNone/>
            </a:pPr>
            <a:r>
              <a:rPr lang="en-US" sz="2400" u="sng" dirty="0" smtClean="0"/>
              <a:t>Selection criteria</a:t>
            </a:r>
          </a:p>
          <a:p>
            <a:pPr marL="1547813" indent="-171450"/>
            <a:r>
              <a:rPr lang="en-US" sz="2400" dirty="0" smtClean="0"/>
              <a:t>observations of both flare and MC</a:t>
            </a:r>
          </a:p>
          <a:p>
            <a:pPr marL="1547813" indent="-171450"/>
            <a:r>
              <a:rPr lang="en-US" sz="2400" dirty="0" smtClean="0"/>
              <a:t>two  successive flares (&gt;M) in one AR</a:t>
            </a:r>
          </a:p>
          <a:p>
            <a:pPr marL="1547813" indent="-171450"/>
            <a:r>
              <a:rPr lang="en-US" sz="2400" dirty="0" smtClean="0"/>
              <a:t>both close to the disk center</a:t>
            </a:r>
          </a:p>
          <a:p>
            <a:pPr marL="1547813" indent="-171450"/>
            <a:r>
              <a:rPr lang="en-US" sz="2400" dirty="0" smtClean="0"/>
              <a:t>no significant flux emergence/cancellation </a:t>
            </a:r>
            <a:endParaRPr lang="en-US" sz="2400" dirty="0" smtClean="0"/>
          </a:p>
        </p:txBody>
      </p:sp>
      <p:pic>
        <p:nvPicPr>
          <p:cNvPr id="2050" name="Picture 2"/>
          <p:cNvPicPr>
            <a:picLocks noChangeAspect="1" noChangeArrowheads="1"/>
          </p:cNvPicPr>
          <p:nvPr/>
        </p:nvPicPr>
        <p:blipFill>
          <a:blip r:embed="rId3" cstate="print"/>
          <a:srcRect/>
          <a:stretch>
            <a:fillRect/>
          </a:stretch>
        </p:blipFill>
        <p:spPr bwMode="auto">
          <a:xfrm>
            <a:off x="-74808" y="3788452"/>
            <a:ext cx="9129200" cy="2719137"/>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574117" y="1736581"/>
            <a:ext cx="1251844" cy="996566"/>
          </a:xfrm>
          <a:prstGeom prst="rect">
            <a:avLst/>
          </a:prstGeom>
          <a:noFill/>
          <a:ln w="9525">
            <a:noFill/>
            <a:miter lim="800000"/>
            <a:headEnd/>
            <a:tailEnd/>
          </a:ln>
        </p:spPr>
      </p:pic>
      <p:sp>
        <p:nvSpPr>
          <p:cNvPr id="13" name="Footer Placeholder 4"/>
          <p:cNvSpPr>
            <a:spLocks noGrp="1"/>
          </p:cNvSpPr>
          <p:nvPr>
            <p:ph type="ftr" sz="quarter" idx="11"/>
          </p:nvPr>
        </p:nvSpPr>
        <p:spPr>
          <a:xfrm>
            <a:off x="150311" y="6606870"/>
            <a:ext cx="8892501" cy="365125"/>
          </a:xfrm>
        </p:spPr>
        <p:txBody>
          <a:bodyPr/>
          <a:lstStyle/>
          <a:p>
            <a:pPr algn="just"/>
            <a:r>
              <a:rPr lang="en-US" dirty="0" smtClean="0">
                <a:solidFill>
                  <a:schemeClr val="bg1">
                    <a:lumMod val="75000"/>
                  </a:schemeClr>
                </a:solidFill>
              </a:rPr>
              <a:t>Introduction</a:t>
            </a:r>
            <a:r>
              <a:rPr lang="en-US" dirty="0" smtClean="0">
                <a:solidFill>
                  <a:schemeClr val="tx1"/>
                </a:solidFill>
              </a:rPr>
              <a:t>	</a:t>
            </a:r>
            <a:r>
              <a:rPr lang="en-US" dirty="0" smtClean="0">
                <a:solidFill>
                  <a:schemeClr val="bg1">
                    <a:lumMod val="75000"/>
                  </a:schemeClr>
                </a:solidFill>
              </a:rPr>
              <a:t>	Methods: MCC ,  Observations</a:t>
            </a:r>
            <a:r>
              <a:rPr lang="en-US" dirty="0" smtClean="0">
                <a:solidFill>
                  <a:schemeClr val="tx1"/>
                </a:solidFill>
              </a:rPr>
              <a:t>	</a:t>
            </a:r>
            <a:r>
              <a:rPr lang="en-US" dirty="0" smtClean="0">
                <a:solidFill>
                  <a:schemeClr val="bg1">
                    <a:lumMod val="75000"/>
                  </a:schemeClr>
                </a:solidFill>
              </a:rPr>
              <a:t>	</a:t>
            </a:r>
            <a:r>
              <a:rPr lang="en-US" dirty="0" smtClean="0">
                <a:solidFill>
                  <a:schemeClr val="tx1"/>
                </a:solidFill>
              </a:rPr>
              <a:t>Data</a:t>
            </a:r>
            <a:r>
              <a:rPr lang="en-US" dirty="0" smtClean="0">
                <a:solidFill>
                  <a:schemeClr val="bg1">
                    <a:lumMod val="75000"/>
                  </a:schemeClr>
                </a:solidFill>
              </a:rPr>
              <a:t>	          Results I		     Results II</a:t>
            </a:r>
            <a:endParaRPr lang="en-US" dirty="0">
              <a:solidFill>
                <a:schemeClr val="bg1">
                  <a:lumMod val="75000"/>
                </a:schemeClr>
              </a:solidFill>
            </a:endParaRPr>
          </a:p>
        </p:txBody>
      </p:sp>
      <p:sp>
        <p:nvSpPr>
          <p:cNvPr id="12" name="Slide Number Placeholder 11"/>
          <p:cNvSpPr>
            <a:spLocks noGrp="1"/>
          </p:cNvSpPr>
          <p:nvPr>
            <p:ph type="sldNum" sz="quarter" idx="12"/>
          </p:nvPr>
        </p:nvSpPr>
        <p:spPr/>
        <p:txBody>
          <a:bodyPr/>
          <a:lstStyle/>
          <a:p>
            <a:fld id="{E62ABB11-4FB2-4374-9480-74C09670CA08}" type="slidenum">
              <a:rPr lang="en-US" smtClean="0"/>
              <a:pPr/>
              <a:t>21</a:t>
            </a:fld>
            <a:endParaRPr lang="en-US"/>
          </a:p>
        </p:txBody>
      </p:sp>
      <p:sp>
        <p:nvSpPr>
          <p:cNvPr id="6" name="Rectangle 5"/>
          <p:cNvSpPr/>
          <p:nvPr/>
        </p:nvSpPr>
        <p:spPr>
          <a:xfrm>
            <a:off x="8543172" y="3773712"/>
            <a:ext cx="836681" cy="528350"/>
          </a:xfrm>
          <a:prstGeom prst="rect">
            <a:avLst/>
          </a:prstGeom>
          <a:solidFill>
            <a:schemeClr val="bg1"/>
          </a:solidFill>
        </p:spPr>
        <p:txBody>
          <a:bodyPr wrap="square">
            <a:spAutoFit/>
          </a:bodyPr>
          <a:lstStyle/>
          <a:p>
            <a:pPr>
              <a:lnSpc>
                <a:spcPct val="150000"/>
              </a:lnSpc>
            </a:pPr>
            <a:r>
              <a:rPr lang="en-US" sz="2000" dirty="0" err="1" smtClean="0"/>
              <a:t>N</a:t>
            </a:r>
            <a:r>
              <a:rPr lang="en-US" sz="2000" baseline="-25000" dirty="0" err="1" smtClean="0"/>
              <a:t>cdaw</a:t>
            </a:r>
            <a:endParaRPr lang="en-US" sz="2000" baseline="-25000" dirty="0" smtClean="0"/>
          </a:p>
        </p:txBody>
      </p:sp>
      <p:sp>
        <p:nvSpPr>
          <p:cNvPr id="14" name="Rectangle 13"/>
          <p:cNvSpPr/>
          <p:nvPr/>
        </p:nvSpPr>
        <p:spPr>
          <a:xfrm>
            <a:off x="8640137" y="5395195"/>
            <a:ext cx="396112" cy="484748"/>
          </a:xfrm>
          <a:prstGeom prst="rect">
            <a:avLst/>
          </a:prstGeom>
        </p:spPr>
        <p:txBody>
          <a:bodyPr wrap="none">
            <a:spAutoFit/>
          </a:bodyPr>
          <a:lstStyle/>
          <a:p>
            <a:pPr>
              <a:lnSpc>
                <a:spcPct val="150000"/>
              </a:lnSpc>
            </a:pPr>
            <a:r>
              <a:rPr lang="en-US" b="1" dirty="0"/>
              <a:t>19</a:t>
            </a:r>
          </a:p>
        </p:txBody>
      </p:sp>
      <p:sp>
        <p:nvSpPr>
          <p:cNvPr id="16" name="Rectangle 15"/>
          <p:cNvSpPr/>
          <p:nvPr/>
        </p:nvSpPr>
        <p:spPr>
          <a:xfrm>
            <a:off x="8657173" y="5825514"/>
            <a:ext cx="396112" cy="484748"/>
          </a:xfrm>
          <a:prstGeom prst="rect">
            <a:avLst/>
          </a:prstGeom>
        </p:spPr>
        <p:txBody>
          <a:bodyPr wrap="none">
            <a:spAutoFit/>
          </a:bodyPr>
          <a:lstStyle/>
          <a:p>
            <a:pPr>
              <a:lnSpc>
                <a:spcPct val="150000"/>
              </a:lnSpc>
            </a:pPr>
            <a:r>
              <a:rPr lang="en-US" b="1" dirty="0"/>
              <a:t>45</a:t>
            </a:r>
            <a:endParaRPr lang="en-US" b="1" dirty="0"/>
          </a:p>
        </p:txBody>
      </p:sp>
      <p:sp>
        <p:nvSpPr>
          <p:cNvPr id="17" name="Rectangle 16"/>
          <p:cNvSpPr/>
          <p:nvPr/>
        </p:nvSpPr>
        <p:spPr>
          <a:xfrm>
            <a:off x="8636509" y="4710874"/>
            <a:ext cx="888489" cy="369332"/>
          </a:xfrm>
          <a:prstGeom prst="rect">
            <a:avLst/>
          </a:prstGeom>
        </p:spPr>
        <p:txBody>
          <a:bodyPr wrap="square">
            <a:spAutoFit/>
          </a:bodyPr>
          <a:lstStyle/>
          <a:p>
            <a:r>
              <a:rPr lang="en-US" b="1" dirty="0" smtClean="0"/>
              <a:t>53</a:t>
            </a:r>
            <a:endParaRPr lang="en-US" b="1" dirty="0"/>
          </a:p>
        </p:txBody>
      </p:sp>
      <p:sp>
        <p:nvSpPr>
          <p:cNvPr id="18" name="Rectangle 17"/>
          <p:cNvSpPr/>
          <p:nvPr/>
        </p:nvSpPr>
        <p:spPr>
          <a:xfrm>
            <a:off x="8695734" y="5049029"/>
            <a:ext cx="256914" cy="484748"/>
          </a:xfrm>
          <a:prstGeom prst="rect">
            <a:avLst/>
          </a:prstGeom>
        </p:spPr>
        <p:txBody>
          <a:bodyPr wrap="none">
            <a:spAutoFit/>
          </a:bodyPr>
          <a:lstStyle/>
          <a:p>
            <a:pPr>
              <a:lnSpc>
                <a:spcPct val="150000"/>
              </a:lnSpc>
            </a:pPr>
            <a:r>
              <a:rPr lang="en-US" dirty="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264" y="2504208"/>
            <a:ext cx="8229600" cy="1143000"/>
          </a:xfrm>
        </p:spPr>
        <p:txBody>
          <a:bodyPr>
            <a:normAutofit fontScale="90000"/>
          </a:bodyPr>
          <a:lstStyle/>
          <a:p>
            <a:r>
              <a:rPr lang="en-US" dirty="0" smtClean="0"/>
              <a:t>Results: </a:t>
            </a:r>
            <a:r>
              <a:rPr lang="en-US" dirty="0" smtClean="0"/>
              <a:t>I. </a:t>
            </a:r>
            <a:r>
              <a:rPr lang="en-US" dirty="0" smtClean="0"/>
              <a:t>Reconnected </a:t>
            </a:r>
            <a:r>
              <a:rPr lang="en-US" dirty="0" smtClean="0"/>
              <a:t>flux, energy and helicity in four flares.</a:t>
            </a:r>
            <a:endParaRPr lang="en-US" dirty="0"/>
          </a:p>
        </p:txBody>
      </p:sp>
      <p:sp>
        <p:nvSpPr>
          <p:cNvPr id="10" name="Footer Placeholder 4"/>
          <p:cNvSpPr txBox="1">
            <a:spLocks/>
          </p:cNvSpPr>
          <p:nvPr/>
        </p:nvSpPr>
        <p:spPr>
          <a:xfrm>
            <a:off x="150311" y="6606870"/>
            <a:ext cx="8892501" cy="365125"/>
          </a:xfrm>
          <a:prstGeom prst="rect">
            <a:avLst/>
          </a:prstGeom>
        </p:spPr>
        <p:txBody>
          <a:bodyPr vert="horz" lIns="91440" tIns="45720" rIns="91440" bIns="4572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bg1">
                    <a:lumMod val="75000"/>
                  </a:schemeClr>
                </a:solidFill>
                <a:effectLst/>
                <a:uLnTx/>
                <a:uFillTx/>
                <a:latin typeface="+mn-lt"/>
                <a:ea typeface="+mn-ea"/>
                <a:cs typeface="+mn-cs"/>
              </a:rPr>
              <a:t>Introduction</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smtClean="0">
                <a:ln>
                  <a:noFill/>
                </a:ln>
                <a:solidFill>
                  <a:schemeClr val="bg1">
                    <a:lumMod val="75000"/>
                  </a:schemeClr>
                </a:solidFill>
                <a:effectLst/>
                <a:uLnTx/>
                <a:uFillTx/>
                <a:latin typeface="+mn-lt"/>
                <a:ea typeface="+mn-ea"/>
                <a:cs typeface="+mn-cs"/>
              </a:rPr>
              <a:t>	Methods: MCC ,  Observations</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smtClean="0">
                <a:ln>
                  <a:noFill/>
                </a:ln>
                <a:solidFill>
                  <a:schemeClr val="bg1">
                    <a:lumMod val="75000"/>
                  </a:schemeClr>
                </a:solidFill>
                <a:effectLst/>
                <a:uLnTx/>
                <a:uFillTx/>
                <a:latin typeface="+mn-lt"/>
                <a:ea typeface="+mn-ea"/>
                <a:cs typeface="+mn-cs"/>
              </a:rPr>
              <a:t>	Data	          Results I		</a:t>
            </a:r>
            <a:r>
              <a:rPr kumimoji="0" lang="en-US" sz="1200" b="0" i="0" u="none" strike="noStrike" kern="1200" cap="none" spc="0" normalizeH="0" baseline="0" noProof="0" dirty="0" smtClean="0">
                <a:ln>
                  <a:noFill/>
                </a:ln>
                <a:effectLst/>
                <a:uLnTx/>
                <a:uFillTx/>
                <a:latin typeface="+mn-lt"/>
                <a:ea typeface="+mn-ea"/>
                <a:cs typeface="+mn-cs"/>
              </a:rPr>
              <a:t>     Results II</a:t>
            </a:r>
            <a:endParaRPr kumimoji="0" lang="en-US" sz="1200" b="0" i="0" u="none" strike="noStrike" kern="1200" cap="none" spc="0" normalizeH="0" baseline="0" noProof="0" dirty="0">
              <a:ln>
                <a:noFill/>
              </a:ln>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fld id="{E62ABB11-4FB2-4374-9480-74C09670CA08}" type="slidenum">
              <a:rPr lang="en-US" smtClean="0"/>
              <a:pPr/>
              <a:t>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08344" y="1387381"/>
            <a:ext cx="4514453" cy="4093428"/>
          </a:xfrm>
          <a:prstGeom prst="rect">
            <a:avLst/>
          </a:prstGeom>
        </p:spPr>
        <p:txBody>
          <a:bodyPr wrap="square">
            <a:spAutoFit/>
          </a:bodyPr>
          <a:lstStyle/>
          <a:p>
            <a:r>
              <a:rPr lang="en-US" sz="2400" dirty="0" smtClean="0">
                <a:latin typeface="Times New Roman" pitchFamily="18" charset="0"/>
                <a:cs typeface="Times New Roman" pitchFamily="18" charset="0"/>
                <a:sym typeface="Symbol" pitchFamily="1" charset="2"/>
              </a:rPr>
              <a:t>1.  </a:t>
            </a:r>
            <a:r>
              <a:rPr lang="en-US" sz="2400" baseline="-25000" dirty="0" smtClean="0">
                <a:latin typeface="Times New Roman" pitchFamily="18" charset="0"/>
                <a:cs typeface="Times New Roman" pitchFamily="18" charset="0"/>
              </a:rPr>
              <a:t>r</a:t>
            </a:r>
            <a:r>
              <a:rPr lang="en-US" sz="2400" dirty="0" smtClean="0"/>
              <a:t> ≈  [0.18, 0.49]</a:t>
            </a:r>
            <a:r>
              <a:rPr lang="ru-RU" sz="2400" dirty="0" smtClean="0"/>
              <a:t> </a:t>
            </a:r>
            <a:r>
              <a:rPr lang="en-US" sz="2400" dirty="0" smtClean="0"/>
              <a:t>*</a:t>
            </a:r>
            <a:r>
              <a:rPr lang="en-US" sz="2400" b="1" dirty="0" smtClean="0">
                <a:cs typeface="Arial" pitchFamily="34" charset="0"/>
                <a:sym typeface="Symbol" pitchFamily="1" charset="2"/>
              </a:rPr>
              <a:t> </a:t>
            </a:r>
            <a:r>
              <a:rPr lang="en-US" sz="2400" dirty="0" smtClean="0">
                <a:latin typeface="Times New Roman" pitchFamily="18" charset="0"/>
                <a:cs typeface="Times New Roman" pitchFamily="18" charset="0"/>
                <a:sym typeface="Symbol" pitchFamily="1" charset="2"/>
              </a:rPr>
              <a:t></a:t>
            </a:r>
            <a:r>
              <a:rPr lang="en-US" sz="2400" baseline="-25000" dirty="0" smtClean="0">
                <a:latin typeface="Times New Roman" pitchFamily="18" charset="0"/>
                <a:cs typeface="Times New Roman" pitchFamily="18" charset="0"/>
              </a:rPr>
              <a:t>AR</a:t>
            </a:r>
            <a:endParaRPr lang="en-US" sz="2400" dirty="0" smtClean="0"/>
          </a:p>
          <a:p>
            <a:r>
              <a:rPr lang="en-US" sz="2400" dirty="0" smtClean="0">
                <a:cs typeface="Arial" pitchFamily="34" charset="0"/>
                <a:sym typeface="Symbol" pitchFamily="1" charset="2"/>
              </a:rPr>
              <a:t>2.  </a:t>
            </a:r>
            <a:r>
              <a:rPr lang="en-US" sz="2400" dirty="0" smtClean="0">
                <a:latin typeface="Times New Roman" pitchFamily="18" charset="0"/>
                <a:cs typeface="Times New Roman" pitchFamily="18" charset="0"/>
                <a:sym typeface="Symbol" pitchFamily="1" charset="2"/>
              </a:rPr>
              <a:t></a:t>
            </a:r>
            <a:r>
              <a:rPr lang="en-US" sz="2400" baseline="-25000" dirty="0" err="1" smtClean="0">
                <a:latin typeface="Times New Roman" pitchFamily="18" charset="0"/>
                <a:cs typeface="Times New Roman" pitchFamily="18" charset="0"/>
              </a:rPr>
              <a:t>r,MCC</a:t>
            </a:r>
            <a:r>
              <a:rPr lang="en-US" sz="2400" baseline="-25000" dirty="0" smtClean="0">
                <a:latin typeface="Times New Roman" pitchFamily="18" charset="0"/>
                <a:cs typeface="Times New Roman" pitchFamily="18" charset="0"/>
              </a:rPr>
              <a:t> </a:t>
            </a:r>
            <a:r>
              <a:rPr lang="en-US" sz="2400" dirty="0" smtClean="0"/>
              <a:t>      ≈ </a:t>
            </a:r>
            <a:r>
              <a:rPr lang="en-US" sz="2400" b="1" dirty="0" smtClean="0">
                <a:cs typeface="Arial" pitchFamily="34" charset="0"/>
              </a:rPr>
              <a:t> </a:t>
            </a:r>
            <a:r>
              <a:rPr lang="en-US" sz="2400" dirty="0" smtClean="0">
                <a:latin typeface="Times New Roman" pitchFamily="18" charset="0"/>
                <a:cs typeface="Times New Roman" pitchFamily="18" charset="0"/>
                <a:sym typeface="Symbol" pitchFamily="1" charset="2"/>
              </a:rPr>
              <a:t></a:t>
            </a:r>
            <a:r>
              <a:rPr lang="en-US" sz="2400" baseline="-25000" dirty="0" err="1" smtClean="0">
                <a:latin typeface="Times New Roman" pitchFamily="18" charset="0"/>
                <a:cs typeface="Times New Roman" pitchFamily="18" charset="0"/>
              </a:rPr>
              <a:t>r,rib</a:t>
            </a:r>
            <a:r>
              <a:rPr lang="en-US" sz="2400" baseline="-25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(for 2 and 4)</a:t>
            </a:r>
          </a:p>
          <a:p>
            <a:r>
              <a:rPr lang="en-US" sz="2000" dirty="0" smtClean="0">
                <a:latin typeface="Times New Roman" pitchFamily="18" charset="0"/>
                <a:cs typeface="Times New Roman" pitchFamily="18" charset="0"/>
              </a:rPr>
              <a:t>       lower by 13% and 29% (for 1 and 3)</a:t>
            </a:r>
            <a:endParaRPr lang="en-US" sz="2000" dirty="0" smtClean="0"/>
          </a:p>
          <a:p>
            <a:r>
              <a:rPr lang="en-US" sz="2400" dirty="0" smtClean="0">
                <a:latin typeface="Times New Roman" pitchFamily="18" charset="0"/>
                <a:cs typeface="Times New Roman" pitchFamily="18" charset="0"/>
                <a:sym typeface="Symbol" pitchFamily="1" charset="2"/>
              </a:rPr>
              <a:t>3.  </a:t>
            </a:r>
            <a:r>
              <a:rPr lang="en-US" sz="2400" baseline="-25000" dirty="0" smtClean="0">
                <a:latin typeface="Times New Roman" pitchFamily="18" charset="0"/>
                <a:cs typeface="Times New Roman" pitchFamily="18" charset="0"/>
                <a:sym typeface="Symbol" pitchFamily="1" charset="2"/>
              </a:rPr>
              <a:t>p, MC  </a:t>
            </a:r>
            <a:r>
              <a:rPr lang="en-US" sz="2400" baseline="-25000" dirty="0" smtClean="0">
                <a:latin typeface="Times New Roman" pitchFamily="18" charset="0"/>
                <a:cs typeface="Times New Roman" pitchFamily="18" charset="0"/>
              </a:rPr>
              <a:t> </a:t>
            </a:r>
            <a:r>
              <a:rPr lang="en-US" sz="2400" dirty="0" smtClean="0"/>
              <a:t>~ </a:t>
            </a:r>
            <a:r>
              <a:rPr lang="en-US" sz="2400" dirty="0" smtClean="0">
                <a:latin typeface="Times New Roman" pitchFamily="18" charset="0"/>
                <a:cs typeface="Times New Roman" pitchFamily="18" charset="0"/>
                <a:sym typeface="Symbol" pitchFamily="1" charset="2"/>
              </a:rPr>
              <a:t></a:t>
            </a:r>
            <a:r>
              <a:rPr lang="en-US" sz="2400" baseline="-25000" dirty="0" smtClean="0">
                <a:latin typeface="Times New Roman" pitchFamily="18" charset="0"/>
                <a:cs typeface="Times New Roman" pitchFamily="18" charset="0"/>
              </a:rPr>
              <a:t>r</a:t>
            </a:r>
            <a:endParaRPr lang="en-US" sz="2400" i="1" dirty="0" smtClean="0"/>
          </a:p>
          <a:p>
            <a:pPr marL="0" lvl="1"/>
            <a:endParaRPr lang="en-US" sz="2400" u="sng" dirty="0" smtClean="0"/>
          </a:p>
          <a:p>
            <a:pPr marL="0" lvl="1"/>
            <a:endParaRPr lang="en-US" sz="2400" u="sng" dirty="0" smtClean="0"/>
          </a:p>
          <a:p>
            <a:pPr marL="0" lvl="1"/>
            <a:r>
              <a:rPr lang="en-US" sz="2400" u="sng" dirty="0" smtClean="0"/>
              <a:t>Results: </a:t>
            </a:r>
          </a:p>
          <a:p>
            <a:pPr marL="0" lvl="1"/>
            <a:r>
              <a:rPr lang="en-US" sz="2400" dirty="0" smtClean="0"/>
              <a:t>MCC  captures the lower limit of the reconnection flux. </a:t>
            </a:r>
          </a:p>
          <a:p>
            <a:r>
              <a:rPr lang="en-US" sz="2400" dirty="0" smtClean="0"/>
              <a:t>Supports CSHKP model.</a:t>
            </a:r>
          </a:p>
          <a:p>
            <a:endParaRPr lang="en-US" sz="2400" dirty="0" smtClean="0"/>
          </a:p>
        </p:txBody>
      </p:sp>
      <p:sp>
        <p:nvSpPr>
          <p:cNvPr id="2" name="Title 1"/>
          <p:cNvSpPr>
            <a:spLocks noGrp="1"/>
          </p:cNvSpPr>
          <p:nvPr>
            <p:ph type="title"/>
          </p:nvPr>
        </p:nvSpPr>
        <p:spPr>
          <a:xfrm>
            <a:off x="457200" y="3685"/>
            <a:ext cx="8229600" cy="837979"/>
          </a:xfrm>
        </p:spPr>
        <p:txBody>
          <a:bodyPr>
            <a:normAutofit/>
          </a:bodyPr>
          <a:lstStyle/>
          <a:p>
            <a:r>
              <a:rPr lang="en-US" sz="4000" dirty="0" smtClean="0"/>
              <a:t>Results: Magnetic Flux</a:t>
            </a:r>
            <a:endParaRPr lang="en-US" sz="4000" dirty="0"/>
          </a:p>
        </p:txBody>
      </p:sp>
      <p:sp>
        <p:nvSpPr>
          <p:cNvPr id="16" name="Rectangle 15"/>
          <p:cNvSpPr/>
          <p:nvPr/>
        </p:nvSpPr>
        <p:spPr>
          <a:xfrm>
            <a:off x="374952" y="5481670"/>
            <a:ext cx="4026517" cy="923330"/>
          </a:xfrm>
          <a:prstGeom prst="rect">
            <a:avLst/>
          </a:prstGeom>
        </p:spPr>
        <p:txBody>
          <a:bodyPr wrap="square">
            <a:spAutoFit/>
          </a:bodyPr>
          <a:lstStyle/>
          <a:p>
            <a:r>
              <a:rPr lang="en-US" dirty="0" smtClean="0">
                <a:solidFill>
                  <a:schemeClr val="tx1">
                    <a:lumMod val="50000"/>
                    <a:lumOff val="50000"/>
                  </a:schemeClr>
                </a:solidFill>
              </a:rPr>
              <a:t>Predicted   (</a:t>
            </a:r>
            <a:r>
              <a:rPr lang="en-US" dirty="0" smtClean="0">
                <a:solidFill>
                  <a:schemeClr val="tx1">
                    <a:lumMod val="50000"/>
                    <a:lumOff val="50000"/>
                  </a:schemeClr>
                </a:solidFill>
                <a:latin typeface="Times New Roman" pitchFamily="18" charset="0"/>
                <a:cs typeface="Times New Roman" pitchFamily="18" charset="0"/>
                <a:sym typeface="Symbol" pitchFamily="1" charset="2"/>
              </a:rPr>
              <a:t></a:t>
            </a:r>
            <a:r>
              <a:rPr lang="en-US" baseline="-25000" dirty="0" err="1" smtClean="0">
                <a:solidFill>
                  <a:schemeClr val="tx1">
                    <a:lumMod val="50000"/>
                    <a:lumOff val="50000"/>
                  </a:schemeClr>
                </a:solidFill>
                <a:latin typeface="Times New Roman" pitchFamily="18" charset="0"/>
                <a:cs typeface="Times New Roman" pitchFamily="18" charset="0"/>
                <a:sym typeface="Symbol" pitchFamily="1" charset="2"/>
              </a:rPr>
              <a:t>r,MCC</a:t>
            </a:r>
            <a:r>
              <a:rPr lang="en-US" dirty="0" smtClean="0">
                <a:solidFill>
                  <a:schemeClr val="tx1">
                    <a:lumMod val="50000"/>
                    <a:lumOff val="50000"/>
                  </a:schemeClr>
                </a:solidFill>
              </a:rPr>
              <a:t>)  and  observed (</a:t>
            </a:r>
            <a:r>
              <a:rPr lang="en-US" dirty="0" smtClean="0">
                <a:solidFill>
                  <a:schemeClr val="tx1">
                    <a:lumMod val="50000"/>
                    <a:lumOff val="50000"/>
                  </a:schemeClr>
                </a:solidFill>
                <a:latin typeface="Times New Roman" pitchFamily="18" charset="0"/>
                <a:cs typeface="Times New Roman" pitchFamily="18" charset="0"/>
                <a:sym typeface="Symbol" pitchFamily="1" charset="2"/>
              </a:rPr>
              <a:t></a:t>
            </a:r>
            <a:r>
              <a:rPr lang="en-US" baseline="-25000" dirty="0" err="1" smtClean="0">
                <a:solidFill>
                  <a:schemeClr val="tx1">
                    <a:lumMod val="50000"/>
                    <a:lumOff val="50000"/>
                  </a:schemeClr>
                </a:solidFill>
                <a:latin typeface="Times New Roman" pitchFamily="18" charset="0"/>
                <a:cs typeface="Times New Roman" pitchFamily="18" charset="0"/>
                <a:sym typeface="Symbol" pitchFamily="1" charset="2"/>
              </a:rPr>
              <a:t>r,rib</a:t>
            </a:r>
            <a:r>
              <a:rPr lang="en-US" dirty="0" smtClean="0">
                <a:solidFill>
                  <a:schemeClr val="tx1">
                    <a:lumMod val="50000"/>
                    <a:lumOff val="50000"/>
                  </a:schemeClr>
                </a:solidFill>
              </a:rPr>
              <a:t>) reconnection flux,  magnetic cloud poloidal flux (</a:t>
            </a:r>
            <a:r>
              <a:rPr lang="en-US" dirty="0" smtClean="0">
                <a:solidFill>
                  <a:schemeClr val="tx1">
                    <a:lumMod val="50000"/>
                    <a:lumOff val="50000"/>
                  </a:schemeClr>
                </a:solidFill>
                <a:latin typeface="Times New Roman" pitchFamily="18" charset="0"/>
                <a:cs typeface="Times New Roman" pitchFamily="18" charset="0"/>
                <a:sym typeface="Symbol" pitchFamily="1" charset="2"/>
              </a:rPr>
              <a:t></a:t>
            </a:r>
            <a:r>
              <a:rPr lang="en-US" baseline="-25000" dirty="0" err="1" smtClean="0">
                <a:solidFill>
                  <a:schemeClr val="tx1">
                    <a:lumMod val="50000"/>
                    <a:lumOff val="50000"/>
                  </a:schemeClr>
                </a:solidFill>
                <a:latin typeface="Times New Roman" pitchFamily="18" charset="0"/>
                <a:cs typeface="Times New Roman" pitchFamily="18" charset="0"/>
                <a:sym typeface="Symbol" pitchFamily="1" charset="2"/>
              </a:rPr>
              <a:t>p,MC</a:t>
            </a:r>
            <a:r>
              <a:rPr lang="en-US" dirty="0" smtClean="0">
                <a:solidFill>
                  <a:schemeClr val="tx1">
                    <a:lumMod val="50000"/>
                    <a:lumOff val="50000"/>
                  </a:schemeClr>
                </a:solidFill>
              </a:rPr>
              <a:t>),  total AR flux (</a:t>
            </a:r>
            <a:r>
              <a:rPr lang="en-US" dirty="0" smtClean="0">
                <a:solidFill>
                  <a:schemeClr val="tx1">
                    <a:lumMod val="50000"/>
                    <a:lumOff val="50000"/>
                  </a:schemeClr>
                </a:solidFill>
                <a:latin typeface="Times New Roman" pitchFamily="18" charset="0"/>
                <a:cs typeface="Times New Roman" pitchFamily="18" charset="0"/>
                <a:sym typeface="Symbol" pitchFamily="1" charset="2"/>
              </a:rPr>
              <a:t></a:t>
            </a:r>
            <a:r>
              <a:rPr lang="en-US" baseline="-25000" dirty="0" smtClean="0">
                <a:solidFill>
                  <a:schemeClr val="tx1">
                    <a:lumMod val="50000"/>
                    <a:lumOff val="50000"/>
                  </a:schemeClr>
                </a:solidFill>
                <a:latin typeface="Times New Roman" pitchFamily="18" charset="0"/>
                <a:cs typeface="Times New Roman" pitchFamily="18" charset="0"/>
                <a:sym typeface="Symbol" pitchFamily="1" charset="2"/>
              </a:rPr>
              <a:t>AR</a:t>
            </a:r>
            <a:r>
              <a:rPr lang="en-US" dirty="0" smtClean="0">
                <a:solidFill>
                  <a:schemeClr val="tx1">
                    <a:lumMod val="50000"/>
                    <a:lumOff val="50000"/>
                  </a:schemeClr>
                </a:solidFill>
                <a:latin typeface="Times New Roman" pitchFamily="18" charset="0"/>
                <a:cs typeface="Times New Roman" pitchFamily="18" charset="0"/>
                <a:sym typeface="Symbol" pitchFamily="1" charset="2"/>
              </a:rPr>
              <a:t> </a:t>
            </a:r>
            <a:r>
              <a:rPr lang="en-US" dirty="0" smtClean="0">
                <a:solidFill>
                  <a:schemeClr val="tx1">
                    <a:lumMod val="50000"/>
                    <a:lumOff val="50000"/>
                  </a:schemeClr>
                </a:solidFill>
              </a:rPr>
              <a:t>).</a:t>
            </a:r>
          </a:p>
        </p:txBody>
      </p:sp>
      <p:pic>
        <p:nvPicPr>
          <p:cNvPr id="416769" name="Picture 1"/>
          <p:cNvPicPr>
            <a:picLocks noChangeAspect="1" noChangeArrowheads="1"/>
          </p:cNvPicPr>
          <p:nvPr/>
        </p:nvPicPr>
        <p:blipFill>
          <a:blip r:embed="rId3" cstate="print"/>
          <a:srcRect/>
          <a:stretch>
            <a:fillRect/>
          </a:stretch>
        </p:blipFill>
        <p:spPr bwMode="auto">
          <a:xfrm>
            <a:off x="202806" y="935883"/>
            <a:ext cx="3882303" cy="4570077"/>
          </a:xfrm>
          <a:prstGeom prst="rect">
            <a:avLst/>
          </a:prstGeom>
          <a:noFill/>
          <a:ln w="9525">
            <a:noFill/>
            <a:miter lim="800000"/>
            <a:headEnd/>
            <a:tailEnd/>
          </a:ln>
        </p:spPr>
      </p:pic>
      <p:sp>
        <p:nvSpPr>
          <p:cNvPr id="17" name="Slide Number Placeholder 16"/>
          <p:cNvSpPr>
            <a:spLocks noGrp="1"/>
          </p:cNvSpPr>
          <p:nvPr>
            <p:ph type="sldNum" sz="quarter" idx="12"/>
          </p:nvPr>
        </p:nvSpPr>
        <p:spPr/>
        <p:txBody>
          <a:bodyPr/>
          <a:lstStyle/>
          <a:p>
            <a:fld id="{E62ABB11-4FB2-4374-9480-74C09670CA08}" type="slidenum">
              <a:rPr lang="en-US" smtClean="0"/>
              <a:pPr/>
              <a:t>23</a:t>
            </a:fld>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35628" y="1066847"/>
            <a:ext cx="4086825" cy="4154984"/>
          </a:xfrm>
          <a:prstGeom prst="rect">
            <a:avLst/>
          </a:prstGeom>
        </p:spPr>
        <p:txBody>
          <a:bodyPr wrap="square">
            <a:spAutoFit/>
          </a:bodyPr>
          <a:lstStyle/>
          <a:p>
            <a:r>
              <a:rPr lang="en-US" sz="2400" dirty="0" smtClean="0">
                <a:latin typeface="Times New Roman" pitchFamily="18" charset="0"/>
                <a:cs typeface="Times New Roman" pitchFamily="18" charset="0"/>
                <a:sym typeface="Symbol" pitchFamily="1" charset="2"/>
              </a:rPr>
              <a:t>1. E</a:t>
            </a:r>
            <a:r>
              <a:rPr lang="en-US" sz="2400" baseline="-25000" dirty="0" smtClean="0">
                <a:latin typeface="Times New Roman" pitchFamily="18" charset="0"/>
                <a:cs typeface="Times New Roman" pitchFamily="18" charset="0"/>
                <a:sym typeface="Symbol" pitchFamily="1" charset="2"/>
              </a:rPr>
              <a:t>GOES</a:t>
            </a:r>
            <a:r>
              <a:rPr lang="en-US" sz="2400" dirty="0" smtClean="0">
                <a:latin typeface="Times New Roman" pitchFamily="18" charset="0"/>
                <a:cs typeface="Times New Roman" pitchFamily="18" charset="0"/>
                <a:sym typeface="Symbol" pitchFamily="1" charset="2"/>
              </a:rPr>
              <a:t>&lt; E</a:t>
            </a:r>
            <a:r>
              <a:rPr lang="en-US" sz="2400" baseline="-25000" dirty="0" smtClean="0">
                <a:latin typeface="Times New Roman" pitchFamily="18" charset="0"/>
                <a:cs typeface="Times New Roman" pitchFamily="18" charset="0"/>
              </a:rPr>
              <a:t>MCC  </a:t>
            </a:r>
            <a:r>
              <a:rPr lang="en-US" sz="2400" baseline="-25000" dirty="0" smtClean="0">
                <a:latin typeface="Times New Roman" pitchFamily="18" charset="0"/>
                <a:cs typeface="Times New Roman" pitchFamily="18" charset="0"/>
                <a:sym typeface="Symbol" pitchFamily="1" charset="2"/>
              </a:rPr>
              <a:t>    </a:t>
            </a:r>
            <a:r>
              <a:rPr lang="en-US" sz="1400" dirty="0" smtClean="0">
                <a:latin typeface="Times New Roman" pitchFamily="18" charset="0"/>
                <a:cs typeface="Times New Roman" pitchFamily="18" charset="0"/>
                <a:sym typeface="Symbol" pitchFamily="1" charset="2"/>
              </a:rPr>
              <a:t>(2, 3, 4)</a:t>
            </a:r>
          </a:p>
          <a:p>
            <a:r>
              <a:rPr lang="en-US" sz="2400" dirty="0" smtClean="0">
                <a:latin typeface="Times New Roman" pitchFamily="18" charset="0"/>
                <a:cs typeface="Times New Roman" pitchFamily="18" charset="0"/>
                <a:sym typeface="Symbol" pitchFamily="1" charset="2"/>
              </a:rPr>
              <a:t>    E</a:t>
            </a:r>
            <a:r>
              <a:rPr lang="en-US" sz="2400" baseline="-25000" dirty="0" smtClean="0">
                <a:latin typeface="Times New Roman" pitchFamily="18" charset="0"/>
                <a:cs typeface="Times New Roman" pitchFamily="18" charset="0"/>
              </a:rPr>
              <a:t>GOES  </a:t>
            </a:r>
            <a:r>
              <a:rPr lang="en-US" sz="2400" dirty="0" smtClean="0">
                <a:latin typeface="Times New Roman" pitchFamily="18" charset="0"/>
                <a:cs typeface="Times New Roman" pitchFamily="18" charset="0"/>
              </a:rPr>
              <a:t>&gt;</a:t>
            </a:r>
            <a:r>
              <a:rPr lang="en-US" sz="2400" dirty="0" smtClean="0"/>
              <a:t> </a:t>
            </a:r>
            <a:r>
              <a:rPr lang="en-US" sz="2400" dirty="0" smtClean="0">
                <a:latin typeface="Times New Roman" pitchFamily="18" charset="0"/>
                <a:cs typeface="Times New Roman" pitchFamily="18" charset="0"/>
                <a:sym typeface="Symbol" pitchFamily="1" charset="2"/>
              </a:rPr>
              <a:t>E</a:t>
            </a:r>
            <a:r>
              <a:rPr lang="en-US" sz="2400" baseline="-25000" dirty="0" smtClean="0">
                <a:latin typeface="Times New Roman" pitchFamily="18" charset="0"/>
                <a:cs typeface="Times New Roman" pitchFamily="18" charset="0"/>
                <a:sym typeface="Symbol" pitchFamily="1" charset="2"/>
              </a:rPr>
              <a:t>MCC </a:t>
            </a:r>
            <a:r>
              <a:rPr lang="en-US" sz="2400" dirty="0" smtClean="0">
                <a:latin typeface="Times New Roman" pitchFamily="18" charset="0"/>
                <a:cs typeface="Times New Roman" pitchFamily="18" charset="0"/>
                <a:sym typeface="Symbol" pitchFamily="1" charset="2"/>
              </a:rPr>
              <a:t> </a:t>
            </a:r>
            <a:r>
              <a:rPr lang="en-US" sz="1400" dirty="0" smtClean="0">
                <a:latin typeface="Times New Roman" pitchFamily="18" charset="0"/>
                <a:cs typeface="Times New Roman" pitchFamily="18" charset="0"/>
                <a:sym typeface="Symbol" pitchFamily="1" charset="2"/>
              </a:rPr>
              <a:t>(1, no zero-flare)</a:t>
            </a:r>
          </a:p>
          <a:p>
            <a:endParaRPr lang="en-US" sz="2400" dirty="0" smtClean="0">
              <a:latin typeface="Times New Roman" pitchFamily="18" charset="0"/>
              <a:cs typeface="Times New Roman" pitchFamily="18" charset="0"/>
              <a:sym typeface="Symbol" pitchFamily="1" charset="2"/>
            </a:endParaRPr>
          </a:p>
          <a:p>
            <a:r>
              <a:rPr lang="en-US" sz="2400" dirty="0" smtClean="0"/>
              <a:t>2. </a:t>
            </a:r>
            <a:r>
              <a:rPr lang="en-US" sz="2400" dirty="0" smtClean="0">
                <a:latin typeface="Times New Roman" pitchFamily="18" charset="0"/>
                <a:cs typeface="Times New Roman" pitchFamily="18" charset="0"/>
                <a:sym typeface="Symbol" pitchFamily="1" charset="2"/>
              </a:rPr>
              <a:t> E</a:t>
            </a:r>
            <a:r>
              <a:rPr lang="en-US" sz="2400" baseline="-25000" dirty="0" smtClean="0">
                <a:latin typeface="Times New Roman" pitchFamily="18" charset="0"/>
                <a:cs typeface="Times New Roman" pitchFamily="18" charset="0"/>
                <a:sym typeface="Symbol" pitchFamily="1" charset="2"/>
              </a:rPr>
              <a:t>GOES,</a:t>
            </a:r>
            <a:r>
              <a:rPr lang="en-US" sz="2400" dirty="0" smtClean="0">
                <a:latin typeface="Times New Roman" pitchFamily="18" charset="0"/>
                <a:cs typeface="Times New Roman" pitchFamily="18" charset="0"/>
                <a:sym typeface="Symbol" pitchFamily="1" charset="2"/>
              </a:rPr>
              <a:t>E</a:t>
            </a:r>
            <a:r>
              <a:rPr lang="en-US" sz="2400" baseline="-25000" dirty="0" smtClean="0">
                <a:latin typeface="Times New Roman" pitchFamily="18" charset="0"/>
                <a:cs typeface="Times New Roman" pitchFamily="18" charset="0"/>
              </a:rPr>
              <a:t>MCC   </a:t>
            </a:r>
            <a:r>
              <a:rPr lang="en-US" sz="2400" dirty="0" smtClean="0">
                <a:latin typeface="Times New Roman" pitchFamily="18" charset="0"/>
                <a:cs typeface="Times New Roman" pitchFamily="18" charset="0"/>
              </a:rPr>
              <a:t>≤</a:t>
            </a:r>
            <a:r>
              <a:rPr lang="en-US" sz="2400" dirty="0" smtClean="0"/>
              <a:t> </a:t>
            </a:r>
            <a:r>
              <a:rPr lang="en-US" sz="2400" dirty="0" smtClean="0">
                <a:latin typeface="Times New Roman" pitchFamily="18" charset="0"/>
                <a:cs typeface="Times New Roman" pitchFamily="18" charset="0"/>
                <a:sym typeface="Symbol" pitchFamily="1" charset="2"/>
              </a:rPr>
              <a:t>E</a:t>
            </a:r>
            <a:r>
              <a:rPr lang="en-US" sz="2400" baseline="-25000" dirty="0" smtClean="0">
                <a:latin typeface="Times New Roman" pitchFamily="18" charset="0"/>
                <a:cs typeface="Times New Roman" pitchFamily="18" charset="0"/>
                <a:sym typeface="Symbol" pitchFamily="1" charset="2"/>
              </a:rPr>
              <a:t>FL </a:t>
            </a:r>
            <a:endParaRPr lang="en-US" sz="2400" baseline="-25000" dirty="0" smtClean="0"/>
          </a:p>
          <a:p>
            <a:endParaRPr lang="en-US" sz="2400" dirty="0" smtClean="0"/>
          </a:p>
          <a:p>
            <a:endParaRPr lang="en-US" sz="2400" dirty="0" smtClean="0"/>
          </a:p>
          <a:p>
            <a:r>
              <a:rPr lang="en-US" sz="2400" u="sng" dirty="0" smtClean="0"/>
              <a:t>Results:</a:t>
            </a:r>
          </a:p>
          <a:p>
            <a:r>
              <a:rPr lang="en-US" sz="2400" dirty="0" smtClean="0"/>
              <a:t>Shearing/rotation provide enough energy to account for conductive, radiative, enthalpy energy losses.</a:t>
            </a:r>
          </a:p>
          <a:p>
            <a:endParaRPr lang="en-US" sz="2400" dirty="0" smtClean="0"/>
          </a:p>
        </p:txBody>
      </p:sp>
      <p:sp>
        <p:nvSpPr>
          <p:cNvPr id="2" name="Title 1"/>
          <p:cNvSpPr>
            <a:spLocks noGrp="1"/>
          </p:cNvSpPr>
          <p:nvPr>
            <p:ph type="title"/>
          </p:nvPr>
        </p:nvSpPr>
        <p:spPr>
          <a:xfrm>
            <a:off x="457200" y="112734"/>
            <a:ext cx="8229600" cy="779318"/>
          </a:xfrm>
        </p:spPr>
        <p:txBody>
          <a:bodyPr>
            <a:normAutofit/>
          </a:bodyPr>
          <a:lstStyle/>
          <a:p>
            <a:r>
              <a:rPr lang="en-US" sz="4000" dirty="0" smtClean="0"/>
              <a:t>Results: Energy</a:t>
            </a:r>
            <a:endParaRPr lang="en-US" sz="4000" dirty="0"/>
          </a:p>
        </p:txBody>
      </p:sp>
      <p:sp>
        <p:nvSpPr>
          <p:cNvPr id="9" name="Rectangle 8"/>
          <p:cNvSpPr/>
          <p:nvPr/>
        </p:nvSpPr>
        <p:spPr>
          <a:xfrm>
            <a:off x="768927" y="5627926"/>
            <a:ext cx="3966701" cy="646331"/>
          </a:xfrm>
          <a:prstGeom prst="rect">
            <a:avLst/>
          </a:prstGeom>
        </p:spPr>
        <p:txBody>
          <a:bodyPr wrap="square">
            <a:spAutoFit/>
          </a:bodyPr>
          <a:lstStyle/>
          <a:p>
            <a:r>
              <a:rPr lang="en-US" dirty="0" smtClean="0">
                <a:solidFill>
                  <a:schemeClr val="tx1">
                    <a:lumMod val="50000"/>
                    <a:lumOff val="50000"/>
                  </a:schemeClr>
                </a:solidFill>
              </a:rPr>
              <a:t>Predicted (E</a:t>
            </a:r>
            <a:r>
              <a:rPr lang="en-US" baseline="-25000" dirty="0" smtClean="0">
                <a:solidFill>
                  <a:schemeClr val="tx1">
                    <a:lumMod val="50000"/>
                    <a:lumOff val="50000"/>
                  </a:schemeClr>
                </a:solidFill>
              </a:rPr>
              <a:t>MCC</a:t>
            </a:r>
            <a:r>
              <a:rPr lang="en-US" dirty="0" smtClean="0">
                <a:solidFill>
                  <a:schemeClr val="tx1">
                    <a:lumMod val="50000"/>
                    <a:lumOff val="50000"/>
                  </a:schemeClr>
                </a:solidFill>
              </a:rPr>
              <a:t>) and observed  energy losses (E</a:t>
            </a:r>
            <a:r>
              <a:rPr lang="en-US" baseline="-25000" dirty="0" smtClean="0">
                <a:solidFill>
                  <a:schemeClr val="tx1">
                    <a:lumMod val="50000"/>
                    <a:lumOff val="50000"/>
                  </a:schemeClr>
                </a:solidFill>
              </a:rPr>
              <a:t>GOES</a:t>
            </a:r>
            <a:r>
              <a:rPr lang="en-US" dirty="0" smtClean="0">
                <a:solidFill>
                  <a:schemeClr val="tx1">
                    <a:lumMod val="50000"/>
                    <a:lumOff val="50000"/>
                  </a:schemeClr>
                </a:solidFill>
              </a:rPr>
              <a:t>),  flare luminosity (E</a:t>
            </a:r>
            <a:r>
              <a:rPr lang="en-US" baseline="-25000" dirty="0" smtClean="0">
                <a:solidFill>
                  <a:schemeClr val="tx1">
                    <a:lumMod val="50000"/>
                    <a:lumOff val="50000"/>
                  </a:schemeClr>
                </a:solidFill>
              </a:rPr>
              <a:t>FL</a:t>
            </a:r>
            <a:r>
              <a:rPr lang="en-US" dirty="0" smtClean="0">
                <a:solidFill>
                  <a:schemeClr val="tx1">
                    <a:lumMod val="50000"/>
                    <a:lumOff val="50000"/>
                  </a:schemeClr>
                </a:solidFill>
              </a:rPr>
              <a:t>).</a:t>
            </a:r>
          </a:p>
        </p:txBody>
      </p:sp>
      <p:pic>
        <p:nvPicPr>
          <p:cNvPr id="414721" name="Picture 1"/>
          <p:cNvPicPr>
            <a:picLocks noChangeAspect="1" noChangeArrowheads="1"/>
          </p:cNvPicPr>
          <p:nvPr/>
        </p:nvPicPr>
        <p:blipFill>
          <a:blip r:embed="rId3" cstate="print"/>
          <a:srcRect/>
          <a:stretch>
            <a:fillRect/>
          </a:stretch>
        </p:blipFill>
        <p:spPr bwMode="auto">
          <a:xfrm>
            <a:off x="190933" y="883228"/>
            <a:ext cx="4314825" cy="47339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E62ABB11-4FB2-4374-9480-74C09670CA08}" type="slidenum">
              <a:rPr lang="en-US" smtClean="0"/>
              <a:pPr/>
              <a:t>24</a:t>
            </a:fld>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35629" y="1678669"/>
            <a:ext cx="4046386" cy="3416320"/>
          </a:xfrm>
          <a:prstGeom prst="rect">
            <a:avLst/>
          </a:prstGeom>
        </p:spPr>
        <p:txBody>
          <a:bodyPr wrap="square">
            <a:spAutoFit/>
          </a:bodyPr>
          <a:lstStyle/>
          <a:p>
            <a:pPr marL="231775" indent="-231775">
              <a:buFont typeface="Arial" pitchFamily="34" charset="0"/>
              <a:buChar char="•"/>
            </a:pPr>
            <a:r>
              <a:rPr lang="en-US" sz="2400" dirty="0" smtClean="0">
                <a:latin typeface="Times New Roman" pitchFamily="18" charset="0"/>
                <a:cs typeface="Times New Roman" pitchFamily="18" charset="0"/>
                <a:sym typeface="Symbol" pitchFamily="1" charset="2"/>
              </a:rPr>
              <a:t>H</a:t>
            </a:r>
            <a:r>
              <a:rPr lang="en-US" sz="2400" baseline="-25000" dirty="0" smtClean="0">
                <a:latin typeface="Times New Roman" pitchFamily="18" charset="0"/>
                <a:cs typeface="Times New Roman" pitchFamily="18" charset="0"/>
              </a:rPr>
              <a:t>MCC,  </a:t>
            </a:r>
            <a:r>
              <a:rPr lang="en-US" sz="2400" dirty="0" smtClean="0">
                <a:latin typeface="Times New Roman" pitchFamily="18" charset="0"/>
                <a:cs typeface="Times New Roman" pitchFamily="18" charset="0"/>
                <a:sym typeface="Symbol" pitchFamily="1" charset="2"/>
              </a:rPr>
              <a:t>H</a:t>
            </a:r>
            <a:r>
              <a:rPr lang="en-US" sz="2400" baseline="-25000" dirty="0" smtClean="0">
                <a:latin typeface="Times New Roman" pitchFamily="18" charset="0"/>
                <a:cs typeface="Times New Roman" pitchFamily="18" charset="0"/>
                <a:sym typeface="Symbol" pitchFamily="1" charset="2"/>
              </a:rPr>
              <a:t>MC  </a:t>
            </a:r>
            <a:r>
              <a:rPr lang="en-US" sz="2400" dirty="0" smtClean="0"/>
              <a:t> &lt;  </a:t>
            </a:r>
            <a:r>
              <a:rPr lang="en-US" sz="2400" dirty="0" smtClean="0">
                <a:latin typeface="Times New Roman" pitchFamily="18" charset="0"/>
                <a:cs typeface="Times New Roman" pitchFamily="18" charset="0"/>
                <a:sym typeface="Symbol" pitchFamily="1" charset="2"/>
              </a:rPr>
              <a:t>H</a:t>
            </a:r>
            <a:r>
              <a:rPr lang="en-US" sz="2400" baseline="-25000" dirty="0" smtClean="0">
                <a:latin typeface="Times New Roman" pitchFamily="18" charset="0"/>
                <a:cs typeface="Times New Roman" pitchFamily="18" charset="0"/>
                <a:sym typeface="Symbol" pitchFamily="1" charset="2"/>
              </a:rPr>
              <a:t>AR</a:t>
            </a:r>
            <a:endParaRPr lang="en-US" sz="2400" dirty="0" smtClean="0">
              <a:latin typeface="Times New Roman" pitchFamily="18" charset="0"/>
              <a:cs typeface="Times New Roman" pitchFamily="18" charset="0"/>
              <a:sym typeface="Symbol" pitchFamily="1" charset="2"/>
            </a:endParaRPr>
          </a:p>
          <a:p>
            <a:pPr marL="231775" indent="-231775">
              <a:buFont typeface="Arial" pitchFamily="34" charset="0"/>
              <a:buChar char="•"/>
            </a:pPr>
            <a:r>
              <a:rPr lang="en-US" sz="2400" dirty="0" smtClean="0">
                <a:latin typeface="Times New Roman" pitchFamily="18" charset="0"/>
                <a:cs typeface="Times New Roman" pitchFamily="18" charset="0"/>
                <a:sym typeface="Symbol" pitchFamily="1" charset="2"/>
              </a:rPr>
              <a:t>H</a:t>
            </a:r>
            <a:r>
              <a:rPr lang="en-US" sz="2400" baseline="-25000" dirty="0" smtClean="0">
                <a:latin typeface="Times New Roman" pitchFamily="18" charset="0"/>
                <a:cs typeface="Times New Roman" pitchFamily="18" charset="0"/>
              </a:rPr>
              <a:t>MCC </a:t>
            </a:r>
            <a:r>
              <a:rPr lang="en-US" sz="2400" dirty="0" smtClean="0"/>
              <a:t>     ≈ </a:t>
            </a:r>
            <a:r>
              <a:rPr lang="en-US" sz="2400" dirty="0" smtClean="0">
                <a:latin typeface="Times New Roman" pitchFamily="18" charset="0"/>
                <a:cs typeface="Times New Roman" pitchFamily="18" charset="0"/>
                <a:sym typeface="Symbol" pitchFamily="1" charset="2"/>
              </a:rPr>
              <a:t>H</a:t>
            </a:r>
            <a:r>
              <a:rPr lang="en-US" sz="2400" baseline="-25000" dirty="0" smtClean="0">
                <a:latin typeface="Times New Roman" pitchFamily="18" charset="0"/>
                <a:cs typeface="Times New Roman" pitchFamily="18" charset="0"/>
                <a:sym typeface="Symbol" pitchFamily="1" charset="2"/>
              </a:rPr>
              <a:t>MC</a:t>
            </a:r>
            <a:endParaRPr lang="en-US" sz="2400" baseline="-25000" dirty="0" smtClean="0">
              <a:sym typeface="Symbol" pitchFamily="1" charset="2"/>
            </a:endParaRPr>
          </a:p>
          <a:p>
            <a:pPr marL="231775" indent="-231775"/>
            <a:endParaRPr lang="en-US" sz="2400" dirty="0" smtClean="0"/>
          </a:p>
          <a:p>
            <a:endParaRPr lang="en-US" sz="2400" u="sng" dirty="0" smtClean="0"/>
          </a:p>
          <a:p>
            <a:r>
              <a:rPr lang="en-US" sz="2400" u="sng" dirty="0" smtClean="0"/>
              <a:t>Results:</a:t>
            </a:r>
          </a:p>
          <a:p>
            <a:r>
              <a:rPr lang="en-US" sz="2400" dirty="0" smtClean="0"/>
              <a:t>No preexisting twist required in these events</a:t>
            </a:r>
          </a:p>
          <a:p>
            <a:endParaRPr lang="en-US" sz="2400" dirty="0" smtClean="0"/>
          </a:p>
          <a:p>
            <a:pPr marL="341313" indent="-60325"/>
            <a:endParaRPr lang="en-US" sz="2400" dirty="0" smtClean="0"/>
          </a:p>
        </p:txBody>
      </p:sp>
      <p:sp>
        <p:nvSpPr>
          <p:cNvPr id="2" name="Title 1"/>
          <p:cNvSpPr>
            <a:spLocks noGrp="1"/>
          </p:cNvSpPr>
          <p:nvPr>
            <p:ph type="title"/>
          </p:nvPr>
        </p:nvSpPr>
        <p:spPr>
          <a:xfrm>
            <a:off x="457200" y="0"/>
            <a:ext cx="8229600" cy="1143000"/>
          </a:xfrm>
        </p:spPr>
        <p:txBody>
          <a:bodyPr>
            <a:normAutofit/>
          </a:bodyPr>
          <a:lstStyle/>
          <a:p>
            <a:r>
              <a:rPr lang="en-US" sz="4000" dirty="0" smtClean="0"/>
              <a:t>Results: Magnetic Helicity</a:t>
            </a:r>
            <a:endParaRPr lang="en-US" sz="4000" dirty="0"/>
          </a:p>
        </p:txBody>
      </p:sp>
      <p:sp>
        <p:nvSpPr>
          <p:cNvPr id="12" name="Rectangle 11"/>
          <p:cNvSpPr/>
          <p:nvPr/>
        </p:nvSpPr>
        <p:spPr>
          <a:xfrm>
            <a:off x="768927" y="5627926"/>
            <a:ext cx="3966701" cy="646331"/>
          </a:xfrm>
          <a:prstGeom prst="rect">
            <a:avLst/>
          </a:prstGeom>
        </p:spPr>
        <p:txBody>
          <a:bodyPr wrap="square">
            <a:spAutoFit/>
          </a:bodyPr>
          <a:lstStyle/>
          <a:p>
            <a:r>
              <a:rPr lang="en-US" dirty="0" smtClean="0">
                <a:solidFill>
                  <a:schemeClr val="tx1">
                    <a:lumMod val="50000"/>
                    <a:lumOff val="50000"/>
                  </a:schemeClr>
                </a:solidFill>
              </a:rPr>
              <a:t>Predicted (H</a:t>
            </a:r>
            <a:r>
              <a:rPr lang="en-US" baseline="-25000" dirty="0" smtClean="0">
                <a:solidFill>
                  <a:schemeClr val="tx1">
                    <a:lumMod val="50000"/>
                    <a:lumOff val="50000"/>
                  </a:schemeClr>
                </a:solidFill>
              </a:rPr>
              <a:t>MCC</a:t>
            </a:r>
            <a:r>
              <a:rPr lang="en-US" dirty="0" smtClean="0">
                <a:solidFill>
                  <a:schemeClr val="tx1">
                    <a:lumMod val="50000"/>
                    <a:lumOff val="50000"/>
                  </a:schemeClr>
                </a:solidFill>
              </a:rPr>
              <a:t>) and observed  helicity (H</a:t>
            </a:r>
            <a:r>
              <a:rPr lang="en-US" baseline="-25000" dirty="0" smtClean="0">
                <a:solidFill>
                  <a:schemeClr val="tx1">
                    <a:lumMod val="50000"/>
                    <a:lumOff val="50000"/>
                  </a:schemeClr>
                </a:solidFill>
              </a:rPr>
              <a:t>MC</a:t>
            </a:r>
            <a:r>
              <a:rPr lang="en-US" dirty="0" smtClean="0">
                <a:solidFill>
                  <a:schemeClr val="tx1">
                    <a:lumMod val="50000"/>
                    <a:lumOff val="50000"/>
                  </a:schemeClr>
                </a:solidFill>
              </a:rPr>
              <a:t>),  total AR helicity (H</a:t>
            </a:r>
            <a:r>
              <a:rPr lang="en-US" baseline="-25000" dirty="0" smtClean="0">
                <a:solidFill>
                  <a:schemeClr val="tx1">
                    <a:lumMod val="50000"/>
                    <a:lumOff val="50000"/>
                  </a:schemeClr>
                </a:solidFill>
              </a:rPr>
              <a:t>AR</a:t>
            </a:r>
            <a:r>
              <a:rPr lang="en-US" dirty="0" smtClean="0">
                <a:solidFill>
                  <a:schemeClr val="tx1">
                    <a:lumMod val="50000"/>
                    <a:lumOff val="50000"/>
                  </a:schemeClr>
                </a:solidFill>
              </a:rPr>
              <a:t>).</a:t>
            </a:r>
          </a:p>
        </p:txBody>
      </p:sp>
      <p:pic>
        <p:nvPicPr>
          <p:cNvPr id="411649" name="Picture 1"/>
          <p:cNvPicPr>
            <a:picLocks noChangeAspect="1" noChangeArrowheads="1"/>
          </p:cNvPicPr>
          <p:nvPr/>
        </p:nvPicPr>
        <p:blipFill>
          <a:blip r:embed="rId3" cstate="print"/>
          <a:srcRect/>
          <a:stretch>
            <a:fillRect/>
          </a:stretch>
        </p:blipFill>
        <p:spPr bwMode="auto">
          <a:xfrm>
            <a:off x="290080" y="1136456"/>
            <a:ext cx="4095750" cy="45434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E62ABB11-4FB2-4374-9480-74C09670CA08}" type="slidenum">
              <a:rPr lang="en-US" smtClean="0"/>
              <a:pPr/>
              <a:t>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351"/>
            <a:ext cx="8229600" cy="1143000"/>
          </a:xfrm>
        </p:spPr>
        <p:txBody>
          <a:bodyPr/>
          <a:lstStyle/>
          <a:p>
            <a:r>
              <a:rPr lang="en-US" dirty="0" smtClean="0"/>
              <a:t>MC and Flux rope o</a:t>
            </a:r>
            <a:r>
              <a:rPr lang="en-US" dirty="0" smtClean="0"/>
              <a:t>rientations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03197" y="1018493"/>
            <a:ext cx="8770212" cy="4607096"/>
          </a:xfrm>
          <a:prstGeom prst="rect">
            <a:avLst/>
          </a:prstGeom>
          <a:noFill/>
          <a:ln w="9525">
            <a:noFill/>
            <a:miter lim="800000"/>
            <a:headEnd/>
            <a:tailEnd/>
          </a:ln>
        </p:spPr>
      </p:pic>
      <p:sp>
        <p:nvSpPr>
          <p:cNvPr id="3" name="Rectangle 2"/>
          <p:cNvSpPr/>
          <p:nvPr/>
        </p:nvSpPr>
        <p:spPr>
          <a:xfrm>
            <a:off x="6204290" y="5687384"/>
            <a:ext cx="2447805" cy="523220"/>
          </a:xfrm>
          <a:prstGeom prst="rect">
            <a:avLst/>
          </a:prstGeom>
        </p:spPr>
        <p:txBody>
          <a:bodyPr wrap="none">
            <a:spAutoFit/>
          </a:bodyPr>
          <a:lstStyle/>
          <a:p>
            <a:r>
              <a:rPr lang="en-US" sz="2800" dirty="0" smtClean="0"/>
              <a:t>Yan Li et al. 2011</a:t>
            </a:r>
            <a:endParaRPr lang="en-US" sz="2800" dirty="0"/>
          </a:p>
        </p:txBody>
      </p:sp>
      <p:sp>
        <p:nvSpPr>
          <p:cNvPr id="5" name="Rectangle 4"/>
          <p:cNvSpPr/>
          <p:nvPr/>
        </p:nvSpPr>
        <p:spPr>
          <a:xfrm>
            <a:off x="668030" y="5594761"/>
            <a:ext cx="5779843" cy="400110"/>
          </a:xfrm>
          <a:prstGeom prst="rect">
            <a:avLst/>
          </a:prstGeom>
        </p:spPr>
        <p:txBody>
          <a:bodyPr wrap="none">
            <a:spAutoFit/>
          </a:bodyPr>
          <a:lstStyle/>
          <a:p>
            <a:r>
              <a:rPr lang="en-US" sz="2000" i="1" dirty="0" smtClean="0"/>
              <a:t>Blue circles – NS magnetic clouds, red circles – SN magnetic clouds</a:t>
            </a:r>
            <a:endParaRPr lang="en-US" sz="2000"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720"/>
            <a:ext cx="8229600" cy="1143000"/>
          </a:xfrm>
        </p:spPr>
        <p:txBody>
          <a:bodyPr>
            <a:normAutofit/>
          </a:bodyPr>
          <a:lstStyle/>
          <a:p>
            <a:r>
              <a:rPr lang="en-US" sz="4000" dirty="0" smtClean="0"/>
              <a:t>Summary</a:t>
            </a:r>
            <a:endParaRPr lang="en-US" sz="4000" dirty="0"/>
          </a:p>
        </p:txBody>
      </p:sp>
      <p:sp>
        <p:nvSpPr>
          <p:cNvPr id="5" name="Content Placeholder 4"/>
          <p:cNvSpPr>
            <a:spLocks noGrp="1"/>
          </p:cNvSpPr>
          <p:nvPr>
            <p:ph idx="1"/>
          </p:nvPr>
        </p:nvSpPr>
        <p:spPr>
          <a:xfrm>
            <a:off x="457200" y="1047266"/>
            <a:ext cx="8229600" cy="5519052"/>
          </a:xfrm>
        </p:spPr>
        <p:txBody>
          <a:bodyPr>
            <a:normAutofit lnSpcReduction="10000"/>
          </a:bodyPr>
          <a:lstStyle/>
          <a:p>
            <a:pPr>
              <a:buNone/>
            </a:pPr>
            <a:r>
              <a:rPr lang="en-US" b="1" dirty="0" smtClean="0"/>
              <a:t>Main purpose of the study: </a:t>
            </a:r>
          </a:p>
          <a:p>
            <a:pPr>
              <a:buNone/>
            </a:pPr>
            <a:r>
              <a:rPr lang="en-US" dirty="0" smtClean="0"/>
              <a:t>		</a:t>
            </a:r>
            <a:r>
              <a:rPr lang="en-US" sz="2400" dirty="0" smtClean="0"/>
              <a:t>Understand the FR formation and its relationship with the MC</a:t>
            </a:r>
          </a:p>
          <a:p>
            <a:pPr marL="0" lvl="2" indent="0">
              <a:buNone/>
            </a:pPr>
            <a:r>
              <a:rPr lang="en-US" sz="3300" dirty="0" smtClean="0"/>
              <a:t>Tool, Data</a:t>
            </a:r>
          </a:p>
          <a:p>
            <a:pPr marL="0" lvl="2" indent="0">
              <a:buNone/>
            </a:pPr>
            <a:r>
              <a:rPr lang="en-US" sz="3200" dirty="0" smtClean="0"/>
              <a:t>	</a:t>
            </a:r>
            <a:r>
              <a:rPr lang="en-US" dirty="0" smtClean="0"/>
              <a:t>MCC model    +   observations for four eruptive solar flares           	with MCs</a:t>
            </a:r>
          </a:p>
          <a:p>
            <a:pPr marL="0" lvl="2" indent="0">
              <a:buNone/>
            </a:pPr>
            <a:r>
              <a:rPr lang="en-US" sz="3300" dirty="0" smtClean="0"/>
              <a:t>Results:  </a:t>
            </a:r>
          </a:p>
          <a:p>
            <a:pPr marL="973138" lvl="2" indent="0">
              <a:lnSpc>
                <a:spcPct val="120000"/>
              </a:lnSpc>
              <a:buNone/>
            </a:pPr>
            <a:r>
              <a:rPr lang="en-US" dirty="0" smtClean="0"/>
              <a:t>In these four events, the MCC model is able to account for the observed reconnection flux, FR helicity and flare energy.  </a:t>
            </a:r>
          </a:p>
          <a:p>
            <a:pPr marL="973138" lvl="2" indent="0">
              <a:lnSpc>
                <a:spcPct val="120000"/>
              </a:lnSpc>
              <a:buNone/>
            </a:pPr>
            <a:r>
              <a:rPr lang="en-US" dirty="0" smtClean="0"/>
              <a:t>It suggests that:</a:t>
            </a:r>
          </a:p>
          <a:p>
            <a:pPr marL="973138" lvl="2" indent="0">
              <a:lnSpc>
                <a:spcPct val="120000"/>
              </a:lnSpc>
              <a:buNone/>
            </a:pPr>
            <a:r>
              <a:rPr lang="en-US" dirty="0" smtClean="0"/>
              <a:t>	FRs are formed in situ within the AR,</a:t>
            </a:r>
          </a:p>
          <a:p>
            <a:pPr marL="973138" lvl="2" indent="0">
              <a:lnSpc>
                <a:spcPct val="120000"/>
              </a:lnSpc>
              <a:buNone/>
            </a:pPr>
            <a:r>
              <a:rPr lang="en-US" dirty="0" smtClean="0"/>
              <a:t>	No preexisting  twist required.</a:t>
            </a:r>
            <a:endParaRPr lang="en-US" b="1" dirty="0" smtClean="0"/>
          </a:p>
        </p:txBody>
      </p:sp>
      <p:sp>
        <p:nvSpPr>
          <p:cNvPr id="6" name="Footer Placeholder 4"/>
          <p:cNvSpPr txBox="1">
            <a:spLocks/>
          </p:cNvSpPr>
          <p:nvPr/>
        </p:nvSpPr>
        <p:spPr>
          <a:xfrm>
            <a:off x="150311" y="6606870"/>
            <a:ext cx="8892501" cy="365125"/>
          </a:xfrm>
          <a:prstGeom prst="rect">
            <a:avLst/>
          </a:prstGeom>
        </p:spPr>
        <p:txBody>
          <a:bodyPr vert="horz" lIns="91440" tIns="45720" rIns="91440" bIns="4572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bg1">
                    <a:lumMod val="75000"/>
                  </a:schemeClr>
                </a:solidFill>
                <a:effectLst/>
                <a:uLnTx/>
                <a:uFillTx/>
                <a:latin typeface="+mn-lt"/>
                <a:ea typeface="+mn-ea"/>
                <a:cs typeface="+mn-cs"/>
              </a:rPr>
              <a:t>Introduction</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smtClean="0">
                <a:ln>
                  <a:noFill/>
                </a:ln>
                <a:solidFill>
                  <a:schemeClr val="bg1">
                    <a:lumMod val="75000"/>
                  </a:schemeClr>
                </a:solidFill>
                <a:effectLst/>
                <a:uLnTx/>
                <a:uFillTx/>
                <a:latin typeface="+mn-lt"/>
                <a:ea typeface="+mn-ea"/>
                <a:cs typeface="+mn-cs"/>
              </a:rPr>
              <a:t>	Methods: MCC ,  Observations</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smtClean="0">
                <a:ln>
                  <a:noFill/>
                </a:ln>
                <a:solidFill>
                  <a:schemeClr val="bg1">
                    <a:lumMod val="75000"/>
                  </a:schemeClr>
                </a:solidFill>
                <a:effectLst/>
                <a:uLnTx/>
                <a:uFillTx/>
                <a:latin typeface="+mn-lt"/>
                <a:ea typeface="+mn-ea"/>
                <a:cs typeface="+mn-cs"/>
              </a:rPr>
              <a:t>	Data	          Results I		</a:t>
            </a:r>
            <a:r>
              <a:rPr kumimoji="0" lang="en-US" sz="1200" b="0" i="0" u="none" strike="noStrike" kern="1200" cap="none" spc="0" normalizeH="0" baseline="0" noProof="0" dirty="0" smtClean="0">
                <a:ln>
                  <a:noFill/>
                </a:ln>
                <a:effectLst/>
                <a:uLnTx/>
                <a:uFillTx/>
                <a:latin typeface="+mn-lt"/>
                <a:ea typeface="+mn-ea"/>
                <a:cs typeface="+mn-cs"/>
              </a:rPr>
              <a:t>     Results II</a:t>
            </a:r>
            <a:endParaRPr kumimoji="0" lang="en-US" sz="1200" b="0" i="0" u="none" strike="noStrike" kern="1200" cap="none" spc="0" normalizeH="0" baseline="0" noProof="0" dirty="0">
              <a:ln>
                <a:noFill/>
              </a:ln>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E62ABB11-4FB2-4374-9480-74C09670CA08}" type="slidenum">
              <a:rPr lang="en-US" smtClean="0"/>
              <a:pPr/>
              <a:t>27</a:t>
            </a:fld>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smtClean="0">
                <a:solidFill>
                  <a:schemeClr val="tx1">
                    <a:lumMod val="65000"/>
                    <a:lumOff val="35000"/>
                  </a:schemeClr>
                </a:solidFill>
              </a:rPr>
              <a:t/>
            </a:r>
            <a:br>
              <a:rPr lang="en-US" sz="3200" dirty="0" smtClean="0">
                <a:solidFill>
                  <a:schemeClr val="tx1">
                    <a:lumMod val="65000"/>
                    <a:lumOff val="35000"/>
                  </a:schemeClr>
                </a:solidFill>
              </a:rPr>
            </a:br>
            <a:r>
              <a:rPr lang="en-US" sz="3200" dirty="0" smtClean="0">
                <a:solidFill>
                  <a:schemeClr val="tx1">
                    <a:lumMod val="65000"/>
                    <a:lumOff val="35000"/>
                  </a:schemeClr>
                </a:solidFill>
              </a:rPr>
              <a:t>II. </a:t>
            </a:r>
            <a:r>
              <a:rPr lang="en-US" sz="3200" dirty="0" smtClean="0">
                <a:solidFill>
                  <a:schemeClr val="tx1">
                    <a:lumMod val="65000"/>
                    <a:lumOff val="35000"/>
                  </a:schemeClr>
                </a:solidFill>
              </a:rPr>
              <a:t>Active</a:t>
            </a:r>
            <a:r>
              <a:rPr lang="en-US" sz="3200" dirty="0">
                <a:solidFill>
                  <a:schemeClr val="tx1">
                    <a:lumMod val="65000"/>
                    <a:lumOff val="35000"/>
                  </a:schemeClr>
                </a:solidFill>
              </a:rPr>
              <a:t>-Region Helicities Associated with Events from the CDAW List. </a:t>
            </a:r>
            <a:br>
              <a:rPr lang="en-US" sz="3200" dirty="0">
                <a:solidFill>
                  <a:schemeClr val="tx1">
                    <a:lumMod val="65000"/>
                    <a:lumOff val="35000"/>
                  </a:schemeClr>
                </a:solidFill>
              </a:rPr>
            </a:br>
            <a:endParaRPr lang="en-US" sz="3200" dirty="0">
              <a:solidFill>
                <a:schemeClr val="tx1">
                  <a:lumMod val="65000"/>
                  <a:lumOff val="35000"/>
                </a:schemeClr>
              </a:solidFill>
            </a:endParaRPr>
          </a:p>
        </p:txBody>
      </p:sp>
      <p:sp>
        <p:nvSpPr>
          <p:cNvPr id="10" name="Slide Number Placeholder 9"/>
          <p:cNvSpPr>
            <a:spLocks noGrp="1"/>
          </p:cNvSpPr>
          <p:nvPr>
            <p:ph type="sldNum" sz="quarter" idx="12"/>
          </p:nvPr>
        </p:nvSpPr>
        <p:spPr/>
        <p:txBody>
          <a:bodyPr/>
          <a:lstStyle/>
          <a:p>
            <a:fld id="{E62ABB11-4FB2-4374-9480-74C09670CA08}" type="slidenum">
              <a:rPr lang="en-US" smtClean="0"/>
              <a:pPr/>
              <a:t>28</a:t>
            </a:fld>
            <a:endParaRPr lang="en-US"/>
          </a:p>
        </p:txBody>
      </p:sp>
    </p:spTree>
    <p:extLst>
      <p:ext uri="{BB962C8B-B14F-4D97-AF65-F5344CB8AC3E}">
        <p14:creationId xmlns:p14="http://schemas.microsoft.com/office/powerpoint/2010/main" val="185731700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available</a:t>
            </a:r>
            <a:endParaRPr lang="en-US" dirty="0"/>
          </a:p>
        </p:txBody>
      </p:sp>
      <p:sp>
        <p:nvSpPr>
          <p:cNvPr id="3" name="Content Placeholder 2"/>
          <p:cNvSpPr>
            <a:spLocks noGrp="1"/>
          </p:cNvSpPr>
          <p:nvPr>
            <p:ph idx="1"/>
          </p:nvPr>
        </p:nvSpPr>
        <p:spPr>
          <a:xfrm>
            <a:off x="457200" y="1600200"/>
            <a:ext cx="8469086" cy="4525963"/>
          </a:xfrm>
        </p:spPr>
        <p:txBody>
          <a:bodyPr>
            <a:normAutofit fontScale="92500" lnSpcReduction="10000"/>
          </a:bodyPr>
          <a:lstStyle/>
          <a:p>
            <a:pPr marL="0" indent="0">
              <a:buNone/>
            </a:pPr>
            <a:r>
              <a:rPr lang="en-US" dirty="0" smtClean="0"/>
              <a:t>For each event in the list that is associated with a </a:t>
            </a:r>
            <a:r>
              <a:rPr lang="en-US" dirty="0" smtClean="0"/>
              <a:t>flare (49 out of 59) </a:t>
            </a:r>
            <a:r>
              <a:rPr lang="en-US" dirty="0" smtClean="0"/>
              <a:t>we have  the following active region (AR) properties:</a:t>
            </a:r>
          </a:p>
          <a:p>
            <a:r>
              <a:rPr lang="en-US" dirty="0" smtClean="0"/>
              <a:t>A </a:t>
            </a:r>
            <a:r>
              <a:rPr lang="en-US" dirty="0"/>
              <a:t>s</a:t>
            </a:r>
            <a:r>
              <a:rPr lang="en-US" dirty="0" smtClean="0"/>
              <a:t>equence of pre-flare MDI (96-min) </a:t>
            </a:r>
            <a:r>
              <a:rPr lang="en-US" dirty="0" smtClean="0"/>
              <a:t>magnetograms,  B(</a:t>
            </a:r>
            <a:r>
              <a:rPr lang="en-US" dirty="0" err="1" smtClean="0"/>
              <a:t>x,y</a:t>
            </a:r>
            <a:r>
              <a:rPr lang="en-US" dirty="0" smtClean="0"/>
              <a:t>);</a:t>
            </a:r>
            <a:endParaRPr lang="en-US" dirty="0" smtClean="0"/>
          </a:p>
          <a:p>
            <a:r>
              <a:rPr lang="en-US" dirty="0" smtClean="0"/>
              <a:t>A sequence of pre-flare velocities of the magnetic elements</a:t>
            </a:r>
            <a:r>
              <a:rPr lang="en-US" dirty="0" smtClean="0"/>
              <a:t>; V(</a:t>
            </a:r>
            <a:r>
              <a:rPr lang="en-US" dirty="0" err="1" smtClean="0"/>
              <a:t>x,y</a:t>
            </a:r>
            <a:r>
              <a:rPr lang="en-US" dirty="0" smtClean="0"/>
              <a:t>)</a:t>
            </a:r>
            <a:endParaRPr lang="en-US" dirty="0" smtClean="0"/>
          </a:p>
          <a:p>
            <a:r>
              <a:rPr lang="en-US" dirty="0" smtClean="0"/>
              <a:t>Evolution of the active region magnetic fluxes</a:t>
            </a:r>
            <a:r>
              <a:rPr lang="en-US" dirty="0"/>
              <a:t>; </a:t>
            </a:r>
            <a:r>
              <a:rPr lang="en-US" dirty="0" smtClean="0"/>
              <a:t> Φ</a:t>
            </a:r>
            <a:r>
              <a:rPr lang="en-US" baseline="-25000" dirty="0" smtClean="0"/>
              <a:t>AR</a:t>
            </a:r>
            <a:endParaRPr lang="en-US" dirty="0" smtClean="0"/>
          </a:p>
          <a:p>
            <a:r>
              <a:rPr lang="en-US" dirty="0" smtClean="0"/>
              <a:t>Evolution </a:t>
            </a:r>
            <a:r>
              <a:rPr lang="en-US" dirty="0" smtClean="0"/>
              <a:t>of the active region helicity fluxes</a:t>
            </a:r>
            <a:r>
              <a:rPr lang="en-US" dirty="0" smtClean="0"/>
              <a:t>.  H</a:t>
            </a:r>
            <a:r>
              <a:rPr lang="en-US" baseline="-25000" dirty="0" smtClean="0"/>
              <a:t>AR</a:t>
            </a:r>
            <a:endParaRPr lang="en-US" baseline="-25000" dirty="0" smtClean="0"/>
          </a:p>
          <a:p>
            <a:pPr marL="0" indent="0">
              <a:buNone/>
            </a:pPr>
            <a:endParaRPr lang="en-US" b="1" dirty="0" smtClean="0"/>
          </a:p>
          <a:p>
            <a:pPr marL="0" indent="0">
              <a:buNone/>
            </a:pPr>
            <a:r>
              <a:rPr lang="en-US" b="1" dirty="0" smtClean="0"/>
              <a:t>Future</a:t>
            </a:r>
            <a:r>
              <a:rPr lang="en-US" b="1" dirty="0" smtClean="0"/>
              <a:t>:</a:t>
            </a:r>
            <a:r>
              <a:rPr lang="en-US" dirty="0" smtClean="0"/>
              <a:t> Application of the MCC model =&gt; flare helicity</a:t>
            </a:r>
            <a:endParaRPr lang="en-US" dirty="0"/>
          </a:p>
          <a:p>
            <a:pPr marL="0" indent="0">
              <a:buNone/>
            </a:pPr>
            <a:r>
              <a:rPr lang="en-US" dirty="0" smtClean="0"/>
              <a:t>All those data is stored in IDL as *</a:t>
            </a:r>
            <a:r>
              <a:rPr lang="en-US" dirty="0" err="1" smtClean="0"/>
              <a:t>sav</a:t>
            </a:r>
            <a:r>
              <a:rPr lang="en-US" dirty="0" smtClean="0"/>
              <a:t> files + plots are saved as *fits files.</a:t>
            </a:r>
          </a:p>
          <a:p>
            <a:endParaRPr lang="en-US" dirty="0" smtClean="0"/>
          </a:p>
          <a:p>
            <a:pPr marL="0" indent="0">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E62ABB11-4FB2-4374-9480-74C09670CA08}" type="slidenum">
              <a:rPr lang="en-US" smtClean="0"/>
              <a:pPr/>
              <a:t>29</a:t>
            </a:fld>
            <a:endParaRPr lang="en-US"/>
          </a:p>
        </p:txBody>
      </p:sp>
    </p:spTree>
    <p:extLst>
      <p:ext uri="{BB962C8B-B14F-4D97-AF65-F5344CB8AC3E}">
        <p14:creationId xmlns:p14="http://schemas.microsoft.com/office/powerpoint/2010/main" val="4739587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p:cNvPicPr>
            <a:picLocks noChangeAspect="1" noChangeArrowheads="1"/>
          </p:cNvPicPr>
          <p:nvPr/>
        </p:nvPicPr>
        <p:blipFill>
          <a:blip r:embed="rId3" cstate="print"/>
          <a:srcRect/>
          <a:stretch>
            <a:fillRect/>
          </a:stretch>
        </p:blipFill>
        <p:spPr bwMode="auto">
          <a:xfrm>
            <a:off x="3627845" y="1025718"/>
            <a:ext cx="4619625" cy="2095500"/>
          </a:xfrm>
          <a:prstGeom prst="rect">
            <a:avLst/>
          </a:prstGeom>
          <a:noFill/>
          <a:ln w="9525">
            <a:noFill/>
            <a:miter lim="800000"/>
            <a:headEnd/>
            <a:tailEnd/>
          </a:ln>
        </p:spPr>
      </p:pic>
      <p:pic>
        <p:nvPicPr>
          <p:cNvPr id="232450" name="Picture 2"/>
          <p:cNvPicPr>
            <a:picLocks noChangeAspect="1" noChangeArrowheads="1"/>
          </p:cNvPicPr>
          <p:nvPr/>
        </p:nvPicPr>
        <p:blipFill>
          <a:blip r:embed="rId4" cstate="print"/>
          <a:srcRect/>
          <a:stretch>
            <a:fillRect/>
          </a:stretch>
        </p:blipFill>
        <p:spPr bwMode="auto">
          <a:xfrm>
            <a:off x="3627845" y="1025718"/>
            <a:ext cx="4619625" cy="2095500"/>
          </a:xfrm>
          <a:prstGeom prst="rect">
            <a:avLst/>
          </a:prstGeom>
          <a:noFill/>
          <a:ln w="9525">
            <a:noFill/>
            <a:miter lim="800000"/>
            <a:headEnd/>
            <a:tailEnd/>
          </a:ln>
        </p:spPr>
      </p:pic>
      <p:sp>
        <p:nvSpPr>
          <p:cNvPr id="24" name="Footer Placeholder 4"/>
          <p:cNvSpPr>
            <a:spLocks noGrp="1"/>
          </p:cNvSpPr>
          <p:nvPr>
            <p:ph type="ftr" sz="quarter" idx="11"/>
          </p:nvPr>
        </p:nvSpPr>
        <p:spPr>
          <a:xfrm>
            <a:off x="150311" y="6606870"/>
            <a:ext cx="8892501" cy="365125"/>
          </a:xfrm>
        </p:spPr>
        <p:txBody>
          <a:bodyPr/>
          <a:lstStyle/>
          <a:p>
            <a:pPr algn="just"/>
            <a:r>
              <a:rPr lang="en-US" dirty="0" smtClean="0">
                <a:solidFill>
                  <a:schemeClr val="tx1"/>
                </a:solidFill>
              </a:rPr>
              <a:t>Introduction	</a:t>
            </a:r>
            <a:r>
              <a:rPr lang="en-US" dirty="0" smtClean="0">
                <a:solidFill>
                  <a:schemeClr val="bg1">
                    <a:lumMod val="75000"/>
                  </a:schemeClr>
                </a:solidFill>
              </a:rPr>
              <a:t>	Methods: MCC ,  Observations		Data	          Results I		     Results II</a:t>
            </a:r>
            <a:endParaRPr lang="en-US" dirty="0">
              <a:solidFill>
                <a:schemeClr val="bg1">
                  <a:lumMod val="75000"/>
                </a:schemeClr>
              </a:solidFill>
            </a:endParaRPr>
          </a:p>
        </p:txBody>
      </p:sp>
      <p:sp>
        <p:nvSpPr>
          <p:cNvPr id="10" name="Title 1"/>
          <p:cNvSpPr>
            <a:spLocks noGrp="1"/>
          </p:cNvSpPr>
          <p:nvPr>
            <p:ph type="title"/>
          </p:nvPr>
        </p:nvSpPr>
        <p:spPr>
          <a:xfrm>
            <a:off x="1643549" y="3424982"/>
            <a:ext cx="1607765" cy="840328"/>
          </a:xfrm>
        </p:spPr>
        <p:style>
          <a:lnRef idx="2">
            <a:schemeClr val="accent4"/>
          </a:lnRef>
          <a:fillRef idx="1">
            <a:schemeClr val="lt1"/>
          </a:fillRef>
          <a:effectRef idx="0">
            <a:schemeClr val="accent4"/>
          </a:effectRef>
          <a:fontRef idx="minor">
            <a:schemeClr val="dk1"/>
          </a:fontRef>
        </p:style>
        <p:txBody>
          <a:bodyPr>
            <a:normAutofit/>
          </a:bodyPr>
          <a:lstStyle/>
          <a:p>
            <a:r>
              <a:rPr lang="en-US" sz="3600" dirty="0" smtClean="0"/>
              <a:t>CMEs</a:t>
            </a:r>
            <a:endParaRPr lang="en-US" sz="3600" dirty="0"/>
          </a:p>
        </p:txBody>
      </p:sp>
      <p:sp>
        <p:nvSpPr>
          <p:cNvPr id="11" name="Rectangle 10"/>
          <p:cNvSpPr/>
          <p:nvPr/>
        </p:nvSpPr>
        <p:spPr>
          <a:xfrm>
            <a:off x="422709" y="5194543"/>
            <a:ext cx="1873841"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800" dirty="0" smtClean="0"/>
              <a:t>Quiet Sun structures</a:t>
            </a:r>
          </a:p>
          <a:p>
            <a:pPr algn="ctr"/>
            <a:endParaRPr lang="en-US" sz="2800" dirty="0" smtClean="0"/>
          </a:p>
        </p:txBody>
      </p:sp>
      <p:sp>
        <p:nvSpPr>
          <p:cNvPr id="12" name="Rectangle 11"/>
          <p:cNvSpPr/>
          <p:nvPr/>
        </p:nvSpPr>
        <p:spPr>
          <a:xfrm>
            <a:off x="2804315" y="5252652"/>
            <a:ext cx="1485758"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800" dirty="0" smtClean="0"/>
              <a:t>Active regions</a:t>
            </a:r>
          </a:p>
        </p:txBody>
      </p:sp>
      <p:cxnSp>
        <p:nvCxnSpPr>
          <p:cNvPr id="13" name="Straight Arrow Connector 12"/>
          <p:cNvCxnSpPr/>
          <p:nvPr/>
        </p:nvCxnSpPr>
        <p:spPr>
          <a:xfrm rot="5400000">
            <a:off x="1421661" y="4487199"/>
            <a:ext cx="917393" cy="473616"/>
          </a:xfrm>
          <a:prstGeom prst="straightConnector1">
            <a:avLst/>
          </a:prstGeom>
          <a:ln w="317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2631976" y="4362489"/>
            <a:ext cx="937244" cy="742879"/>
          </a:xfrm>
          <a:prstGeom prst="straightConnector1">
            <a:avLst/>
          </a:prstGeom>
          <a:ln w="3175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804315" y="5202551"/>
            <a:ext cx="1485758" cy="1384995"/>
          </a:xfrm>
          <a:prstGeom prst="rect">
            <a:avLst/>
          </a:prstGeom>
          <a:ln w="76200"/>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800" dirty="0" smtClean="0"/>
              <a:t>Active regions</a:t>
            </a:r>
          </a:p>
          <a:p>
            <a:pPr algn="ctr"/>
            <a:r>
              <a:rPr lang="en-US" sz="2800" dirty="0" smtClean="0"/>
              <a:t>(flares)</a:t>
            </a:r>
          </a:p>
        </p:txBody>
      </p:sp>
      <p:pic>
        <p:nvPicPr>
          <p:cNvPr id="17" name="Picture 4"/>
          <p:cNvPicPr>
            <a:picLocks noChangeAspect="1" noChangeArrowheads="1"/>
          </p:cNvPicPr>
          <p:nvPr/>
        </p:nvPicPr>
        <p:blipFill>
          <a:blip r:embed="rId5" cstate="print"/>
          <a:srcRect/>
          <a:stretch>
            <a:fillRect/>
          </a:stretch>
        </p:blipFill>
        <p:spPr bwMode="auto">
          <a:xfrm>
            <a:off x="333683" y="1068156"/>
            <a:ext cx="2200275" cy="2200275"/>
          </a:xfrm>
          <a:prstGeom prst="rect">
            <a:avLst/>
          </a:prstGeom>
          <a:noFill/>
          <a:ln w="9525">
            <a:noFill/>
            <a:miter lim="800000"/>
            <a:headEnd/>
            <a:tailEnd/>
          </a:ln>
        </p:spPr>
      </p:pic>
      <p:sp>
        <p:nvSpPr>
          <p:cNvPr id="20" name="Title 1"/>
          <p:cNvSpPr txBox="1">
            <a:spLocks/>
          </p:cNvSpPr>
          <p:nvPr/>
        </p:nvSpPr>
        <p:spPr>
          <a:xfrm>
            <a:off x="6301187" y="3355029"/>
            <a:ext cx="1760308" cy="840328"/>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dk1"/>
                </a:solidFill>
                <a:effectLst/>
                <a:uLnTx/>
                <a:uFillTx/>
                <a:latin typeface="+mn-lt"/>
                <a:ea typeface="+mn-ea"/>
                <a:cs typeface="+mn-cs"/>
              </a:rPr>
              <a:t>ICMEs</a:t>
            </a:r>
            <a:endParaRPr kumimoji="0" lang="en-US" sz="3600" b="0" i="0" u="none" strike="noStrike" kern="1200" cap="none" spc="0" normalizeH="0" baseline="0" noProof="0" dirty="0">
              <a:ln>
                <a:noFill/>
              </a:ln>
              <a:solidFill>
                <a:schemeClr val="dk1"/>
              </a:solidFill>
              <a:effectLst/>
              <a:uLnTx/>
              <a:uFillTx/>
              <a:latin typeface="+mn-lt"/>
              <a:ea typeface="+mn-ea"/>
              <a:cs typeface="+mn-cs"/>
            </a:endParaRPr>
          </a:p>
        </p:txBody>
      </p:sp>
      <p:sp>
        <p:nvSpPr>
          <p:cNvPr id="21" name="Rectangle 20"/>
          <p:cNvSpPr/>
          <p:nvPr/>
        </p:nvSpPr>
        <p:spPr>
          <a:xfrm>
            <a:off x="5377289" y="5182703"/>
            <a:ext cx="1703808"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800" dirty="0" smtClean="0"/>
              <a:t>Non-Cylindrical structures </a:t>
            </a:r>
          </a:p>
        </p:txBody>
      </p:sp>
      <p:cxnSp>
        <p:nvCxnSpPr>
          <p:cNvPr id="22" name="Straight Arrow Connector 21"/>
          <p:cNvCxnSpPr/>
          <p:nvPr/>
        </p:nvCxnSpPr>
        <p:spPr>
          <a:xfrm rot="5400000">
            <a:off x="6008336" y="4416217"/>
            <a:ext cx="987343" cy="545628"/>
          </a:xfrm>
          <a:prstGeom prst="straightConnector1">
            <a:avLst/>
          </a:prstGeom>
          <a:ln w="317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H="1">
            <a:off x="7268052" y="4389257"/>
            <a:ext cx="987346" cy="599543"/>
          </a:xfrm>
          <a:prstGeom prst="straightConnector1">
            <a:avLst/>
          </a:prstGeom>
          <a:ln w="3175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357896" y="5182703"/>
            <a:ext cx="1407200"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800" dirty="0" smtClean="0"/>
              <a:t>Magnetic clouds       (MC)</a:t>
            </a:r>
          </a:p>
        </p:txBody>
      </p:sp>
      <p:sp>
        <p:nvSpPr>
          <p:cNvPr id="29" name="Rectangle 28"/>
          <p:cNvSpPr/>
          <p:nvPr/>
        </p:nvSpPr>
        <p:spPr>
          <a:xfrm>
            <a:off x="7357895" y="5182703"/>
            <a:ext cx="1407200" cy="1384995"/>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800" dirty="0" smtClean="0"/>
              <a:t>Magnetic clouds       (MC)</a:t>
            </a:r>
          </a:p>
        </p:txBody>
      </p:sp>
      <p:sp>
        <p:nvSpPr>
          <p:cNvPr id="30" name="Rectangle 29"/>
          <p:cNvSpPr/>
          <p:nvPr/>
        </p:nvSpPr>
        <p:spPr>
          <a:xfrm>
            <a:off x="7944656" y="4441938"/>
            <a:ext cx="820440" cy="369332"/>
          </a:xfrm>
          <a:prstGeom prst="rect">
            <a:avLst/>
          </a:prstGeom>
        </p:spPr>
        <p:txBody>
          <a:bodyPr wrap="square">
            <a:spAutoFit/>
          </a:bodyPr>
          <a:lstStyle/>
          <a:p>
            <a:r>
              <a:rPr lang="en-US" dirty="0" smtClean="0"/>
              <a:t>&gt;1/3</a:t>
            </a:r>
            <a:endParaRPr lang="en-US" dirty="0"/>
          </a:p>
        </p:txBody>
      </p:sp>
      <p:sp>
        <p:nvSpPr>
          <p:cNvPr id="33" name="Rectangle 32"/>
          <p:cNvSpPr/>
          <p:nvPr/>
        </p:nvSpPr>
        <p:spPr>
          <a:xfrm>
            <a:off x="7357895" y="5182702"/>
            <a:ext cx="1407200" cy="1384995"/>
          </a:xfrm>
          <a:prstGeom prst="rect">
            <a:avLst/>
          </a:prstGeom>
          <a:ln w="76200"/>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800" dirty="0" smtClean="0"/>
              <a:t>Magnetic clouds       (MC)</a:t>
            </a:r>
          </a:p>
        </p:txBody>
      </p:sp>
      <p:sp>
        <p:nvSpPr>
          <p:cNvPr id="39" name="Rectangle 38"/>
          <p:cNvSpPr/>
          <p:nvPr/>
        </p:nvSpPr>
        <p:spPr>
          <a:xfrm>
            <a:off x="5700156" y="653063"/>
            <a:ext cx="2956956" cy="30044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20647"/>
            <a:ext cx="9067865" cy="707886"/>
          </a:xfrm>
          <a:prstGeom prst="rect">
            <a:avLst/>
          </a:prstGeom>
        </p:spPr>
        <p:txBody>
          <a:bodyPr wrap="square">
            <a:spAutoFit/>
          </a:bodyPr>
          <a:lstStyle/>
          <a:p>
            <a:pPr algn="ctr"/>
            <a:r>
              <a:rPr lang="en-US" sz="4000" dirty="0" smtClean="0">
                <a:solidFill>
                  <a:schemeClr val="tx1">
                    <a:lumMod val="50000"/>
                    <a:lumOff val="50000"/>
                  </a:schemeClr>
                </a:solidFill>
                <a:latin typeface="+mj-lt"/>
              </a:rPr>
              <a:t>Coronal Mass Ejections</a:t>
            </a:r>
            <a:endParaRPr lang="en-US" sz="4000" dirty="0">
              <a:solidFill>
                <a:schemeClr val="tx1">
                  <a:lumMod val="50000"/>
                  <a:lumOff val="50000"/>
                </a:schemeClr>
              </a:solidFill>
              <a:latin typeface="+mj-lt"/>
            </a:endParaRPr>
          </a:p>
        </p:txBody>
      </p:sp>
      <p:sp>
        <p:nvSpPr>
          <p:cNvPr id="40" name="Slide Number Placeholder 39"/>
          <p:cNvSpPr>
            <a:spLocks noGrp="1"/>
          </p:cNvSpPr>
          <p:nvPr>
            <p:ph type="sldNum" sz="quarter" idx="12"/>
          </p:nvPr>
        </p:nvSpPr>
        <p:spPr/>
        <p:txBody>
          <a:bodyPr/>
          <a:lstStyle/>
          <a:p>
            <a:fld id="{E62ABB11-4FB2-4374-9480-74C09670CA08}" type="slidenum">
              <a:rPr lang="en-US" smtClean="0"/>
              <a:pPr/>
              <a:t>3</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2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8" grpId="0" animBg="1"/>
      <p:bldP spid="29" grpId="0" animBg="1"/>
      <p:bldP spid="29" grpId="1" animBg="1"/>
      <p:bldP spid="30" grpId="0"/>
      <p:bldP spid="33" grpId="2" animBg="1"/>
      <p:bldP spid="3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3050" y="44068"/>
            <a:ext cx="6896559" cy="6644247"/>
          </a:xfrm>
          <a:prstGeom prst="rect">
            <a:avLst/>
          </a:prstGeom>
          <a:noFill/>
          <a:ln w="9525">
            <a:noFill/>
            <a:miter lim="800000"/>
            <a:headEnd/>
            <a:tailEnd/>
          </a:ln>
        </p:spPr>
      </p:pic>
      <p:sp>
        <p:nvSpPr>
          <p:cNvPr id="2" name="Title 1"/>
          <p:cNvSpPr>
            <a:spLocks noGrp="1"/>
          </p:cNvSpPr>
          <p:nvPr>
            <p:ph type="title"/>
          </p:nvPr>
        </p:nvSpPr>
        <p:spPr>
          <a:xfrm>
            <a:off x="3152757" y="2749208"/>
            <a:ext cx="8229600" cy="1143000"/>
          </a:xfrm>
        </p:spPr>
        <p:txBody>
          <a:bodyPr>
            <a:normAutofit/>
          </a:bodyPr>
          <a:lstStyle/>
          <a:p>
            <a:r>
              <a:rPr lang="en-US" sz="4000" dirty="0" smtClean="0">
                <a:solidFill>
                  <a:schemeClr val="tx1">
                    <a:lumMod val="50000"/>
                    <a:lumOff val="50000"/>
                  </a:schemeClr>
                </a:solidFill>
              </a:rPr>
              <a:t>Questions?</a:t>
            </a:r>
            <a:endParaRPr lang="en-US" sz="4000"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fld id="{E62ABB11-4FB2-4374-9480-74C09670CA08}" type="slidenum">
              <a:rPr lang="en-US" smtClean="0"/>
              <a:pPr/>
              <a:t>30</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cstate="print"/>
          <a:srcRect/>
          <a:stretch>
            <a:fillRect/>
          </a:stretch>
        </p:blipFill>
        <p:spPr bwMode="auto">
          <a:xfrm>
            <a:off x="2595872" y="1457931"/>
            <a:ext cx="4619625" cy="2095500"/>
          </a:xfrm>
          <a:prstGeom prst="rect">
            <a:avLst/>
          </a:prstGeom>
          <a:noFill/>
          <a:ln w="9525">
            <a:noFill/>
            <a:miter lim="800000"/>
            <a:headEnd/>
            <a:tailEnd/>
          </a:ln>
        </p:spPr>
      </p:pic>
      <p:sp>
        <p:nvSpPr>
          <p:cNvPr id="2" name="Title 1"/>
          <p:cNvSpPr>
            <a:spLocks noGrp="1"/>
          </p:cNvSpPr>
          <p:nvPr>
            <p:ph type="title"/>
          </p:nvPr>
        </p:nvSpPr>
        <p:spPr>
          <a:xfrm>
            <a:off x="1643549" y="3424982"/>
            <a:ext cx="1607765" cy="840328"/>
          </a:xfrm>
        </p:spPr>
        <p:style>
          <a:lnRef idx="2">
            <a:schemeClr val="accent4"/>
          </a:lnRef>
          <a:fillRef idx="1">
            <a:schemeClr val="lt1"/>
          </a:fillRef>
          <a:effectRef idx="0">
            <a:schemeClr val="accent4"/>
          </a:effectRef>
          <a:fontRef idx="minor">
            <a:schemeClr val="dk1"/>
          </a:fontRef>
        </p:style>
        <p:txBody>
          <a:bodyPr>
            <a:normAutofit/>
          </a:bodyPr>
          <a:lstStyle/>
          <a:p>
            <a:r>
              <a:rPr lang="en-US" sz="3600" dirty="0" smtClean="0"/>
              <a:t>Flares</a:t>
            </a:r>
            <a:endParaRPr lang="en-US" sz="3600" dirty="0"/>
          </a:p>
        </p:txBody>
      </p:sp>
      <p:sp>
        <p:nvSpPr>
          <p:cNvPr id="26" name="Title 1"/>
          <p:cNvSpPr txBox="1">
            <a:spLocks/>
          </p:cNvSpPr>
          <p:nvPr/>
        </p:nvSpPr>
        <p:spPr>
          <a:xfrm>
            <a:off x="6301187" y="3355029"/>
            <a:ext cx="1760308" cy="840328"/>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dk1"/>
                </a:solidFill>
                <a:effectLst/>
                <a:uLnTx/>
                <a:uFillTx/>
                <a:latin typeface="+mn-lt"/>
                <a:ea typeface="+mn-ea"/>
                <a:cs typeface="+mn-cs"/>
              </a:rPr>
              <a:t>MCs</a:t>
            </a:r>
            <a:endParaRPr kumimoji="0" lang="en-US" sz="3600" b="0" i="0" u="none" strike="noStrike" kern="1200" cap="none" spc="0" normalizeH="0" baseline="0" noProof="0" dirty="0">
              <a:ln>
                <a:noFill/>
              </a:ln>
              <a:solidFill>
                <a:schemeClr val="dk1"/>
              </a:solidFill>
              <a:effectLst/>
              <a:uLnTx/>
              <a:uFillTx/>
              <a:latin typeface="+mn-lt"/>
              <a:ea typeface="+mn-ea"/>
              <a:cs typeface="+mn-cs"/>
            </a:endParaRPr>
          </a:p>
        </p:txBody>
      </p:sp>
      <p:cxnSp>
        <p:nvCxnSpPr>
          <p:cNvPr id="24" name="Straight Arrow Connector 23"/>
          <p:cNvCxnSpPr/>
          <p:nvPr/>
        </p:nvCxnSpPr>
        <p:spPr>
          <a:xfrm>
            <a:off x="3404805" y="3757808"/>
            <a:ext cx="26953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420215" y="4847573"/>
            <a:ext cx="2193229" cy="1015663"/>
          </a:xfrm>
          <a:prstGeom prst="rect">
            <a:avLst/>
          </a:prstGeom>
        </p:spPr>
        <p:txBody>
          <a:bodyPr wrap="none">
            <a:spAutoFit/>
          </a:bodyPr>
          <a:lstStyle/>
          <a:p>
            <a:pPr>
              <a:buFont typeface="Arial" pitchFamily="34" charset="0"/>
              <a:buChar char="•"/>
            </a:pPr>
            <a:r>
              <a:rPr lang="en-US" sz="2000" dirty="0" smtClean="0">
                <a:latin typeface="Franklin Gothic Book" pitchFamily="34" charset="0"/>
              </a:rPr>
              <a:t>    axis orientation</a:t>
            </a:r>
          </a:p>
          <a:p>
            <a:pPr>
              <a:buFont typeface="Arial" pitchFamily="34" charset="0"/>
              <a:buChar char="•"/>
            </a:pPr>
            <a:r>
              <a:rPr lang="en-US" sz="2000" dirty="0" smtClean="0">
                <a:latin typeface="Franklin Gothic Book" pitchFamily="34" charset="0"/>
              </a:rPr>
              <a:t>    magnetic flux</a:t>
            </a:r>
          </a:p>
          <a:p>
            <a:pPr>
              <a:buFont typeface="Arial" pitchFamily="34" charset="0"/>
              <a:buChar char="•"/>
            </a:pPr>
            <a:r>
              <a:rPr lang="en-US" sz="2000" dirty="0">
                <a:latin typeface="Franklin Gothic Book" pitchFamily="34" charset="0"/>
              </a:rPr>
              <a:t> </a:t>
            </a:r>
            <a:r>
              <a:rPr lang="en-US" sz="2000" dirty="0" smtClean="0">
                <a:latin typeface="Franklin Gothic Book" pitchFamily="34" charset="0"/>
              </a:rPr>
              <a:t>   helicity</a:t>
            </a:r>
          </a:p>
        </p:txBody>
      </p:sp>
      <p:sp>
        <p:nvSpPr>
          <p:cNvPr id="33" name="Rectangle 32"/>
          <p:cNvSpPr/>
          <p:nvPr/>
        </p:nvSpPr>
        <p:spPr>
          <a:xfrm>
            <a:off x="6163401" y="4835047"/>
            <a:ext cx="2193229" cy="1015663"/>
          </a:xfrm>
          <a:prstGeom prst="rect">
            <a:avLst/>
          </a:prstGeom>
        </p:spPr>
        <p:txBody>
          <a:bodyPr wrap="none">
            <a:spAutoFit/>
          </a:bodyPr>
          <a:lstStyle/>
          <a:p>
            <a:pPr>
              <a:buFont typeface="Arial" pitchFamily="34" charset="0"/>
              <a:buChar char="•"/>
            </a:pPr>
            <a:r>
              <a:rPr lang="en-US" sz="2000" dirty="0" smtClean="0">
                <a:latin typeface="Franklin Gothic Book" pitchFamily="34" charset="0"/>
              </a:rPr>
              <a:t>    axis orientation</a:t>
            </a:r>
          </a:p>
          <a:p>
            <a:pPr>
              <a:buFont typeface="Arial" pitchFamily="34" charset="0"/>
              <a:buChar char="•"/>
            </a:pPr>
            <a:r>
              <a:rPr lang="en-US" sz="2000" dirty="0" smtClean="0">
                <a:latin typeface="Franklin Gothic Book" pitchFamily="34" charset="0"/>
              </a:rPr>
              <a:t>    magnetic flux</a:t>
            </a:r>
          </a:p>
          <a:p>
            <a:pPr>
              <a:buFont typeface="Arial" pitchFamily="34" charset="0"/>
              <a:buChar char="•"/>
            </a:pPr>
            <a:r>
              <a:rPr lang="en-US" sz="2000" dirty="0">
                <a:latin typeface="Franklin Gothic Book" pitchFamily="34" charset="0"/>
              </a:rPr>
              <a:t> </a:t>
            </a:r>
            <a:r>
              <a:rPr lang="en-US" sz="2000" dirty="0" smtClean="0">
                <a:latin typeface="Franklin Gothic Book" pitchFamily="34" charset="0"/>
              </a:rPr>
              <a:t>   helicity</a:t>
            </a:r>
          </a:p>
        </p:txBody>
      </p:sp>
      <p:sp>
        <p:nvSpPr>
          <p:cNvPr id="34" name="Rectangle 33"/>
          <p:cNvSpPr/>
          <p:nvPr/>
        </p:nvSpPr>
        <p:spPr>
          <a:xfrm>
            <a:off x="1420216" y="5825658"/>
            <a:ext cx="1314304" cy="400110"/>
          </a:xfrm>
          <a:prstGeom prst="rect">
            <a:avLst/>
          </a:prstGeom>
        </p:spPr>
        <p:txBody>
          <a:bodyPr wrap="square">
            <a:spAutoFit/>
          </a:bodyPr>
          <a:lstStyle/>
          <a:p>
            <a:pPr>
              <a:buFont typeface="Arial" pitchFamily="34" charset="0"/>
              <a:buChar char="•"/>
            </a:pPr>
            <a:r>
              <a:rPr lang="en-US" sz="2000" dirty="0" smtClean="0">
                <a:latin typeface="Franklin Gothic Book" pitchFamily="34" charset="0"/>
              </a:rPr>
              <a:t>    energy</a:t>
            </a:r>
            <a:endParaRPr lang="en-US" sz="2000" dirty="0"/>
          </a:p>
        </p:txBody>
      </p:sp>
      <p:sp>
        <p:nvSpPr>
          <p:cNvPr id="35" name="Rectangle 34"/>
          <p:cNvSpPr/>
          <p:nvPr/>
        </p:nvSpPr>
        <p:spPr>
          <a:xfrm>
            <a:off x="6163401" y="5775554"/>
            <a:ext cx="1314304" cy="400110"/>
          </a:xfrm>
          <a:prstGeom prst="rect">
            <a:avLst/>
          </a:prstGeom>
        </p:spPr>
        <p:txBody>
          <a:bodyPr wrap="square">
            <a:spAutoFit/>
          </a:bodyPr>
          <a:lstStyle/>
          <a:p>
            <a:pPr>
              <a:buFont typeface="Arial" pitchFamily="34" charset="0"/>
              <a:buChar char="•"/>
            </a:pPr>
            <a:r>
              <a:rPr lang="en-US" sz="2000" dirty="0" smtClean="0">
                <a:latin typeface="Franklin Gothic Book" pitchFamily="34" charset="0"/>
              </a:rPr>
              <a:t>    energy</a:t>
            </a:r>
            <a:endParaRPr lang="en-US" sz="2000" dirty="0"/>
          </a:p>
        </p:txBody>
      </p:sp>
      <p:grpSp>
        <p:nvGrpSpPr>
          <p:cNvPr id="36" name="Group 37"/>
          <p:cNvGrpSpPr/>
          <p:nvPr/>
        </p:nvGrpSpPr>
        <p:grpSpPr>
          <a:xfrm>
            <a:off x="3782918" y="4890677"/>
            <a:ext cx="1953929" cy="511726"/>
            <a:chOff x="3599848" y="4427621"/>
            <a:chExt cx="1953929" cy="511726"/>
          </a:xfrm>
        </p:grpSpPr>
        <p:cxnSp>
          <p:nvCxnSpPr>
            <p:cNvPr id="41" name="Straight Arrow Connector 40"/>
            <p:cNvCxnSpPr/>
            <p:nvPr/>
          </p:nvCxnSpPr>
          <p:spPr>
            <a:xfrm>
              <a:off x="3599848" y="4937759"/>
              <a:ext cx="1953929" cy="1588"/>
            </a:xfrm>
            <a:prstGeom prst="straightConnector1">
              <a:avLst/>
            </a:prstGeom>
            <a:ln w="28575">
              <a:headEnd type="triangle" w="med" len="med"/>
              <a:tailEnd type="triangle" w="med" len="med"/>
            </a:ln>
          </p:spPr>
          <p:style>
            <a:lnRef idx="1">
              <a:schemeClr val="accent5"/>
            </a:lnRef>
            <a:fillRef idx="0">
              <a:schemeClr val="accent5"/>
            </a:fillRef>
            <a:effectRef idx="0">
              <a:schemeClr val="accent5"/>
            </a:effectRef>
            <a:fontRef idx="minor">
              <a:schemeClr val="tx1"/>
            </a:fontRef>
          </p:style>
        </p:cxnSp>
        <p:sp>
          <p:nvSpPr>
            <p:cNvPr id="45" name="Rectangle 44"/>
            <p:cNvSpPr/>
            <p:nvPr/>
          </p:nvSpPr>
          <p:spPr>
            <a:xfrm>
              <a:off x="3876392" y="4427621"/>
              <a:ext cx="1296510" cy="400110"/>
            </a:xfrm>
            <a:prstGeom prst="rect">
              <a:avLst/>
            </a:prstGeom>
          </p:spPr>
          <p:txBody>
            <a:bodyPr wrap="none">
              <a:spAutoFit/>
            </a:bodyPr>
            <a:lstStyle/>
            <a:p>
              <a:pPr algn="ctr"/>
              <a:r>
                <a:rPr lang="en-US" sz="2000" dirty="0" smtClean="0">
                  <a:latin typeface="Franklin Gothic Book" pitchFamily="34" charset="0"/>
                </a:rPr>
                <a:t>Compare! </a:t>
              </a:r>
            </a:p>
          </p:txBody>
        </p:sp>
      </p:grpSp>
      <p:sp>
        <p:nvSpPr>
          <p:cNvPr id="46" name="Footer Placeholder 4"/>
          <p:cNvSpPr>
            <a:spLocks noGrp="1"/>
          </p:cNvSpPr>
          <p:nvPr>
            <p:ph type="ftr" sz="quarter" idx="11"/>
          </p:nvPr>
        </p:nvSpPr>
        <p:spPr>
          <a:xfrm>
            <a:off x="150311" y="6606870"/>
            <a:ext cx="8892501" cy="365125"/>
          </a:xfrm>
        </p:spPr>
        <p:txBody>
          <a:bodyPr/>
          <a:lstStyle/>
          <a:p>
            <a:pPr algn="just"/>
            <a:r>
              <a:rPr lang="en-US" dirty="0" smtClean="0">
                <a:solidFill>
                  <a:schemeClr val="tx1"/>
                </a:solidFill>
              </a:rPr>
              <a:t>Introduction	</a:t>
            </a:r>
            <a:r>
              <a:rPr lang="en-US" dirty="0" smtClean="0">
                <a:solidFill>
                  <a:schemeClr val="bg1">
                    <a:lumMod val="75000"/>
                  </a:schemeClr>
                </a:solidFill>
              </a:rPr>
              <a:t>	Methods: MCC ,  Observations		Data	          Results I		     Results II</a:t>
            </a:r>
            <a:endParaRPr lang="en-US" dirty="0">
              <a:solidFill>
                <a:schemeClr val="bg1">
                  <a:lumMod val="75000"/>
                </a:schemeClr>
              </a:solidFill>
            </a:endParaRPr>
          </a:p>
        </p:txBody>
      </p:sp>
      <p:sp>
        <p:nvSpPr>
          <p:cNvPr id="28" name="Rectangle 27"/>
          <p:cNvSpPr/>
          <p:nvPr/>
        </p:nvSpPr>
        <p:spPr>
          <a:xfrm>
            <a:off x="0" y="220647"/>
            <a:ext cx="9067865" cy="1323439"/>
          </a:xfrm>
          <a:prstGeom prst="rect">
            <a:avLst/>
          </a:prstGeom>
        </p:spPr>
        <p:txBody>
          <a:bodyPr wrap="square">
            <a:spAutoFit/>
          </a:bodyPr>
          <a:lstStyle/>
          <a:p>
            <a:pPr algn="ctr"/>
            <a:r>
              <a:rPr lang="en-US" sz="4000" dirty="0" smtClean="0">
                <a:solidFill>
                  <a:schemeClr val="tx1">
                    <a:lumMod val="50000"/>
                    <a:lumOff val="50000"/>
                  </a:schemeClr>
                </a:solidFill>
                <a:latin typeface="+mj-lt"/>
              </a:rPr>
              <a:t>How are Magnetic Clouds related to flares?</a:t>
            </a:r>
            <a:endParaRPr lang="en-US" sz="4000" dirty="0">
              <a:solidFill>
                <a:schemeClr val="tx1">
                  <a:lumMod val="50000"/>
                  <a:lumOff val="50000"/>
                </a:schemeClr>
              </a:solidFill>
              <a:latin typeface="+mj-lt"/>
            </a:endParaRPr>
          </a:p>
        </p:txBody>
      </p:sp>
      <p:sp>
        <p:nvSpPr>
          <p:cNvPr id="15" name="Slide Number Placeholder 14"/>
          <p:cNvSpPr>
            <a:spLocks noGrp="1"/>
          </p:cNvSpPr>
          <p:nvPr>
            <p:ph type="sldNum" sz="quarter" idx="12"/>
          </p:nvPr>
        </p:nvSpPr>
        <p:spPr/>
        <p:txBody>
          <a:bodyPr/>
          <a:lstStyle/>
          <a:p>
            <a:fld id="{E62ABB11-4FB2-4374-9480-74C09670CA08}" type="slidenum">
              <a:rPr lang="en-US" smtClean="0"/>
              <a:pPr/>
              <a:t>4</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4"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883500" y="4623224"/>
            <a:ext cx="3567164" cy="954107"/>
          </a:xfrm>
          <a:prstGeom prst="rect">
            <a:avLst/>
          </a:prstGeom>
        </p:spPr>
        <p:txBody>
          <a:bodyPr wrap="square">
            <a:spAutoFit/>
          </a:bodyPr>
          <a:lstStyle/>
          <a:p>
            <a:pPr>
              <a:buFont typeface="Arial" pitchFamily="34" charset="0"/>
              <a:buChar char="•"/>
            </a:pPr>
            <a:r>
              <a:rPr lang="en-US" sz="2800" dirty="0" smtClean="0"/>
              <a:t>  Fast magnetic reconnection during flare</a:t>
            </a:r>
          </a:p>
        </p:txBody>
      </p:sp>
      <p:sp>
        <p:nvSpPr>
          <p:cNvPr id="2" name="Title 1"/>
          <p:cNvSpPr>
            <a:spLocks noGrp="1"/>
          </p:cNvSpPr>
          <p:nvPr>
            <p:ph type="title"/>
          </p:nvPr>
        </p:nvSpPr>
        <p:spPr>
          <a:xfrm>
            <a:off x="457200" y="355388"/>
            <a:ext cx="8229600" cy="639392"/>
          </a:xfrm>
        </p:spPr>
        <p:txBody>
          <a:bodyPr>
            <a:normAutofit fontScale="90000"/>
          </a:bodyPr>
          <a:lstStyle/>
          <a:p>
            <a:r>
              <a:rPr lang="en-US" dirty="0" smtClean="0"/>
              <a:t>Flux rope formation</a:t>
            </a:r>
            <a:endParaRPr lang="en-US" dirty="0"/>
          </a:p>
        </p:txBody>
      </p:sp>
      <p:sp>
        <p:nvSpPr>
          <p:cNvPr id="3" name="Content Placeholder 2"/>
          <p:cNvSpPr>
            <a:spLocks noGrp="1"/>
          </p:cNvSpPr>
          <p:nvPr>
            <p:ph idx="1"/>
          </p:nvPr>
        </p:nvSpPr>
        <p:spPr>
          <a:xfrm>
            <a:off x="457200" y="1305017"/>
            <a:ext cx="8229600" cy="1585551"/>
          </a:xfrm>
        </p:spPr>
        <p:txBody>
          <a:bodyPr>
            <a:normAutofit/>
          </a:bodyPr>
          <a:lstStyle/>
          <a:p>
            <a:pPr>
              <a:buNone/>
            </a:pPr>
            <a:r>
              <a:rPr lang="en-US" sz="2800" dirty="0" smtClean="0"/>
              <a:t>To model CME flux rope properties we need to understand</a:t>
            </a:r>
          </a:p>
          <a:p>
            <a:pPr>
              <a:buNone/>
            </a:pPr>
            <a:endParaRPr lang="en-US" sz="2800" dirty="0" smtClean="0"/>
          </a:p>
          <a:p>
            <a:pPr algn="ctr">
              <a:buNone/>
            </a:pPr>
            <a:r>
              <a:rPr lang="en-US" sz="2800" b="1" dirty="0" smtClean="0"/>
              <a:t>How and When</a:t>
            </a:r>
            <a:r>
              <a:rPr lang="en-US" sz="2800" dirty="0" smtClean="0"/>
              <a:t> are the flux ropes formed? </a:t>
            </a:r>
          </a:p>
        </p:txBody>
      </p:sp>
      <p:sp>
        <p:nvSpPr>
          <p:cNvPr id="9" name="Rectangle 8"/>
          <p:cNvSpPr/>
          <p:nvPr/>
        </p:nvSpPr>
        <p:spPr>
          <a:xfrm>
            <a:off x="1544152" y="3513789"/>
            <a:ext cx="2334511"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800" dirty="0" smtClean="0"/>
              <a:t>Before flare </a:t>
            </a:r>
            <a:r>
              <a:rPr lang="en-US" sz="2800" b="1" dirty="0" smtClean="0"/>
              <a:t>Pre-existing</a:t>
            </a:r>
            <a:endParaRPr lang="en-US" sz="2800" b="1" dirty="0"/>
          </a:p>
        </p:txBody>
      </p:sp>
      <p:sp>
        <p:nvSpPr>
          <p:cNvPr id="11" name="Rectangle 10"/>
          <p:cNvSpPr/>
          <p:nvPr/>
        </p:nvSpPr>
        <p:spPr>
          <a:xfrm>
            <a:off x="607925" y="4607648"/>
            <a:ext cx="3984171" cy="1384995"/>
          </a:xfrm>
          <a:prstGeom prst="rect">
            <a:avLst/>
          </a:prstGeom>
        </p:spPr>
        <p:txBody>
          <a:bodyPr wrap="square">
            <a:spAutoFit/>
          </a:bodyPr>
          <a:lstStyle/>
          <a:p>
            <a:pPr>
              <a:buFont typeface="Arial" pitchFamily="34" charset="0"/>
              <a:buChar char="•"/>
            </a:pPr>
            <a:r>
              <a:rPr lang="en-US" sz="2800" dirty="0" smtClean="0"/>
              <a:t>  Emerge twisted</a:t>
            </a:r>
          </a:p>
          <a:p>
            <a:pPr>
              <a:buFont typeface="Arial" pitchFamily="34" charset="0"/>
              <a:buChar char="•"/>
            </a:pPr>
            <a:r>
              <a:rPr lang="en-US" sz="2800" dirty="0" smtClean="0"/>
              <a:t>  Formed by slow pre-flare magnetic reconnection</a:t>
            </a:r>
          </a:p>
        </p:txBody>
      </p:sp>
      <p:cxnSp>
        <p:nvCxnSpPr>
          <p:cNvPr id="15" name="Straight Arrow Connector 14"/>
          <p:cNvCxnSpPr/>
          <p:nvPr/>
        </p:nvCxnSpPr>
        <p:spPr>
          <a:xfrm rot="10800000" flipV="1">
            <a:off x="2574059" y="2890564"/>
            <a:ext cx="1573398" cy="603957"/>
          </a:xfrm>
          <a:prstGeom prst="straightConnector1">
            <a:avLst/>
          </a:prstGeom>
          <a:ln w="25400">
            <a:solidFill>
              <a:schemeClr val="accent4"/>
            </a:solidFill>
            <a:tailEnd type="arrow"/>
          </a:ln>
        </p:spPr>
        <p:style>
          <a:lnRef idx="1">
            <a:schemeClr val="accent6"/>
          </a:lnRef>
          <a:fillRef idx="0">
            <a:schemeClr val="accent6"/>
          </a:fillRef>
          <a:effectRef idx="0">
            <a:schemeClr val="accent6"/>
          </a:effectRef>
          <a:fontRef idx="minor">
            <a:schemeClr val="tx1"/>
          </a:fontRef>
        </p:style>
      </p:cxnSp>
      <p:cxnSp>
        <p:nvCxnSpPr>
          <p:cNvPr id="17" name="Straight Arrow Connector 16"/>
          <p:cNvCxnSpPr/>
          <p:nvPr/>
        </p:nvCxnSpPr>
        <p:spPr>
          <a:xfrm>
            <a:off x="4735286" y="2898947"/>
            <a:ext cx="1600200" cy="595575"/>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2487794" y="4844144"/>
            <a:ext cx="3907155" cy="0"/>
          </a:xfrm>
          <a:prstGeom prst="line">
            <a:avLst/>
          </a:prstGeom>
          <a:ln w="9525" cmpd="dbl">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200089" y="3533711"/>
            <a:ext cx="2587384" cy="954107"/>
          </a:xfrm>
          <a:prstGeom prst="rect">
            <a:avLst/>
          </a:prstGeom>
          <a:ln w="76200"/>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800" dirty="0" smtClean="0"/>
              <a:t>During flare</a:t>
            </a:r>
          </a:p>
          <a:p>
            <a:pPr algn="ctr"/>
            <a:r>
              <a:rPr lang="en-US" sz="2800" dirty="0" smtClean="0"/>
              <a:t>Formed </a:t>
            </a:r>
            <a:r>
              <a:rPr lang="en-US" sz="2800" b="1" dirty="0" smtClean="0"/>
              <a:t>in-situ</a:t>
            </a:r>
          </a:p>
        </p:txBody>
      </p:sp>
      <p:sp>
        <p:nvSpPr>
          <p:cNvPr id="18" name="Footer Placeholder 4"/>
          <p:cNvSpPr>
            <a:spLocks noGrp="1"/>
          </p:cNvSpPr>
          <p:nvPr>
            <p:ph type="ftr" sz="quarter" idx="11"/>
          </p:nvPr>
        </p:nvSpPr>
        <p:spPr>
          <a:xfrm>
            <a:off x="150311" y="6606870"/>
            <a:ext cx="8892501" cy="365125"/>
          </a:xfrm>
        </p:spPr>
        <p:txBody>
          <a:bodyPr/>
          <a:lstStyle/>
          <a:p>
            <a:pPr algn="just"/>
            <a:r>
              <a:rPr lang="en-US" dirty="0" smtClean="0">
                <a:solidFill>
                  <a:schemeClr val="tx1"/>
                </a:solidFill>
              </a:rPr>
              <a:t>Introduction	</a:t>
            </a:r>
            <a:r>
              <a:rPr lang="en-US" dirty="0" smtClean="0">
                <a:solidFill>
                  <a:schemeClr val="bg1">
                    <a:lumMod val="75000"/>
                  </a:schemeClr>
                </a:solidFill>
              </a:rPr>
              <a:t>	Methods: MCC ,  Observations		Data	          Results I		     Results II</a:t>
            </a:r>
            <a:endParaRPr lang="en-US" dirty="0">
              <a:solidFill>
                <a:schemeClr val="bg1">
                  <a:lumMod val="75000"/>
                </a:schemeClr>
              </a:solidFill>
            </a:endParaRPr>
          </a:p>
        </p:txBody>
      </p:sp>
      <p:sp>
        <p:nvSpPr>
          <p:cNvPr id="12" name="Slide Number Placeholder 11"/>
          <p:cNvSpPr>
            <a:spLocks noGrp="1"/>
          </p:cNvSpPr>
          <p:nvPr>
            <p:ph type="sldNum" sz="quarter" idx="12"/>
          </p:nvPr>
        </p:nvSpPr>
        <p:spPr/>
        <p:txBody>
          <a:bodyPr/>
          <a:lstStyle/>
          <a:p>
            <a:fld id="{E62ABB11-4FB2-4374-9480-74C09670CA08}" type="slidenum">
              <a:rPr lang="en-US" smtClean="0"/>
              <a:pPr/>
              <a:t>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1"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1701" y="1275078"/>
            <a:ext cx="8454325" cy="3046988"/>
          </a:xfrm>
          <a:prstGeom prst="rect">
            <a:avLst/>
          </a:prstGeom>
        </p:spPr>
        <p:txBody>
          <a:bodyPr wrap="square">
            <a:spAutoFit/>
          </a:bodyPr>
          <a:lstStyle/>
          <a:p>
            <a:pPr>
              <a:buNone/>
            </a:pPr>
            <a:r>
              <a:rPr lang="en-US" sz="2400" b="1" u="sng" dirty="0" smtClean="0"/>
              <a:t>Hypothesis</a:t>
            </a:r>
          </a:p>
          <a:p>
            <a:pPr>
              <a:buNone/>
            </a:pPr>
            <a:r>
              <a:rPr lang="en-US" sz="2400" dirty="0" smtClean="0"/>
              <a:t>MCs originate from the ejection of locally formed flux ropes.</a:t>
            </a:r>
          </a:p>
          <a:p>
            <a:pPr>
              <a:buNone/>
            </a:pPr>
            <a:endParaRPr lang="en-US" sz="2400" dirty="0" smtClean="0"/>
          </a:p>
          <a:p>
            <a:pPr>
              <a:buNone/>
            </a:pPr>
            <a:r>
              <a:rPr lang="en-US" sz="2400" b="1" u="sng" dirty="0" smtClean="0"/>
              <a:t>Tools</a:t>
            </a:r>
          </a:p>
          <a:p>
            <a:pPr>
              <a:buNone/>
            </a:pPr>
            <a:r>
              <a:rPr lang="en-US" sz="2400" dirty="0" smtClean="0"/>
              <a:t>Minimum Current Corona Model;  magnetic cloud, ribbon, magnetic field and X-ray observations  for four eruptive solar flares.</a:t>
            </a:r>
          </a:p>
          <a:p>
            <a:pPr marL="0" lvl="2" indent="0">
              <a:buNone/>
            </a:pPr>
            <a:endParaRPr lang="en-US" sz="2400" b="1" u="sng" dirty="0" smtClean="0"/>
          </a:p>
          <a:p>
            <a:pPr marL="0" lvl="2" indent="0">
              <a:buNone/>
            </a:pPr>
            <a:r>
              <a:rPr lang="en-US" sz="2400" b="1" u="sng" dirty="0" smtClean="0"/>
              <a:t>Analysis</a:t>
            </a:r>
            <a:endParaRPr lang="en-US" sz="2400" u="sng" dirty="0" smtClean="0"/>
          </a:p>
        </p:txBody>
      </p:sp>
      <p:sp>
        <p:nvSpPr>
          <p:cNvPr id="2" name="Title 1"/>
          <p:cNvSpPr>
            <a:spLocks noGrp="1"/>
          </p:cNvSpPr>
          <p:nvPr>
            <p:ph type="title"/>
          </p:nvPr>
        </p:nvSpPr>
        <p:spPr>
          <a:xfrm>
            <a:off x="457200" y="162838"/>
            <a:ext cx="8229600" cy="886772"/>
          </a:xfrm>
        </p:spPr>
        <p:txBody>
          <a:bodyPr>
            <a:normAutofit/>
          </a:bodyPr>
          <a:lstStyle/>
          <a:p>
            <a:r>
              <a:rPr lang="en-US" sz="4000" dirty="0"/>
              <a:t>O</a:t>
            </a:r>
            <a:r>
              <a:rPr lang="en-US" sz="4000" dirty="0" smtClean="0"/>
              <a:t>ne slide summary</a:t>
            </a:r>
            <a:endParaRPr lang="en-US" sz="4000" dirty="0">
              <a:solidFill>
                <a:schemeClr val="tx1">
                  <a:lumMod val="50000"/>
                  <a:lumOff val="50000"/>
                </a:schemeClr>
              </a:solidFill>
            </a:endParaRPr>
          </a:p>
        </p:txBody>
      </p:sp>
      <p:grpSp>
        <p:nvGrpSpPr>
          <p:cNvPr id="5" name="Group 37"/>
          <p:cNvGrpSpPr/>
          <p:nvPr/>
        </p:nvGrpSpPr>
        <p:grpSpPr>
          <a:xfrm>
            <a:off x="3598374" y="4020466"/>
            <a:ext cx="1953929" cy="499200"/>
            <a:chOff x="3599848" y="3701113"/>
            <a:chExt cx="1953929" cy="499200"/>
          </a:xfrm>
        </p:grpSpPr>
        <p:cxnSp>
          <p:nvCxnSpPr>
            <p:cNvPr id="8" name="Straight Arrow Connector 7"/>
            <p:cNvCxnSpPr/>
            <p:nvPr/>
          </p:nvCxnSpPr>
          <p:spPr>
            <a:xfrm>
              <a:off x="3599848" y="4198725"/>
              <a:ext cx="1953929" cy="1588"/>
            </a:xfrm>
            <a:prstGeom prst="straightConnector1">
              <a:avLst/>
            </a:prstGeom>
            <a:ln>
              <a:solidFill>
                <a:schemeClr val="accent1"/>
              </a:solidFill>
              <a:headEnd type="triangle" w="med" len="med"/>
              <a:tailEnd type="triangle" w="med" len="med"/>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3876392" y="3701113"/>
              <a:ext cx="1296510" cy="400110"/>
            </a:xfrm>
            <a:prstGeom prst="rect">
              <a:avLst/>
            </a:prstGeom>
          </p:spPr>
          <p:txBody>
            <a:bodyPr wrap="none">
              <a:spAutoFit/>
            </a:bodyPr>
            <a:lstStyle/>
            <a:p>
              <a:pPr algn="ctr"/>
              <a:r>
                <a:rPr lang="en-US" sz="2000" dirty="0" smtClean="0">
                  <a:latin typeface="Franklin Gothic Book" pitchFamily="34" charset="0"/>
                </a:rPr>
                <a:t>Compare! </a:t>
              </a:r>
            </a:p>
          </p:txBody>
        </p:sp>
      </p:grpSp>
      <p:sp>
        <p:nvSpPr>
          <p:cNvPr id="10" name="Rectangle 9"/>
          <p:cNvSpPr/>
          <p:nvPr/>
        </p:nvSpPr>
        <p:spPr>
          <a:xfrm>
            <a:off x="6292855" y="4986994"/>
            <a:ext cx="2777180" cy="1200329"/>
          </a:xfrm>
          <a:prstGeom prst="rect">
            <a:avLst/>
          </a:prstGeom>
        </p:spPr>
        <p:txBody>
          <a:bodyPr wrap="square">
            <a:spAutoFit/>
          </a:bodyPr>
          <a:lstStyle/>
          <a:p>
            <a:pPr>
              <a:buFont typeface="Arial" pitchFamily="34" charset="0"/>
              <a:buChar char="•"/>
            </a:pPr>
            <a:r>
              <a:rPr lang="en-US" sz="2400" dirty="0" smtClean="0"/>
              <a:t>    magnetic flux</a:t>
            </a:r>
          </a:p>
          <a:p>
            <a:pPr>
              <a:buFont typeface="Arial" pitchFamily="34" charset="0"/>
              <a:buChar char="•"/>
            </a:pPr>
            <a:r>
              <a:rPr lang="en-US" sz="2400" dirty="0"/>
              <a:t> </a:t>
            </a:r>
            <a:r>
              <a:rPr lang="en-US" sz="2400" dirty="0" smtClean="0"/>
              <a:t>   helicity</a:t>
            </a:r>
          </a:p>
          <a:p>
            <a:pPr>
              <a:buFont typeface="Arial" pitchFamily="34" charset="0"/>
              <a:buChar char="•"/>
            </a:pPr>
            <a:r>
              <a:rPr lang="en-US" sz="2400" dirty="0" smtClean="0"/>
              <a:t>    energy</a:t>
            </a:r>
          </a:p>
        </p:txBody>
      </p:sp>
      <p:sp>
        <p:nvSpPr>
          <p:cNvPr id="11" name="Rectangle 10"/>
          <p:cNvSpPr/>
          <p:nvPr/>
        </p:nvSpPr>
        <p:spPr>
          <a:xfrm>
            <a:off x="594238" y="4987788"/>
            <a:ext cx="2079415" cy="1200329"/>
          </a:xfrm>
          <a:prstGeom prst="rect">
            <a:avLst/>
          </a:prstGeom>
        </p:spPr>
        <p:txBody>
          <a:bodyPr wrap="none">
            <a:spAutoFit/>
          </a:bodyPr>
          <a:lstStyle/>
          <a:p>
            <a:pPr>
              <a:buFont typeface="Arial" pitchFamily="34" charset="0"/>
              <a:buChar char="•"/>
            </a:pPr>
            <a:r>
              <a:rPr lang="en-US" sz="2400" dirty="0" smtClean="0"/>
              <a:t>    magnetic flux</a:t>
            </a:r>
          </a:p>
          <a:p>
            <a:pPr>
              <a:buFont typeface="Arial" pitchFamily="34" charset="0"/>
              <a:buChar char="•"/>
            </a:pPr>
            <a:r>
              <a:rPr lang="en-US" sz="2400" dirty="0"/>
              <a:t> </a:t>
            </a:r>
            <a:r>
              <a:rPr lang="en-US" sz="2400" dirty="0" smtClean="0"/>
              <a:t>   helicity</a:t>
            </a:r>
          </a:p>
          <a:p>
            <a:pPr>
              <a:buFont typeface="Arial" pitchFamily="34" charset="0"/>
              <a:buChar char="•"/>
            </a:pPr>
            <a:r>
              <a:rPr lang="en-US" sz="2400" dirty="0" smtClean="0"/>
              <a:t>    energy</a:t>
            </a:r>
          </a:p>
        </p:txBody>
      </p:sp>
      <p:sp>
        <p:nvSpPr>
          <p:cNvPr id="12" name="Rectangle 11"/>
          <p:cNvSpPr/>
          <p:nvPr/>
        </p:nvSpPr>
        <p:spPr>
          <a:xfrm>
            <a:off x="896653" y="4353590"/>
            <a:ext cx="2003611"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b="1" dirty="0" smtClean="0">
                <a:latin typeface="Franklin Gothic Book" pitchFamily="34" charset="0"/>
              </a:rPr>
              <a:t>Model predictions</a:t>
            </a:r>
            <a:endParaRPr lang="en-US" dirty="0"/>
          </a:p>
        </p:txBody>
      </p:sp>
      <p:cxnSp>
        <p:nvCxnSpPr>
          <p:cNvPr id="13" name="Straight Arrow Connector 12"/>
          <p:cNvCxnSpPr>
            <a:stCxn id="12" idx="2"/>
          </p:cNvCxnSpPr>
          <p:nvPr/>
        </p:nvCxnSpPr>
        <p:spPr>
          <a:xfrm rot="5400000">
            <a:off x="1722582" y="4898799"/>
            <a:ext cx="351754"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539852" y="4328538"/>
            <a:ext cx="1752378"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b="1" dirty="0" smtClean="0">
                <a:latin typeface="Franklin Gothic Book" pitchFamily="34" charset="0"/>
              </a:rPr>
              <a:t>Observations</a:t>
            </a:r>
            <a:endParaRPr lang="en-US" dirty="0"/>
          </a:p>
        </p:txBody>
      </p:sp>
      <p:cxnSp>
        <p:nvCxnSpPr>
          <p:cNvPr id="15" name="Straight Arrow Connector 14"/>
          <p:cNvCxnSpPr/>
          <p:nvPr/>
        </p:nvCxnSpPr>
        <p:spPr>
          <a:xfrm rot="5400000">
            <a:off x="7119847" y="4856820"/>
            <a:ext cx="31948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835553" y="5115830"/>
            <a:ext cx="3341045" cy="1077218"/>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3200" b="1" u="sng" dirty="0" smtClean="0"/>
              <a:t>Result: </a:t>
            </a:r>
          </a:p>
          <a:p>
            <a:pPr algn="ctr"/>
            <a:r>
              <a:rPr lang="en-US" sz="3200" dirty="0" smtClean="0"/>
              <a:t>Model works</a:t>
            </a:r>
            <a:endParaRPr lang="en-US" sz="3200" i="1" dirty="0"/>
          </a:p>
        </p:txBody>
      </p:sp>
      <p:sp>
        <p:nvSpPr>
          <p:cNvPr id="17" name="Footer Placeholder 4"/>
          <p:cNvSpPr>
            <a:spLocks noGrp="1"/>
          </p:cNvSpPr>
          <p:nvPr>
            <p:ph type="ftr" sz="quarter" idx="11"/>
          </p:nvPr>
        </p:nvSpPr>
        <p:spPr>
          <a:xfrm>
            <a:off x="150311" y="6606870"/>
            <a:ext cx="8892501" cy="365125"/>
          </a:xfrm>
        </p:spPr>
        <p:txBody>
          <a:bodyPr/>
          <a:lstStyle/>
          <a:p>
            <a:pPr algn="just"/>
            <a:r>
              <a:rPr lang="en-US" dirty="0" smtClean="0">
                <a:solidFill>
                  <a:schemeClr val="tx1"/>
                </a:solidFill>
              </a:rPr>
              <a:t>Introduction	</a:t>
            </a:r>
            <a:r>
              <a:rPr lang="en-US" dirty="0" smtClean="0">
                <a:solidFill>
                  <a:schemeClr val="bg1">
                    <a:lumMod val="75000"/>
                  </a:schemeClr>
                </a:solidFill>
              </a:rPr>
              <a:t>	Methods: MCC ,  Observations		Data	          Results I		     Results II</a:t>
            </a:r>
            <a:endParaRPr lang="en-US" dirty="0">
              <a:solidFill>
                <a:schemeClr val="bg1">
                  <a:lumMod val="75000"/>
                </a:schemeClr>
              </a:solidFill>
            </a:endParaRPr>
          </a:p>
        </p:txBody>
      </p:sp>
      <p:sp>
        <p:nvSpPr>
          <p:cNvPr id="18" name="Slide Number Placeholder 17"/>
          <p:cNvSpPr>
            <a:spLocks noGrp="1"/>
          </p:cNvSpPr>
          <p:nvPr>
            <p:ph type="sldNum" sz="quarter" idx="12"/>
          </p:nvPr>
        </p:nvSpPr>
        <p:spPr/>
        <p:txBody>
          <a:bodyPr/>
          <a:lstStyle/>
          <a:p>
            <a:fld id="{E62ABB11-4FB2-4374-9480-74C09670CA08}" type="slidenum">
              <a:rPr lang="en-US" smtClean="0"/>
              <a:pPr/>
              <a:t>6</a:t>
            </a:fld>
            <a:endParaRPr lang="en-US"/>
          </a:p>
        </p:txBody>
      </p:sp>
      <p:grpSp>
        <p:nvGrpSpPr>
          <p:cNvPr id="20" name="Group 19"/>
          <p:cNvGrpSpPr/>
          <p:nvPr/>
        </p:nvGrpSpPr>
        <p:grpSpPr>
          <a:xfrm>
            <a:off x="3815997" y="3518872"/>
            <a:ext cx="1569181" cy="1468122"/>
            <a:chOff x="1331083" y="1275078"/>
            <a:chExt cx="3840346" cy="3775672"/>
          </a:xfrm>
        </p:grpSpPr>
        <p:pic>
          <p:nvPicPr>
            <p:cNvPr id="21" name="Picture 1" descr="C:\Documents and Settings\Maria Kazachenko\Local Settings\Temporary Internet Files\Content.IE5\FZ521Q96\MC900055276[1].wmf"/>
            <p:cNvPicPr>
              <a:picLocks noChangeAspect="1" noChangeArrowheads="1"/>
            </p:cNvPicPr>
            <p:nvPr/>
          </p:nvPicPr>
          <p:blipFill>
            <a:blip r:embed="rId3" cstate="print"/>
            <a:srcRect/>
            <a:stretch>
              <a:fillRect/>
            </a:stretch>
          </p:blipFill>
          <p:spPr bwMode="auto">
            <a:xfrm>
              <a:off x="1331083" y="1275078"/>
              <a:ext cx="3840346" cy="3775672"/>
            </a:xfrm>
            <a:prstGeom prst="rect">
              <a:avLst/>
            </a:prstGeom>
            <a:ln>
              <a:noFill/>
            </a:ln>
            <a:effectLst>
              <a:outerShdw blurRad="292100" dist="139700" dir="2700000" algn="tl" rotWithShape="0">
                <a:srgbClr val="333333">
                  <a:alpha val="65000"/>
                </a:srgbClr>
              </a:outerShdw>
            </a:effectLst>
          </p:spPr>
        </p:pic>
        <p:pic>
          <p:nvPicPr>
            <p:cNvPr id="22" name="Picture 3" descr="C:\Documents and Settings\Maria Kazachenko\Local Settings\Temporary Internet Files\Content.IE5\6HM5WNQL\MC900433820[1].png"/>
            <p:cNvPicPr>
              <a:picLocks noChangeAspect="1" noChangeArrowheads="1"/>
            </p:cNvPicPr>
            <p:nvPr/>
          </p:nvPicPr>
          <p:blipFill>
            <a:blip r:embed="rId4" cstate="print"/>
            <a:srcRect/>
            <a:stretch>
              <a:fillRect/>
            </a:stretch>
          </p:blipFill>
          <p:spPr bwMode="auto">
            <a:xfrm>
              <a:off x="2220780" y="2339119"/>
              <a:ext cx="1828572" cy="1828572"/>
            </a:xfrm>
            <a:prstGeom prst="rect">
              <a:avLst/>
            </a:prstGeom>
            <a:noFill/>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Presentation Outline</a:t>
            </a:r>
            <a:endParaRPr lang="en-US" dirty="0"/>
          </a:p>
        </p:txBody>
      </p:sp>
      <p:sp>
        <p:nvSpPr>
          <p:cNvPr id="3" name="Content Placeholder 2"/>
          <p:cNvSpPr>
            <a:spLocks noGrp="1"/>
          </p:cNvSpPr>
          <p:nvPr>
            <p:ph idx="1"/>
          </p:nvPr>
        </p:nvSpPr>
        <p:spPr>
          <a:xfrm>
            <a:off x="457200" y="1380994"/>
            <a:ext cx="8229600" cy="5225876"/>
          </a:xfrm>
        </p:spPr>
        <p:txBody>
          <a:bodyPr>
            <a:normAutofit/>
          </a:bodyPr>
          <a:lstStyle/>
          <a:p>
            <a:pPr>
              <a:buNone/>
            </a:pPr>
            <a:endParaRPr lang="en-US" sz="2400" u="sng" dirty="0" smtClean="0"/>
          </a:p>
          <a:p>
            <a:pPr>
              <a:buNone/>
            </a:pPr>
            <a:r>
              <a:rPr lang="en-US" sz="2400" u="sng" dirty="0" smtClean="0"/>
              <a:t>Introduction</a:t>
            </a:r>
            <a:r>
              <a:rPr lang="en-US" sz="2400" u="sng" dirty="0" smtClean="0"/>
              <a:t>:</a:t>
            </a:r>
            <a:r>
              <a:rPr lang="en-US" sz="2400" dirty="0" smtClean="0"/>
              <a:t>        </a:t>
            </a:r>
            <a:r>
              <a:rPr lang="en-US" sz="2400" dirty="0"/>
              <a:t> </a:t>
            </a:r>
            <a:r>
              <a:rPr lang="en-US" sz="2400" dirty="0" smtClean="0"/>
              <a:t>Standard </a:t>
            </a:r>
            <a:r>
              <a:rPr lang="en-US" sz="2400" dirty="0" smtClean="0"/>
              <a:t>flare model: </a:t>
            </a:r>
            <a:r>
              <a:rPr lang="en-US" sz="2400" dirty="0" smtClean="0"/>
              <a:t>in 2D and 3D</a:t>
            </a:r>
            <a:r>
              <a:rPr lang="en-US" sz="2400" dirty="0" smtClean="0"/>
              <a:t>;</a:t>
            </a:r>
          </a:p>
          <a:p>
            <a:pPr>
              <a:buNone/>
            </a:pPr>
            <a:r>
              <a:rPr lang="en-US" sz="2400" dirty="0" smtClean="0"/>
              <a:t>			   Flare energy storage and release</a:t>
            </a:r>
            <a:r>
              <a:rPr lang="en-US" sz="2400" dirty="0" smtClean="0"/>
              <a:t>.</a:t>
            </a:r>
          </a:p>
          <a:p>
            <a:pPr>
              <a:buNone/>
            </a:pPr>
            <a:endParaRPr lang="en-US" sz="2400" dirty="0" smtClean="0"/>
          </a:p>
          <a:p>
            <a:pPr>
              <a:buNone/>
            </a:pPr>
            <a:r>
              <a:rPr lang="en-US" sz="2400" u="sng" dirty="0" smtClean="0"/>
              <a:t>Methods:</a:t>
            </a:r>
            <a:r>
              <a:rPr lang="en-US" sz="2400" dirty="0" smtClean="0"/>
              <a:t>               Minimum Current Corona Model</a:t>
            </a:r>
          </a:p>
          <a:p>
            <a:pPr>
              <a:buNone/>
            </a:pPr>
            <a:r>
              <a:rPr lang="en-US" sz="2400" dirty="0" smtClean="0"/>
              <a:t>			   Ribbon’s reconnection flux, Magnetic Cloud’s helicity, 		   Energy losses from X-ray observations.</a:t>
            </a:r>
          </a:p>
          <a:p>
            <a:pPr>
              <a:buNone/>
            </a:pPr>
            <a:r>
              <a:rPr lang="en-US" sz="2400" u="sng" dirty="0" smtClean="0"/>
              <a:t>Results:</a:t>
            </a:r>
          </a:p>
          <a:p>
            <a:pPr>
              <a:buNone/>
            </a:pPr>
            <a:r>
              <a:rPr lang="en-US" sz="2400" dirty="0" smtClean="0"/>
              <a:t>		  	</a:t>
            </a:r>
            <a:r>
              <a:rPr lang="en-US" sz="2400" dirty="0"/>
              <a:t> </a:t>
            </a:r>
            <a:r>
              <a:rPr lang="en-US" sz="2400" dirty="0" smtClean="0"/>
              <a:t>  Comparison of predicted and observed flare 			   </a:t>
            </a:r>
            <a:r>
              <a:rPr lang="en-US" sz="2400" dirty="0" smtClean="0"/>
              <a:t>properties.</a:t>
            </a:r>
            <a:endParaRPr lang="en-US" sz="2400" dirty="0" smtClean="0"/>
          </a:p>
        </p:txBody>
      </p:sp>
      <p:sp>
        <p:nvSpPr>
          <p:cNvPr id="6" name="Footer Placeholder 4"/>
          <p:cNvSpPr txBox="1">
            <a:spLocks/>
          </p:cNvSpPr>
          <p:nvPr/>
        </p:nvSpPr>
        <p:spPr>
          <a:xfrm>
            <a:off x="150311" y="6606870"/>
            <a:ext cx="8892501" cy="365125"/>
          </a:xfrm>
          <a:prstGeom prst="rect">
            <a:avLst/>
          </a:prstGeom>
        </p:spPr>
        <p:txBody>
          <a:bodyPr vert="horz" lIns="91440" tIns="45720" rIns="91440" bIns="4572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Introduction	</a:t>
            </a:r>
            <a:r>
              <a:rPr kumimoji="0" lang="en-US" sz="1200" b="0" i="0" u="none" strike="noStrike" kern="1200" cap="none" spc="0" normalizeH="0" baseline="0" noProof="0" smtClean="0">
                <a:ln>
                  <a:noFill/>
                </a:ln>
                <a:solidFill>
                  <a:schemeClr val="bg1">
                    <a:lumMod val="75000"/>
                  </a:schemeClr>
                </a:solidFill>
                <a:effectLst/>
                <a:uLnTx/>
                <a:uFillTx/>
                <a:latin typeface="+mn-lt"/>
                <a:ea typeface="+mn-ea"/>
                <a:cs typeface="+mn-cs"/>
              </a:rPr>
              <a:t>	Methods: MCC ,  Observations		Data	          Results I		     Results II</a:t>
            </a:r>
            <a:endParaRPr kumimoji="0" lang="en-US" sz="1200" b="0" i="0" u="none" strike="noStrike" kern="1200" cap="none" spc="0" normalizeH="0" baseline="0" noProof="0" dirty="0">
              <a:ln>
                <a:noFill/>
              </a:ln>
              <a:solidFill>
                <a:schemeClr val="bg1">
                  <a:lumMod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E62ABB11-4FB2-4374-9480-74C09670CA08}" type="slidenum">
              <a:rPr lang="en-US" smtClean="0"/>
              <a:pPr/>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52"/>
            <a:ext cx="8229600" cy="1143000"/>
          </a:xfrm>
        </p:spPr>
        <p:txBody>
          <a:bodyPr/>
          <a:lstStyle/>
          <a:p>
            <a:r>
              <a:rPr lang="en-US" dirty="0" smtClean="0"/>
              <a:t>Standard 2D Flare Model</a:t>
            </a:r>
            <a:endParaRPr lang="en-US" dirty="0"/>
          </a:p>
        </p:txBody>
      </p:sp>
      <p:pic>
        <p:nvPicPr>
          <p:cNvPr id="339970" name="Picture 2"/>
          <p:cNvPicPr>
            <a:picLocks noChangeAspect="1" noChangeArrowheads="1"/>
          </p:cNvPicPr>
          <p:nvPr/>
        </p:nvPicPr>
        <p:blipFill>
          <a:blip r:embed="rId3" cstate="print"/>
          <a:srcRect/>
          <a:stretch>
            <a:fillRect/>
          </a:stretch>
        </p:blipFill>
        <p:spPr bwMode="auto">
          <a:xfrm>
            <a:off x="2464241" y="1436904"/>
            <a:ext cx="4412548" cy="3272883"/>
          </a:xfrm>
          <a:prstGeom prst="rect">
            <a:avLst/>
          </a:prstGeom>
          <a:noFill/>
          <a:ln w="9525">
            <a:noFill/>
            <a:miter lim="800000"/>
            <a:headEnd/>
            <a:tailEnd/>
          </a:ln>
        </p:spPr>
      </p:pic>
      <p:sp>
        <p:nvSpPr>
          <p:cNvPr id="112" name="Rectangle 111"/>
          <p:cNvSpPr/>
          <p:nvPr/>
        </p:nvSpPr>
        <p:spPr>
          <a:xfrm>
            <a:off x="7371282" y="6310579"/>
            <a:ext cx="992323" cy="369332"/>
          </a:xfrm>
          <a:prstGeom prst="rect">
            <a:avLst/>
          </a:prstGeom>
        </p:spPr>
        <p:txBody>
          <a:bodyPr wrap="none">
            <a:spAutoFit/>
          </a:bodyPr>
          <a:lstStyle/>
          <a:p>
            <a:r>
              <a:rPr lang="en-US" b="1" dirty="0" smtClean="0">
                <a:solidFill>
                  <a:schemeClr val="bg1"/>
                </a:solidFill>
              </a:rPr>
              <a:t>Ribbons</a:t>
            </a:r>
            <a:endParaRPr lang="en-US" b="1" dirty="0">
              <a:solidFill>
                <a:schemeClr val="bg1"/>
              </a:solidFill>
            </a:endParaRPr>
          </a:p>
        </p:txBody>
      </p:sp>
      <p:sp>
        <p:nvSpPr>
          <p:cNvPr id="28" name="Rectangle 27"/>
          <p:cNvSpPr/>
          <p:nvPr/>
        </p:nvSpPr>
        <p:spPr>
          <a:xfrm>
            <a:off x="2226247" y="4559475"/>
            <a:ext cx="3798772"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dirty="0" smtClean="0"/>
              <a:t>Phenomenological </a:t>
            </a:r>
          </a:p>
          <a:p>
            <a:pPr algn="ctr"/>
            <a:r>
              <a:rPr lang="en-US" sz="2800" dirty="0" smtClean="0"/>
              <a:t>two-ribbon flare model.</a:t>
            </a:r>
            <a:endParaRPr lang="en-US" sz="2800" dirty="0"/>
          </a:p>
        </p:txBody>
      </p:sp>
      <p:sp>
        <p:nvSpPr>
          <p:cNvPr id="29" name="Footer Placeholder 4"/>
          <p:cNvSpPr txBox="1">
            <a:spLocks/>
          </p:cNvSpPr>
          <p:nvPr/>
        </p:nvSpPr>
        <p:spPr>
          <a:xfrm>
            <a:off x="150311" y="6606870"/>
            <a:ext cx="8892501" cy="365125"/>
          </a:xfrm>
          <a:prstGeom prst="rect">
            <a:avLst/>
          </a:prstGeom>
        </p:spPr>
        <p:txBody>
          <a:bodyPr vert="horz" lIns="91440" tIns="45720" rIns="91440" bIns="4572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Introduction	</a:t>
            </a:r>
            <a:r>
              <a:rPr kumimoji="0" lang="en-US" sz="1200" b="0" i="0" u="none" strike="noStrike" kern="1200" cap="none" spc="0" normalizeH="0" baseline="0" noProof="0" dirty="0" smtClean="0">
                <a:ln>
                  <a:noFill/>
                </a:ln>
                <a:solidFill>
                  <a:schemeClr val="bg1">
                    <a:lumMod val="75000"/>
                  </a:schemeClr>
                </a:solidFill>
                <a:effectLst/>
                <a:uLnTx/>
                <a:uFillTx/>
                <a:latin typeface="+mn-lt"/>
                <a:ea typeface="+mn-ea"/>
                <a:cs typeface="+mn-cs"/>
              </a:rPr>
              <a:t>	Methods: MCC ,  Observations		Data	          Results I		     Results II</a:t>
            </a:r>
            <a:endParaRPr kumimoji="0" lang="en-US" sz="1200" b="0" i="0" u="none" strike="noStrike" kern="1200" cap="none" spc="0" normalizeH="0" baseline="0" noProof="0" dirty="0">
              <a:ln>
                <a:noFill/>
              </a:ln>
              <a:solidFill>
                <a:schemeClr val="bg1">
                  <a:lumMod val="75000"/>
                </a:schemeClr>
              </a:solidFill>
              <a:effectLst/>
              <a:uLnTx/>
              <a:uFillTx/>
              <a:latin typeface="+mn-lt"/>
              <a:ea typeface="+mn-ea"/>
              <a:cs typeface="+mn-cs"/>
            </a:endParaRPr>
          </a:p>
        </p:txBody>
      </p:sp>
      <p:grpSp>
        <p:nvGrpSpPr>
          <p:cNvPr id="40" name="Group 100"/>
          <p:cNvGrpSpPr/>
          <p:nvPr/>
        </p:nvGrpSpPr>
        <p:grpSpPr>
          <a:xfrm>
            <a:off x="219205" y="3704702"/>
            <a:ext cx="1819275" cy="1819275"/>
            <a:chOff x="6231972" y="5089238"/>
            <a:chExt cx="1819275" cy="1819275"/>
          </a:xfrm>
        </p:grpSpPr>
        <p:pic>
          <p:nvPicPr>
            <p:cNvPr id="41" name="Picture 1"/>
            <p:cNvPicPr>
              <a:picLocks noChangeAspect="1" noChangeArrowheads="1"/>
            </p:cNvPicPr>
            <p:nvPr/>
          </p:nvPicPr>
          <p:blipFill>
            <a:blip r:embed="rId4" cstate="print"/>
            <a:srcRect/>
            <a:stretch>
              <a:fillRect/>
            </a:stretch>
          </p:blipFill>
          <p:spPr bwMode="auto">
            <a:xfrm>
              <a:off x="6231972" y="5089238"/>
              <a:ext cx="1819275" cy="1819275"/>
            </a:xfrm>
            <a:prstGeom prst="rect">
              <a:avLst/>
            </a:prstGeom>
            <a:noFill/>
            <a:ln w="9525">
              <a:noFill/>
              <a:miter lim="800000"/>
              <a:headEnd/>
              <a:tailEnd/>
            </a:ln>
          </p:spPr>
        </p:pic>
        <p:sp>
          <p:nvSpPr>
            <p:cNvPr id="42" name="Rectangle 41"/>
            <p:cNvSpPr/>
            <p:nvPr/>
          </p:nvSpPr>
          <p:spPr>
            <a:xfrm>
              <a:off x="6231972" y="5150339"/>
              <a:ext cx="968983" cy="646331"/>
            </a:xfrm>
            <a:prstGeom prst="rect">
              <a:avLst/>
            </a:prstGeom>
          </p:spPr>
          <p:txBody>
            <a:bodyPr wrap="none">
              <a:spAutoFit/>
            </a:bodyPr>
            <a:lstStyle/>
            <a:p>
              <a:r>
                <a:rPr lang="en-US" b="1" dirty="0" smtClean="0">
                  <a:solidFill>
                    <a:schemeClr val="bg1"/>
                  </a:solidFill>
                </a:rPr>
                <a:t>Current</a:t>
              </a:r>
            </a:p>
            <a:p>
              <a:r>
                <a:rPr lang="en-US" b="1" dirty="0" smtClean="0">
                  <a:solidFill>
                    <a:schemeClr val="bg1"/>
                  </a:solidFill>
                </a:rPr>
                <a:t>sheet</a:t>
              </a:r>
              <a:endParaRPr lang="en-US" b="1" dirty="0">
                <a:solidFill>
                  <a:schemeClr val="bg1"/>
                </a:solidFill>
              </a:endParaRPr>
            </a:p>
          </p:txBody>
        </p:sp>
      </p:grpSp>
      <p:grpSp>
        <p:nvGrpSpPr>
          <p:cNvPr id="43" name="Group 90"/>
          <p:cNvGrpSpPr/>
          <p:nvPr/>
        </p:nvGrpSpPr>
        <p:grpSpPr>
          <a:xfrm>
            <a:off x="265001" y="1380836"/>
            <a:ext cx="1813191" cy="2082843"/>
            <a:chOff x="-481469" y="1890636"/>
            <a:chExt cx="2218155" cy="2870954"/>
          </a:xfrm>
        </p:grpSpPr>
        <p:pic>
          <p:nvPicPr>
            <p:cNvPr id="44" name="Picture 2"/>
            <p:cNvPicPr>
              <a:picLocks noChangeAspect="1" noChangeArrowheads="1"/>
            </p:cNvPicPr>
            <p:nvPr/>
          </p:nvPicPr>
          <p:blipFill>
            <a:blip r:embed="rId5" cstate="print"/>
            <a:srcRect/>
            <a:stretch>
              <a:fillRect/>
            </a:stretch>
          </p:blipFill>
          <p:spPr bwMode="auto">
            <a:xfrm>
              <a:off x="-481469" y="1890636"/>
              <a:ext cx="2218155" cy="2870954"/>
            </a:xfrm>
            <a:prstGeom prst="rect">
              <a:avLst/>
            </a:prstGeom>
            <a:noFill/>
            <a:ln w="28575">
              <a:noFill/>
              <a:miter lim="800000"/>
              <a:headEnd/>
              <a:tailEnd/>
            </a:ln>
          </p:spPr>
        </p:pic>
        <p:sp>
          <p:nvSpPr>
            <p:cNvPr id="45" name="Rectangle 44"/>
            <p:cNvSpPr/>
            <p:nvPr/>
          </p:nvSpPr>
          <p:spPr>
            <a:xfrm>
              <a:off x="-481469" y="4200712"/>
              <a:ext cx="927956" cy="509081"/>
            </a:xfrm>
            <a:prstGeom prst="rect">
              <a:avLst/>
            </a:prstGeom>
          </p:spPr>
          <p:txBody>
            <a:bodyPr wrap="none">
              <a:spAutoFit/>
            </a:bodyPr>
            <a:lstStyle/>
            <a:p>
              <a:r>
                <a:rPr lang="en-US" b="1" dirty="0" smtClean="0">
                  <a:solidFill>
                    <a:schemeClr val="bg1"/>
                  </a:solidFill>
                </a:rPr>
                <a:t>Cusps</a:t>
              </a:r>
              <a:endParaRPr lang="en-US" b="1" dirty="0">
                <a:solidFill>
                  <a:schemeClr val="bg1"/>
                </a:solidFill>
              </a:endParaRPr>
            </a:p>
          </p:txBody>
        </p:sp>
      </p:grpSp>
      <p:grpSp>
        <p:nvGrpSpPr>
          <p:cNvPr id="51" name="Group 50"/>
          <p:cNvGrpSpPr/>
          <p:nvPr/>
        </p:nvGrpSpPr>
        <p:grpSpPr>
          <a:xfrm>
            <a:off x="7114783" y="3576888"/>
            <a:ext cx="1774847" cy="1947089"/>
            <a:chOff x="7114783" y="3326368"/>
            <a:chExt cx="1774847" cy="1947089"/>
          </a:xfrm>
        </p:grpSpPr>
        <p:pic>
          <p:nvPicPr>
            <p:cNvPr id="47" name="Picture 4"/>
            <p:cNvPicPr>
              <a:picLocks noChangeAspect="1" noChangeArrowheads="1"/>
            </p:cNvPicPr>
            <p:nvPr/>
          </p:nvPicPr>
          <p:blipFill>
            <a:blip r:embed="rId6" cstate="print"/>
            <a:srcRect/>
            <a:stretch>
              <a:fillRect/>
            </a:stretch>
          </p:blipFill>
          <p:spPr bwMode="auto">
            <a:xfrm>
              <a:off x="7114783" y="3326368"/>
              <a:ext cx="1774847" cy="1947089"/>
            </a:xfrm>
            <a:prstGeom prst="rect">
              <a:avLst/>
            </a:prstGeom>
            <a:noFill/>
            <a:ln w="9525">
              <a:noFill/>
              <a:miter lim="800000"/>
              <a:headEnd/>
              <a:tailEnd/>
            </a:ln>
          </p:spPr>
        </p:pic>
        <p:sp>
          <p:nvSpPr>
            <p:cNvPr id="49" name="Rectangle 48"/>
            <p:cNvSpPr/>
            <p:nvPr/>
          </p:nvSpPr>
          <p:spPr>
            <a:xfrm>
              <a:off x="7867443" y="4849616"/>
              <a:ext cx="992323" cy="369332"/>
            </a:xfrm>
            <a:prstGeom prst="rect">
              <a:avLst/>
            </a:prstGeom>
          </p:spPr>
          <p:txBody>
            <a:bodyPr wrap="none">
              <a:spAutoFit/>
            </a:bodyPr>
            <a:lstStyle/>
            <a:p>
              <a:r>
                <a:rPr lang="en-US" b="1" dirty="0" smtClean="0">
                  <a:solidFill>
                    <a:schemeClr val="bg1"/>
                  </a:solidFill>
                </a:rPr>
                <a:t>Ribbons</a:t>
              </a:r>
              <a:endParaRPr lang="en-US" b="1" dirty="0">
                <a:solidFill>
                  <a:schemeClr val="bg1"/>
                </a:solidFill>
              </a:endParaRPr>
            </a:p>
          </p:txBody>
        </p:sp>
      </p:grpSp>
      <p:grpSp>
        <p:nvGrpSpPr>
          <p:cNvPr id="53" name="Group 52"/>
          <p:cNvGrpSpPr/>
          <p:nvPr/>
        </p:nvGrpSpPr>
        <p:grpSpPr>
          <a:xfrm>
            <a:off x="6767512" y="1324627"/>
            <a:ext cx="2230330" cy="2028825"/>
            <a:chOff x="6767512" y="1324627"/>
            <a:chExt cx="2230330" cy="2028825"/>
          </a:xfrm>
        </p:grpSpPr>
        <p:pic>
          <p:nvPicPr>
            <p:cNvPr id="437251" name="Picture 3"/>
            <p:cNvPicPr>
              <a:picLocks noChangeAspect="1" noChangeArrowheads="1"/>
            </p:cNvPicPr>
            <p:nvPr/>
          </p:nvPicPr>
          <p:blipFill>
            <a:blip r:embed="rId7" cstate="print"/>
            <a:srcRect/>
            <a:stretch>
              <a:fillRect/>
            </a:stretch>
          </p:blipFill>
          <p:spPr bwMode="auto">
            <a:xfrm>
              <a:off x="6767512" y="1324627"/>
              <a:ext cx="2209800" cy="2028825"/>
            </a:xfrm>
            <a:prstGeom prst="rect">
              <a:avLst/>
            </a:prstGeom>
            <a:noFill/>
            <a:ln w="9525">
              <a:noFill/>
              <a:miter lim="800000"/>
              <a:headEnd/>
              <a:tailEnd/>
            </a:ln>
          </p:spPr>
        </p:pic>
        <p:sp>
          <p:nvSpPr>
            <p:cNvPr id="50" name="Rectangle 49"/>
            <p:cNvSpPr/>
            <p:nvPr/>
          </p:nvSpPr>
          <p:spPr>
            <a:xfrm>
              <a:off x="7731341" y="1380836"/>
              <a:ext cx="1266501" cy="646331"/>
            </a:xfrm>
            <a:prstGeom prst="rect">
              <a:avLst/>
            </a:prstGeom>
          </p:spPr>
          <p:txBody>
            <a:bodyPr wrap="none">
              <a:spAutoFit/>
            </a:bodyPr>
            <a:lstStyle/>
            <a:p>
              <a:r>
                <a:rPr lang="en-US" b="1" dirty="0" smtClean="0"/>
                <a:t>Horizontal</a:t>
              </a:r>
            </a:p>
            <a:p>
              <a:r>
                <a:rPr lang="en-US" b="1" dirty="0" smtClean="0"/>
                <a:t> inflows</a:t>
              </a:r>
              <a:endParaRPr lang="en-US" b="1" dirty="0"/>
            </a:p>
          </p:txBody>
        </p:sp>
      </p:grpSp>
      <p:sp>
        <p:nvSpPr>
          <p:cNvPr id="52" name="Rectangle 51"/>
          <p:cNvSpPr/>
          <p:nvPr/>
        </p:nvSpPr>
        <p:spPr>
          <a:xfrm>
            <a:off x="219205" y="5902242"/>
            <a:ext cx="6895577" cy="461665"/>
          </a:xfrm>
          <a:prstGeom prst="rect">
            <a:avLst/>
          </a:prstGeom>
        </p:spPr>
        <p:txBody>
          <a:bodyPr wrap="square">
            <a:spAutoFit/>
          </a:bodyPr>
          <a:lstStyle/>
          <a:p>
            <a:r>
              <a:rPr lang="en-US" sz="2400" b="1" i="1" dirty="0" smtClean="0"/>
              <a:t>Quantitative evidence:  </a:t>
            </a:r>
            <a:r>
              <a:rPr lang="en-US" sz="2400" dirty="0" smtClean="0"/>
              <a:t>Ribbon’s magnetic flux.</a:t>
            </a:r>
            <a:endParaRPr lang="en-US" sz="2400" dirty="0"/>
          </a:p>
        </p:txBody>
      </p:sp>
      <p:sp>
        <p:nvSpPr>
          <p:cNvPr id="55" name="Cloud Callout 54"/>
          <p:cNvSpPr/>
          <p:nvPr/>
        </p:nvSpPr>
        <p:spPr>
          <a:xfrm>
            <a:off x="1025954" y="1643387"/>
            <a:ext cx="6782983" cy="2764215"/>
          </a:xfrm>
          <a:prstGeom prst="cloudCallout">
            <a:avLst/>
          </a:prstGeom>
          <a:solidFill>
            <a:schemeClr val="bg1"/>
          </a:solidFill>
          <a:effectLst>
            <a:glow rad="139700">
              <a:schemeClr val="accent1">
                <a:satMod val="175000"/>
                <a:alpha val="40000"/>
              </a:schemeClr>
            </a:glow>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smtClean="0"/>
              <a:t>2D Model cannot explain: </a:t>
            </a:r>
          </a:p>
          <a:p>
            <a:pPr marL="342900" indent="-342900">
              <a:buAutoNum type="arabicPeriod"/>
            </a:pPr>
            <a:r>
              <a:rPr lang="en-US" sz="2800" dirty="0" smtClean="0"/>
              <a:t>Ribbon propagation parallel to PIL.</a:t>
            </a:r>
          </a:p>
          <a:p>
            <a:pPr marL="342900" indent="-342900">
              <a:buAutoNum type="arabicPeriod"/>
            </a:pPr>
            <a:r>
              <a:rPr lang="en-US" sz="2800" dirty="0" smtClean="0"/>
              <a:t>Disconnected flux ropes.</a:t>
            </a:r>
            <a:endParaRPr lang="en-US" sz="2800" dirty="0"/>
          </a:p>
        </p:txBody>
      </p:sp>
      <p:sp>
        <p:nvSpPr>
          <p:cNvPr id="21" name="Rectangle 20"/>
          <p:cNvSpPr/>
          <p:nvPr/>
        </p:nvSpPr>
        <p:spPr>
          <a:xfrm>
            <a:off x="1428313" y="1436904"/>
            <a:ext cx="610167" cy="369332"/>
          </a:xfrm>
          <a:prstGeom prst="rect">
            <a:avLst/>
          </a:prstGeom>
        </p:spPr>
        <p:txBody>
          <a:bodyPr wrap="none">
            <a:spAutoFit/>
          </a:bodyPr>
          <a:lstStyle/>
          <a:p>
            <a:r>
              <a:rPr lang="en-US" i="1" dirty="0" smtClean="0">
                <a:solidFill>
                  <a:schemeClr val="bg1"/>
                </a:solidFill>
              </a:rPr>
              <a:t>X-ray</a:t>
            </a:r>
            <a:endParaRPr lang="en-US" i="1" dirty="0">
              <a:solidFill>
                <a:schemeClr val="bg1"/>
              </a:solidFill>
            </a:endParaRPr>
          </a:p>
        </p:txBody>
      </p:sp>
      <p:sp>
        <p:nvSpPr>
          <p:cNvPr id="22" name="Rectangle 21"/>
          <p:cNvSpPr/>
          <p:nvPr/>
        </p:nvSpPr>
        <p:spPr>
          <a:xfrm>
            <a:off x="1315205" y="5154645"/>
            <a:ext cx="723275" cy="369332"/>
          </a:xfrm>
          <a:prstGeom prst="rect">
            <a:avLst/>
          </a:prstGeom>
        </p:spPr>
        <p:txBody>
          <a:bodyPr wrap="none">
            <a:spAutoFit/>
          </a:bodyPr>
          <a:lstStyle/>
          <a:p>
            <a:r>
              <a:rPr lang="en-US" i="1" dirty="0" smtClean="0">
                <a:solidFill>
                  <a:schemeClr val="bg1"/>
                </a:solidFill>
              </a:rPr>
              <a:t>LASCO</a:t>
            </a:r>
            <a:endParaRPr lang="en-US" i="1" dirty="0">
              <a:solidFill>
                <a:schemeClr val="bg1"/>
              </a:solidFill>
            </a:endParaRPr>
          </a:p>
        </p:txBody>
      </p:sp>
      <p:sp>
        <p:nvSpPr>
          <p:cNvPr id="25" name="Rectangle 24"/>
          <p:cNvSpPr/>
          <p:nvPr/>
        </p:nvSpPr>
        <p:spPr>
          <a:xfrm>
            <a:off x="7193525" y="5079489"/>
            <a:ext cx="449162" cy="369332"/>
          </a:xfrm>
          <a:prstGeom prst="rect">
            <a:avLst/>
          </a:prstGeom>
        </p:spPr>
        <p:txBody>
          <a:bodyPr wrap="none">
            <a:spAutoFit/>
          </a:bodyPr>
          <a:lstStyle/>
          <a:p>
            <a:r>
              <a:rPr lang="en-US" i="1" dirty="0" smtClean="0">
                <a:solidFill>
                  <a:schemeClr val="bg1"/>
                </a:solidFill>
              </a:rPr>
              <a:t>H</a:t>
            </a:r>
            <a:r>
              <a:rPr lang="el-GR" i="1" dirty="0" smtClean="0">
                <a:solidFill>
                  <a:schemeClr val="bg1"/>
                </a:solidFill>
                <a:latin typeface="Times New Roman"/>
                <a:cs typeface="Times New Roman"/>
              </a:rPr>
              <a:t>α</a:t>
            </a:r>
            <a:endParaRPr lang="en-US" i="1" dirty="0">
              <a:solidFill>
                <a:schemeClr val="bg1"/>
              </a:solidFill>
            </a:endParaRPr>
          </a:p>
        </p:txBody>
      </p:sp>
      <p:sp>
        <p:nvSpPr>
          <p:cNvPr id="26" name="Slide Number Placeholder 25"/>
          <p:cNvSpPr>
            <a:spLocks noGrp="1"/>
          </p:cNvSpPr>
          <p:nvPr>
            <p:ph type="sldNum" sz="quarter" idx="12"/>
          </p:nvPr>
        </p:nvSpPr>
        <p:spPr/>
        <p:txBody>
          <a:bodyPr/>
          <a:lstStyle/>
          <a:p>
            <a:fld id="{E62ABB11-4FB2-4374-9480-74C09670CA08}" type="slidenum">
              <a:rPr lang="en-US" smtClean="0"/>
              <a:pPr/>
              <a:t>8</a:t>
            </a:fld>
            <a:endParaRPr lang="en-US"/>
          </a:p>
        </p:txBody>
      </p:sp>
      <p:sp>
        <p:nvSpPr>
          <p:cNvPr id="31" name="Rectangle 30"/>
          <p:cNvSpPr/>
          <p:nvPr/>
        </p:nvSpPr>
        <p:spPr>
          <a:xfrm>
            <a:off x="386419" y="2746812"/>
            <a:ext cx="613373" cy="369332"/>
          </a:xfrm>
          <a:prstGeom prst="rect">
            <a:avLst/>
          </a:prstGeom>
        </p:spPr>
        <p:txBody>
          <a:bodyPr wrap="none">
            <a:spAutoFit/>
          </a:bodyPr>
          <a:lstStyle/>
          <a:p>
            <a:r>
              <a:rPr lang="en-US" i="1" dirty="0" smtClean="0">
                <a:solidFill>
                  <a:schemeClr val="bg1"/>
                </a:solidFill>
              </a:rPr>
              <a:t>before</a:t>
            </a:r>
            <a:endParaRPr lang="en-US" i="1" dirty="0">
              <a:solidFill>
                <a:schemeClr val="bg1"/>
              </a:solidFill>
            </a:endParaRPr>
          </a:p>
        </p:txBody>
      </p:sp>
      <p:sp>
        <p:nvSpPr>
          <p:cNvPr id="32" name="Rectangle 31"/>
          <p:cNvSpPr/>
          <p:nvPr/>
        </p:nvSpPr>
        <p:spPr>
          <a:xfrm>
            <a:off x="1250185" y="3055370"/>
            <a:ext cx="527709" cy="369332"/>
          </a:xfrm>
          <a:prstGeom prst="rect">
            <a:avLst/>
          </a:prstGeom>
        </p:spPr>
        <p:txBody>
          <a:bodyPr wrap="none">
            <a:spAutoFit/>
          </a:bodyPr>
          <a:lstStyle/>
          <a:p>
            <a:r>
              <a:rPr lang="en-US" i="1" dirty="0" smtClean="0">
                <a:solidFill>
                  <a:schemeClr val="bg1"/>
                </a:solidFill>
              </a:rPr>
              <a:t>after</a:t>
            </a:r>
            <a:endParaRPr lang="en-US" i="1" dirty="0">
              <a:solidFill>
                <a:schemeClr val="bg1"/>
              </a:solidFill>
            </a:endParaRPr>
          </a:p>
        </p:txBody>
      </p:sp>
      <p:sp>
        <p:nvSpPr>
          <p:cNvPr id="33" name="Rectangle 32"/>
          <p:cNvSpPr/>
          <p:nvPr/>
        </p:nvSpPr>
        <p:spPr>
          <a:xfrm>
            <a:off x="2658941" y="1069545"/>
            <a:ext cx="3187948" cy="646331"/>
          </a:xfrm>
          <a:prstGeom prst="rect">
            <a:avLst/>
          </a:prstGeom>
        </p:spPr>
        <p:txBody>
          <a:bodyPr wrap="square">
            <a:spAutoFit/>
          </a:bodyPr>
          <a:lstStyle/>
          <a:p>
            <a:r>
              <a:rPr lang="en-US" i="1" dirty="0" smtClean="0">
                <a:solidFill>
                  <a:schemeClr val="tx1">
                    <a:lumMod val="85000"/>
                    <a:lumOff val="15000"/>
                  </a:schemeClr>
                </a:solidFill>
              </a:rPr>
              <a:t>CSHKP (Carmichael, </a:t>
            </a:r>
            <a:r>
              <a:rPr lang="en-US" i="1" dirty="0" err="1" smtClean="0">
                <a:solidFill>
                  <a:schemeClr val="tx1">
                    <a:lumMod val="85000"/>
                    <a:lumOff val="15000"/>
                  </a:schemeClr>
                </a:solidFill>
              </a:rPr>
              <a:t>Sturrock</a:t>
            </a:r>
            <a:r>
              <a:rPr lang="en-US" i="1" dirty="0" smtClean="0">
                <a:solidFill>
                  <a:schemeClr val="tx1">
                    <a:lumMod val="85000"/>
                    <a:lumOff val="15000"/>
                  </a:schemeClr>
                </a:solidFill>
              </a:rPr>
              <a:t>, Hirayama, Kopp, </a:t>
            </a:r>
            <a:r>
              <a:rPr lang="en-US" i="1" dirty="0" err="1" smtClean="0">
                <a:solidFill>
                  <a:schemeClr val="tx1">
                    <a:lumMod val="85000"/>
                    <a:lumOff val="15000"/>
                  </a:schemeClr>
                </a:solidFill>
              </a:rPr>
              <a:t>Pneumann</a:t>
            </a:r>
            <a:r>
              <a:rPr lang="en-US" i="1" dirty="0" smtClean="0">
                <a:solidFill>
                  <a:schemeClr val="tx1">
                    <a:lumMod val="85000"/>
                    <a:lumOff val="15000"/>
                  </a:schemeClr>
                </a:solidFill>
              </a:rPr>
              <a:t>)</a:t>
            </a:r>
            <a:endParaRPr lang="en-US" i="1" dirty="0">
              <a:solidFill>
                <a:schemeClr val="tx1">
                  <a:lumMod val="85000"/>
                  <a:lumOff val="15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5644675" y="1606992"/>
            <a:ext cx="2486025" cy="2809875"/>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normAutofit/>
          </a:bodyPr>
          <a:lstStyle/>
          <a:p>
            <a:r>
              <a:rPr lang="en-US" sz="4000" dirty="0" smtClean="0"/>
              <a:t>Standard 3D Flare Model</a:t>
            </a:r>
            <a:endParaRPr lang="en-US" sz="4000" dirty="0"/>
          </a:p>
        </p:txBody>
      </p:sp>
      <p:sp>
        <p:nvSpPr>
          <p:cNvPr id="3" name="Content Placeholder 2"/>
          <p:cNvSpPr>
            <a:spLocks noGrp="1"/>
          </p:cNvSpPr>
          <p:nvPr>
            <p:ph idx="1"/>
          </p:nvPr>
        </p:nvSpPr>
        <p:spPr>
          <a:xfrm>
            <a:off x="2060127" y="5715312"/>
            <a:ext cx="5064586" cy="448676"/>
          </a:xfrm>
        </p:spPr>
        <p:style>
          <a:lnRef idx="2">
            <a:schemeClr val="accent5"/>
          </a:lnRef>
          <a:fillRef idx="1">
            <a:schemeClr val="lt1"/>
          </a:fillRef>
          <a:effectRef idx="0">
            <a:schemeClr val="accent5"/>
          </a:effectRef>
          <a:fontRef idx="minor">
            <a:schemeClr val="dk1"/>
          </a:fontRef>
        </p:style>
        <p:txBody>
          <a:bodyPr>
            <a:noAutofit/>
          </a:bodyPr>
          <a:lstStyle/>
          <a:p>
            <a:pPr>
              <a:buNone/>
            </a:pPr>
            <a:r>
              <a:rPr lang="en-US" sz="2400" dirty="0" smtClean="0">
                <a:cs typeface="Times New Roman" pitchFamily="18" charset="0"/>
                <a:sym typeface="Symbol" pitchFamily="1" charset="2"/>
              </a:rPr>
              <a:t>If CSHKP model is true, then   </a:t>
            </a:r>
            <a:r>
              <a:rPr lang="en-US" sz="2400" baseline="-25000" dirty="0" smtClean="0">
                <a:cs typeface="Times New Roman" pitchFamily="18" charset="0"/>
                <a:sym typeface="Symbol" pitchFamily="1" charset="2"/>
              </a:rPr>
              <a:t>P</a:t>
            </a:r>
            <a:r>
              <a:rPr lang="en-US" sz="2400" dirty="0" smtClean="0">
                <a:cs typeface="Times New Roman" pitchFamily="18" charset="0"/>
                <a:sym typeface="Symbol" pitchFamily="1" charset="2"/>
              </a:rPr>
              <a:t> ~</a:t>
            </a:r>
            <a:r>
              <a:rPr lang="en-US" sz="2400" baseline="-25000" dirty="0" smtClean="0">
                <a:cs typeface="Times New Roman" pitchFamily="18" charset="0"/>
                <a:sym typeface="Symbol" pitchFamily="1" charset="2"/>
              </a:rPr>
              <a:t> </a:t>
            </a:r>
            <a:r>
              <a:rPr lang="en-US" sz="2400" dirty="0" smtClean="0">
                <a:cs typeface="Times New Roman" pitchFamily="18" charset="0"/>
                <a:sym typeface="Symbol" pitchFamily="1" charset="2"/>
              </a:rPr>
              <a:t></a:t>
            </a:r>
            <a:r>
              <a:rPr lang="en-US" sz="2400" baseline="-25000" dirty="0" err="1" smtClean="0">
                <a:cs typeface="Times New Roman" pitchFamily="18" charset="0"/>
                <a:sym typeface="Symbol" pitchFamily="1" charset="2"/>
              </a:rPr>
              <a:t>rec</a:t>
            </a:r>
            <a:r>
              <a:rPr lang="en-US" sz="2400" dirty="0" smtClean="0">
                <a:cs typeface="Times New Roman" pitchFamily="18" charset="0"/>
                <a:sym typeface="Symbol" pitchFamily="1" charset="2"/>
              </a:rPr>
              <a:t> </a:t>
            </a:r>
          </a:p>
        </p:txBody>
      </p:sp>
      <p:grpSp>
        <p:nvGrpSpPr>
          <p:cNvPr id="29" name="Group 28"/>
          <p:cNvGrpSpPr/>
          <p:nvPr/>
        </p:nvGrpSpPr>
        <p:grpSpPr>
          <a:xfrm>
            <a:off x="377683" y="1428005"/>
            <a:ext cx="6245062" cy="4039031"/>
            <a:chOff x="4601423" y="1417687"/>
            <a:chExt cx="6245062" cy="4039031"/>
          </a:xfrm>
        </p:grpSpPr>
        <p:pic>
          <p:nvPicPr>
            <p:cNvPr id="6" name="Picture 6"/>
            <p:cNvPicPr>
              <a:picLocks noChangeAspect="1" noChangeArrowheads="1"/>
            </p:cNvPicPr>
            <p:nvPr/>
          </p:nvPicPr>
          <p:blipFill>
            <a:blip r:embed="rId4" cstate="print"/>
            <a:srcRect/>
            <a:stretch>
              <a:fillRect/>
            </a:stretch>
          </p:blipFill>
          <p:spPr bwMode="auto">
            <a:xfrm>
              <a:off x="4601423" y="2363756"/>
              <a:ext cx="4467225" cy="2981325"/>
            </a:xfrm>
            <a:prstGeom prst="rect">
              <a:avLst/>
            </a:prstGeom>
            <a:noFill/>
            <a:ln w="9525">
              <a:noFill/>
              <a:miter lim="800000"/>
              <a:headEnd/>
              <a:tailEnd/>
            </a:ln>
          </p:spPr>
        </p:pic>
        <p:grpSp>
          <p:nvGrpSpPr>
            <p:cNvPr id="7" name="Group 102"/>
            <p:cNvGrpSpPr/>
            <p:nvPr/>
          </p:nvGrpSpPr>
          <p:grpSpPr>
            <a:xfrm>
              <a:off x="6268627" y="3207944"/>
              <a:ext cx="1344588" cy="778660"/>
              <a:chOff x="6155278" y="3505300"/>
              <a:chExt cx="1205869" cy="739385"/>
            </a:xfrm>
          </p:grpSpPr>
          <p:sp>
            <p:nvSpPr>
              <p:cNvPr id="8" name="Oval 7"/>
              <p:cNvSpPr/>
              <p:nvPr/>
            </p:nvSpPr>
            <p:spPr>
              <a:xfrm>
                <a:off x="6155278" y="4153245"/>
                <a:ext cx="91440" cy="914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26755" y="3942730"/>
                <a:ext cx="91440" cy="914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875370" y="3743389"/>
                <a:ext cx="91440" cy="914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269707" y="3505300"/>
                <a:ext cx="91440" cy="914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5454478" y="2417777"/>
              <a:ext cx="2456717" cy="461665"/>
            </a:xfrm>
            <a:prstGeom prst="rect">
              <a:avLst/>
            </a:prstGeom>
          </p:spPr>
          <p:txBody>
            <a:bodyPr wrap="square">
              <a:spAutoFit/>
            </a:bodyPr>
            <a:lstStyle/>
            <a:p>
              <a:r>
                <a:rPr lang="en-US" sz="2400" dirty="0" smtClean="0"/>
                <a:t>Flux rope </a:t>
              </a:r>
            </a:p>
          </p:txBody>
        </p:sp>
        <p:grpSp>
          <p:nvGrpSpPr>
            <p:cNvPr id="13" name="Group 24"/>
            <p:cNvGrpSpPr>
              <a:grpSpLocks/>
            </p:cNvGrpSpPr>
            <p:nvPr/>
          </p:nvGrpSpPr>
          <p:grpSpPr bwMode="auto">
            <a:xfrm rot="21267393">
              <a:off x="6238321" y="3571715"/>
              <a:ext cx="2211388" cy="1319213"/>
              <a:chOff x="3216" y="1680"/>
              <a:chExt cx="1680" cy="1097"/>
            </a:xfrm>
          </p:grpSpPr>
          <p:sp>
            <p:nvSpPr>
              <p:cNvPr id="14" name="AutoShape 25"/>
              <p:cNvSpPr>
                <a:spLocks noChangeArrowheads="1"/>
              </p:cNvSpPr>
              <p:nvPr/>
            </p:nvSpPr>
            <p:spPr bwMode="auto">
              <a:xfrm rot="1001122">
                <a:off x="3361" y="1680"/>
                <a:ext cx="1391" cy="1097"/>
              </a:xfrm>
              <a:prstGeom prst="parallelogram">
                <a:avLst>
                  <a:gd name="adj" fmla="val 106659"/>
                </a:avLst>
              </a:prstGeom>
              <a:noFill/>
              <a:ln w="57150" cap="rnd">
                <a:solidFill>
                  <a:srgbClr val="FF8000"/>
                </a:solidFill>
                <a:prstDash val="sysDot"/>
                <a:miter lim="800000"/>
                <a:headEnd/>
                <a:tailEnd/>
              </a:ln>
            </p:spPr>
            <p:txBody>
              <a:bodyPr wrap="none" anchor="ctr"/>
              <a:lstStyle/>
              <a:p>
                <a:endParaRPr lang="en-US"/>
              </a:p>
            </p:txBody>
          </p:sp>
          <p:grpSp>
            <p:nvGrpSpPr>
              <p:cNvPr id="15" name="Group 26"/>
              <p:cNvGrpSpPr>
                <a:grpSpLocks/>
              </p:cNvGrpSpPr>
              <p:nvPr/>
            </p:nvGrpSpPr>
            <p:grpSpPr bwMode="auto">
              <a:xfrm>
                <a:off x="3216" y="1824"/>
                <a:ext cx="1680" cy="816"/>
                <a:chOff x="3216" y="1824"/>
                <a:chExt cx="1680" cy="816"/>
              </a:xfrm>
            </p:grpSpPr>
            <p:sp>
              <p:nvSpPr>
                <p:cNvPr id="16" name="Line 27"/>
                <p:cNvSpPr>
                  <a:spLocks noChangeShapeType="1"/>
                </p:cNvSpPr>
                <p:nvPr/>
              </p:nvSpPr>
              <p:spPr bwMode="auto">
                <a:xfrm flipV="1">
                  <a:off x="3408" y="1920"/>
                  <a:ext cx="1440" cy="720"/>
                </a:xfrm>
                <a:prstGeom prst="line">
                  <a:avLst/>
                </a:prstGeom>
                <a:noFill/>
                <a:ln w="76200">
                  <a:solidFill>
                    <a:srgbClr val="FF8000"/>
                  </a:solidFill>
                  <a:round/>
                  <a:headEnd/>
                  <a:tailEnd/>
                </a:ln>
              </p:spPr>
              <p:txBody>
                <a:bodyPr wrap="none" anchor="ctr"/>
                <a:lstStyle/>
                <a:p>
                  <a:endParaRPr lang="en-US"/>
                </a:p>
              </p:txBody>
            </p:sp>
            <p:sp>
              <p:nvSpPr>
                <p:cNvPr id="17" name="Line 28"/>
                <p:cNvSpPr>
                  <a:spLocks noChangeShapeType="1"/>
                </p:cNvSpPr>
                <p:nvPr/>
              </p:nvSpPr>
              <p:spPr bwMode="auto">
                <a:xfrm>
                  <a:off x="4656" y="1824"/>
                  <a:ext cx="240" cy="96"/>
                </a:xfrm>
                <a:prstGeom prst="line">
                  <a:avLst/>
                </a:prstGeom>
                <a:noFill/>
                <a:ln w="76200">
                  <a:solidFill>
                    <a:srgbClr val="FF8000"/>
                  </a:solidFill>
                  <a:round/>
                  <a:headEnd/>
                  <a:tailEnd/>
                </a:ln>
              </p:spPr>
              <p:txBody>
                <a:bodyPr wrap="none" anchor="ctr"/>
                <a:lstStyle/>
                <a:p>
                  <a:endParaRPr lang="en-US"/>
                </a:p>
              </p:txBody>
            </p:sp>
            <p:sp>
              <p:nvSpPr>
                <p:cNvPr id="18" name="Line 29"/>
                <p:cNvSpPr>
                  <a:spLocks noChangeShapeType="1"/>
                </p:cNvSpPr>
                <p:nvPr/>
              </p:nvSpPr>
              <p:spPr bwMode="auto">
                <a:xfrm>
                  <a:off x="3216" y="2544"/>
                  <a:ext cx="240" cy="96"/>
                </a:xfrm>
                <a:prstGeom prst="line">
                  <a:avLst/>
                </a:prstGeom>
                <a:noFill/>
                <a:ln w="76200">
                  <a:solidFill>
                    <a:srgbClr val="FF8000"/>
                  </a:solidFill>
                  <a:round/>
                  <a:headEnd/>
                  <a:tailEnd/>
                </a:ln>
              </p:spPr>
              <p:txBody>
                <a:bodyPr wrap="none" anchor="ctr"/>
                <a:lstStyle/>
                <a:p>
                  <a:endParaRPr lang="en-US"/>
                </a:p>
              </p:txBody>
            </p:sp>
          </p:grpSp>
        </p:grpSp>
        <p:sp>
          <p:nvSpPr>
            <p:cNvPr id="19" name="Line 33"/>
            <p:cNvSpPr>
              <a:spLocks noChangeShapeType="1"/>
            </p:cNvSpPr>
            <p:nvPr/>
          </p:nvSpPr>
          <p:spPr bwMode="auto">
            <a:xfrm flipH="1" flipV="1">
              <a:off x="7350141" y="4466206"/>
              <a:ext cx="598099" cy="738967"/>
            </a:xfrm>
            <a:prstGeom prst="line">
              <a:avLst/>
            </a:prstGeom>
            <a:noFill/>
            <a:ln w="28575">
              <a:solidFill>
                <a:srgbClr val="FF8000"/>
              </a:solidFill>
              <a:round/>
              <a:headEnd/>
              <a:tailEnd type="triangle" w="med" len="med"/>
            </a:ln>
          </p:spPr>
          <p:txBody>
            <a:bodyPr wrap="none" anchor="ctr"/>
            <a:lstStyle/>
            <a:p>
              <a:endParaRPr lang="en-US"/>
            </a:p>
          </p:txBody>
        </p:sp>
        <p:sp>
          <p:nvSpPr>
            <p:cNvPr id="20" name="Text Box 15"/>
            <p:cNvSpPr txBox="1">
              <a:spLocks noChangeArrowheads="1"/>
            </p:cNvSpPr>
            <p:nvPr/>
          </p:nvSpPr>
          <p:spPr bwMode="auto">
            <a:xfrm>
              <a:off x="7869864" y="4995053"/>
              <a:ext cx="2976621" cy="461665"/>
            </a:xfrm>
            <a:prstGeom prst="rect">
              <a:avLst/>
            </a:prstGeom>
            <a:noFill/>
            <a:ln w="28575">
              <a:noFill/>
              <a:miter lim="800000"/>
              <a:headEnd/>
              <a:tailEnd/>
            </a:ln>
          </p:spPr>
          <p:txBody>
            <a:bodyPr wrap="square" anchor="ctr">
              <a:spAutoFit/>
            </a:bodyPr>
            <a:lstStyle/>
            <a:p>
              <a:r>
                <a:rPr lang="en-US" sz="2400" dirty="0" smtClean="0">
                  <a:cs typeface="Times New Roman" pitchFamily="18" charset="0"/>
                </a:rPr>
                <a:t>Reconnection flux, </a:t>
              </a:r>
              <a:r>
                <a:rPr lang="en-US" sz="2400" dirty="0" smtClean="0">
                  <a:cs typeface="Times New Roman" pitchFamily="18" charset="0"/>
                  <a:sym typeface="Symbol" pitchFamily="1" charset="2"/>
                </a:rPr>
                <a:t></a:t>
              </a:r>
              <a:r>
                <a:rPr lang="en-US" sz="2400" baseline="-25000" dirty="0" err="1" smtClean="0">
                  <a:cs typeface="Times New Roman" pitchFamily="18" charset="0"/>
                  <a:sym typeface="Symbol" pitchFamily="1" charset="2"/>
                </a:rPr>
                <a:t>rec</a:t>
              </a:r>
              <a:endParaRPr lang="en-US" sz="2400" baseline="-25000" dirty="0">
                <a:cs typeface="Times New Roman" pitchFamily="18" charset="0"/>
              </a:endParaRPr>
            </a:p>
          </p:txBody>
        </p:sp>
        <p:grpSp>
          <p:nvGrpSpPr>
            <p:cNvPr id="21" name="Group 18"/>
            <p:cNvGrpSpPr>
              <a:grpSpLocks/>
            </p:cNvGrpSpPr>
            <p:nvPr/>
          </p:nvGrpSpPr>
          <p:grpSpPr bwMode="auto">
            <a:xfrm rot="21312741">
              <a:off x="6093659" y="2317360"/>
              <a:ext cx="2419350" cy="1519237"/>
              <a:chOff x="3216" y="1680"/>
              <a:chExt cx="1680" cy="1097"/>
            </a:xfrm>
          </p:grpSpPr>
          <p:sp>
            <p:nvSpPr>
              <p:cNvPr id="22" name="AutoShape 19"/>
              <p:cNvSpPr>
                <a:spLocks noChangeArrowheads="1"/>
              </p:cNvSpPr>
              <p:nvPr/>
            </p:nvSpPr>
            <p:spPr bwMode="auto">
              <a:xfrm rot="1001122">
                <a:off x="3361" y="1680"/>
                <a:ext cx="1391" cy="1097"/>
              </a:xfrm>
              <a:prstGeom prst="parallelogram">
                <a:avLst>
                  <a:gd name="adj" fmla="val 106659"/>
                </a:avLst>
              </a:prstGeom>
              <a:noFill/>
              <a:ln w="57150" cap="rnd">
                <a:solidFill>
                  <a:schemeClr val="accent2"/>
                </a:solidFill>
                <a:prstDash val="sysDot"/>
                <a:miter lim="800000"/>
                <a:headEnd/>
                <a:tailEnd/>
              </a:ln>
            </p:spPr>
            <p:txBody>
              <a:bodyPr wrap="none" anchor="ctr"/>
              <a:lstStyle/>
              <a:p>
                <a:endParaRPr lang="en-US"/>
              </a:p>
            </p:txBody>
          </p:sp>
          <p:grpSp>
            <p:nvGrpSpPr>
              <p:cNvPr id="23" name="Group 20"/>
              <p:cNvGrpSpPr>
                <a:grpSpLocks/>
              </p:cNvGrpSpPr>
              <p:nvPr/>
            </p:nvGrpSpPr>
            <p:grpSpPr bwMode="auto">
              <a:xfrm>
                <a:off x="3216" y="1824"/>
                <a:ext cx="1680" cy="816"/>
                <a:chOff x="3216" y="1824"/>
                <a:chExt cx="1680" cy="816"/>
              </a:xfrm>
            </p:grpSpPr>
            <p:sp>
              <p:nvSpPr>
                <p:cNvPr id="24" name="Line 21"/>
                <p:cNvSpPr>
                  <a:spLocks noChangeShapeType="1"/>
                </p:cNvSpPr>
                <p:nvPr/>
              </p:nvSpPr>
              <p:spPr bwMode="auto">
                <a:xfrm flipV="1">
                  <a:off x="3408" y="1920"/>
                  <a:ext cx="1440" cy="720"/>
                </a:xfrm>
                <a:prstGeom prst="line">
                  <a:avLst/>
                </a:prstGeom>
                <a:noFill/>
                <a:ln w="76200">
                  <a:solidFill>
                    <a:schemeClr val="accent2"/>
                  </a:solidFill>
                  <a:round/>
                  <a:headEnd/>
                  <a:tailEnd/>
                </a:ln>
              </p:spPr>
              <p:txBody>
                <a:bodyPr wrap="none" anchor="ctr"/>
                <a:lstStyle/>
                <a:p>
                  <a:endParaRPr lang="en-US"/>
                </a:p>
              </p:txBody>
            </p:sp>
            <p:sp>
              <p:nvSpPr>
                <p:cNvPr id="25" name="Line 22"/>
                <p:cNvSpPr>
                  <a:spLocks noChangeShapeType="1"/>
                </p:cNvSpPr>
                <p:nvPr/>
              </p:nvSpPr>
              <p:spPr bwMode="auto">
                <a:xfrm>
                  <a:off x="4656" y="1824"/>
                  <a:ext cx="240" cy="96"/>
                </a:xfrm>
                <a:prstGeom prst="line">
                  <a:avLst/>
                </a:prstGeom>
                <a:noFill/>
                <a:ln w="76200">
                  <a:solidFill>
                    <a:schemeClr val="accent2"/>
                  </a:solidFill>
                  <a:round/>
                  <a:headEnd/>
                  <a:tailEnd/>
                </a:ln>
              </p:spPr>
              <p:txBody>
                <a:bodyPr wrap="none" anchor="ctr"/>
                <a:lstStyle/>
                <a:p>
                  <a:endParaRPr lang="en-US"/>
                </a:p>
              </p:txBody>
            </p:sp>
            <p:sp>
              <p:nvSpPr>
                <p:cNvPr id="26" name="Line 23"/>
                <p:cNvSpPr>
                  <a:spLocks noChangeShapeType="1"/>
                </p:cNvSpPr>
                <p:nvPr/>
              </p:nvSpPr>
              <p:spPr bwMode="auto">
                <a:xfrm>
                  <a:off x="3216" y="2544"/>
                  <a:ext cx="240" cy="96"/>
                </a:xfrm>
                <a:prstGeom prst="line">
                  <a:avLst/>
                </a:prstGeom>
                <a:noFill/>
                <a:ln w="76200">
                  <a:solidFill>
                    <a:schemeClr val="accent2"/>
                  </a:solidFill>
                  <a:round/>
                  <a:headEnd/>
                  <a:tailEnd/>
                </a:ln>
              </p:spPr>
              <p:txBody>
                <a:bodyPr wrap="none" anchor="ctr"/>
                <a:lstStyle/>
                <a:p>
                  <a:endParaRPr lang="en-US"/>
                </a:p>
              </p:txBody>
            </p:sp>
          </p:grpSp>
        </p:grpSp>
        <p:sp>
          <p:nvSpPr>
            <p:cNvPr id="27" name="Line 31"/>
            <p:cNvSpPr>
              <a:spLocks noChangeShapeType="1"/>
            </p:cNvSpPr>
            <p:nvPr/>
          </p:nvSpPr>
          <p:spPr bwMode="auto">
            <a:xfrm flipH="1">
              <a:off x="8294399" y="1879352"/>
              <a:ext cx="774248" cy="524714"/>
            </a:xfrm>
            <a:prstGeom prst="line">
              <a:avLst/>
            </a:prstGeom>
            <a:noFill/>
            <a:ln w="28575">
              <a:solidFill>
                <a:schemeClr val="accent2"/>
              </a:solidFill>
              <a:round/>
              <a:headEnd/>
              <a:tailEnd type="triangle" w="med" len="med"/>
            </a:ln>
          </p:spPr>
          <p:txBody>
            <a:bodyPr wrap="none" anchor="ctr"/>
            <a:lstStyle/>
            <a:p>
              <a:endParaRPr lang="en-US"/>
            </a:p>
          </p:txBody>
        </p:sp>
        <p:sp>
          <p:nvSpPr>
            <p:cNvPr id="28" name="Text Box 30"/>
            <p:cNvSpPr txBox="1">
              <a:spLocks noChangeArrowheads="1"/>
            </p:cNvSpPr>
            <p:nvPr/>
          </p:nvSpPr>
          <p:spPr bwMode="auto">
            <a:xfrm>
              <a:off x="8188867" y="1417687"/>
              <a:ext cx="2091111" cy="461665"/>
            </a:xfrm>
            <a:prstGeom prst="rect">
              <a:avLst/>
            </a:prstGeom>
            <a:noFill/>
            <a:ln w="28575">
              <a:noFill/>
              <a:miter lim="800000"/>
              <a:headEnd/>
              <a:tailEnd/>
            </a:ln>
          </p:spPr>
          <p:txBody>
            <a:bodyPr wrap="square" anchor="ctr">
              <a:spAutoFit/>
            </a:bodyPr>
            <a:lstStyle/>
            <a:p>
              <a:pPr algn="ctr"/>
              <a:r>
                <a:rPr lang="en-US" sz="2400" dirty="0"/>
                <a:t>Poloidal </a:t>
              </a:r>
              <a:r>
                <a:rPr lang="en-US" sz="2400" dirty="0" smtClean="0"/>
                <a:t>flux, </a:t>
              </a:r>
              <a:r>
                <a:rPr lang="en-US" sz="2400" dirty="0" smtClean="0">
                  <a:latin typeface="Times New Roman" pitchFamily="18" charset="0"/>
                  <a:cs typeface="Times New Roman" pitchFamily="18" charset="0"/>
                  <a:sym typeface="Symbol" pitchFamily="1" charset="2"/>
                </a:rPr>
                <a:t></a:t>
              </a:r>
              <a:r>
                <a:rPr lang="en-US" sz="2400" baseline="-25000" dirty="0" smtClean="0">
                  <a:latin typeface="Times New Roman" pitchFamily="18" charset="0"/>
                  <a:cs typeface="Times New Roman" pitchFamily="18" charset="0"/>
                </a:rPr>
                <a:t>P</a:t>
              </a:r>
              <a:endParaRPr lang="en-US" sz="2400" dirty="0"/>
            </a:p>
          </p:txBody>
        </p:sp>
      </p:grpSp>
      <p:sp>
        <p:nvSpPr>
          <p:cNvPr id="31" name="Footer Placeholder 4"/>
          <p:cNvSpPr txBox="1">
            <a:spLocks/>
          </p:cNvSpPr>
          <p:nvPr/>
        </p:nvSpPr>
        <p:spPr>
          <a:xfrm>
            <a:off x="150311" y="6606870"/>
            <a:ext cx="8892501" cy="365125"/>
          </a:xfrm>
          <a:prstGeom prst="rect">
            <a:avLst/>
          </a:prstGeom>
        </p:spPr>
        <p:txBody>
          <a:bodyPr vert="horz" lIns="91440" tIns="45720" rIns="91440" bIns="4572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Introduction	</a:t>
            </a:r>
            <a:r>
              <a:rPr kumimoji="0" lang="en-US" sz="1200" b="0" i="0" u="none" strike="noStrike" kern="1200" cap="none" spc="0" normalizeH="0" baseline="0" noProof="0" smtClean="0">
                <a:ln>
                  <a:noFill/>
                </a:ln>
                <a:solidFill>
                  <a:schemeClr val="bg1">
                    <a:lumMod val="75000"/>
                  </a:schemeClr>
                </a:solidFill>
                <a:effectLst/>
                <a:uLnTx/>
                <a:uFillTx/>
                <a:latin typeface="+mn-lt"/>
                <a:ea typeface="+mn-ea"/>
                <a:cs typeface="+mn-cs"/>
              </a:rPr>
              <a:t>	Methods: MCC ,  Observations		Data	          Results I		     Results II</a:t>
            </a:r>
            <a:endParaRPr kumimoji="0" lang="en-US" sz="1200" b="0" i="0" u="none" strike="noStrike" kern="1200" cap="none" spc="0" normalizeH="0" baseline="0" noProof="0" dirty="0">
              <a:ln>
                <a:noFill/>
              </a:ln>
              <a:solidFill>
                <a:schemeClr val="bg1">
                  <a:lumMod val="75000"/>
                </a:schemeClr>
              </a:solidFill>
              <a:effectLst/>
              <a:uLnTx/>
              <a:uFillTx/>
              <a:latin typeface="+mn-lt"/>
              <a:ea typeface="+mn-ea"/>
              <a:cs typeface="+mn-cs"/>
            </a:endParaRPr>
          </a:p>
        </p:txBody>
      </p:sp>
      <p:sp>
        <p:nvSpPr>
          <p:cNvPr id="33" name="Line 31"/>
          <p:cNvSpPr>
            <a:spLocks noChangeShapeType="1"/>
          </p:cNvSpPr>
          <p:nvPr/>
        </p:nvSpPr>
        <p:spPr bwMode="auto">
          <a:xfrm>
            <a:off x="5644675" y="1889670"/>
            <a:ext cx="727085" cy="484404"/>
          </a:xfrm>
          <a:prstGeom prst="line">
            <a:avLst/>
          </a:prstGeom>
          <a:noFill/>
          <a:ln w="28575">
            <a:solidFill>
              <a:schemeClr val="accent2"/>
            </a:solidFill>
            <a:round/>
            <a:headEnd/>
            <a:tailEnd type="triangle" w="med" len="med"/>
          </a:ln>
        </p:spPr>
        <p:txBody>
          <a:bodyPr wrap="none" anchor="ctr"/>
          <a:lstStyle/>
          <a:p>
            <a:endParaRPr lang="en-US"/>
          </a:p>
        </p:txBody>
      </p:sp>
      <p:pic>
        <p:nvPicPr>
          <p:cNvPr id="4" name="Picture 1"/>
          <p:cNvPicPr>
            <a:picLocks noChangeAspect="1" noChangeArrowheads="1"/>
          </p:cNvPicPr>
          <p:nvPr/>
        </p:nvPicPr>
        <p:blipFill>
          <a:blip r:embed="rId5" cstate="print"/>
          <a:srcRect/>
          <a:stretch>
            <a:fillRect/>
          </a:stretch>
        </p:blipFill>
        <p:spPr bwMode="auto">
          <a:xfrm>
            <a:off x="6608075" y="4357492"/>
            <a:ext cx="962025" cy="628650"/>
          </a:xfrm>
          <a:prstGeom prst="rect">
            <a:avLst/>
          </a:prstGeom>
          <a:noFill/>
          <a:ln w="9525">
            <a:noFill/>
            <a:miter lim="800000"/>
            <a:headEnd/>
            <a:tailEnd/>
          </a:ln>
        </p:spPr>
      </p:pic>
      <p:sp>
        <p:nvSpPr>
          <p:cNvPr id="32" name="Line 33"/>
          <p:cNvSpPr>
            <a:spLocks noChangeShapeType="1"/>
          </p:cNvSpPr>
          <p:nvPr/>
        </p:nvSpPr>
        <p:spPr bwMode="auto">
          <a:xfrm flipV="1">
            <a:off x="6371760" y="4695565"/>
            <a:ext cx="504052" cy="519925"/>
          </a:xfrm>
          <a:prstGeom prst="line">
            <a:avLst/>
          </a:prstGeom>
          <a:noFill/>
          <a:ln w="28575">
            <a:solidFill>
              <a:srgbClr val="FF8000"/>
            </a:solidFill>
            <a:round/>
            <a:headEnd/>
            <a:tailEnd type="triangle" w="med" len="med"/>
          </a:ln>
        </p:spPr>
        <p:txBody>
          <a:bodyPr wrap="none" anchor="ctr"/>
          <a:lstStyle/>
          <a:p>
            <a:endParaRPr lang="en-US"/>
          </a:p>
        </p:txBody>
      </p:sp>
      <p:sp>
        <p:nvSpPr>
          <p:cNvPr id="35" name="Slide Number Placeholder 34"/>
          <p:cNvSpPr>
            <a:spLocks noGrp="1"/>
          </p:cNvSpPr>
          <p:nvPr>
            <p:ph type="sldNum" sz="quarter" idx="12"/>
          </p:nvPr>
        </p:nvSpPr>
        <p:spPr/>
        <p:txBody>
          <a:bodyPr/>
          <a:lstStyle/>
          <a:p>
            <a:fld id="{E62ABB11-4FB2-4374-9480-74C09670CA08}" type="slidenum">
              <a:rPr lang="en-US" smtClean="0"/>
              <a:pPr/>
              <a:t>9</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PD">
      <a:majorFont>
        <a:latin typeface="Franklin Gothic Book"/>
        <a:ea typeface=""/>
        <a:cs typeface=""/>
      </a:majorFont>
      <a:minorFont>
        <a:latin typeface="Perpet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8051</TotalTime>
  <Words>5700</Words>
  <Application>Microsoft Macintosh PowerPoint</Application>
  <PresentationFormat>On-screen Show (4:3)</PresentationFormat>
  <Paragraphs>526</Paragraphs>
  <Slides>30</Slides>
  <Notes>28</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Equation</vt:lpstr>
      <vt:lpstr>I. Predictions of  Reconnected Flux, Energy and Helicity in Four Eruptive Solar Flares  II. Active-Region Helicities Associated with Events from the CDAW List.  </vt:lpstr>
      <vt:lpstr>PowerPoint Presentation</vt:lpstr>
      <vt:lpstr>CMEs</vt:lpstr>
      <vt:lpstr>Flares</vt:lpstr>
      <vt:lpstr>Flux rope formation</vt:lpstr>
      <vt:lpstr>One slide summary</vt:lpstr>
      <vt:lpstr>Presentation Outline</vt:lpstr>
      <vt:lpstr>Standard 2D Flare Model</vt:lpstr>
      <vt:lpstr>Standard 3D Flare Model</vt:lpstr>
      <vt:lpstr>Following magnetic field evolution</vt:lpstr>
      <vt:lpstr>MCC: Magnetic stress buildup</vt:lpstr>
      <vt:lpstr>MCC: Magnetic stress buildup</vt:lpstr>
      <vt:lpstr>Minimum Current Corona Model</vt:lpstr>
      <vt:lpstr>Predicted MC/flare properties </vt:lpstr>
      <vt:lpstr>PowerPoint Presentation</vt:lpstr>
      <vt:lpstr>Predicted MC/flare properties </vt:lpstr>
      <vt:lpstr>Observed Energy losses</vt:lpstr>
      <vt:lpstr>Predicted MC/flare properties </vt:lpstr>
      <vt:lpstr>PowerPoint Presentation</vt:lpstr>
      <vt:lpstr>Predicted MC/flare properties </vt:lpstr>
      <vt:lpstr>Data: Flares studied</vt:lpstr>
      <vt:lpstr>Results: I. Reconnected flux, energy and helicity in four flares.</vt:lpstr>
      <vt:lpstr>Results: Magnetic Flux</vt:lpstr>
      <vt:lpstr>Results: Energy</vt:lpstr>
      <vt:lpstr>Results: Magnetic Helicity</vt:lpstr>
      <vt:lpstr>MC and Flux rope orientations</vt:lpstr>
      <vt:lpstr>Summary</vt:lpstr>
      <vt:lpstr> II. Active-Region Helicities Associated with Events from the CDAW List.  </vt:lpstr>
      <vt:lpstr>Data available</vt:lpstr>
      <vt:lpstr>Questions?</vt:lpstr>
    </vt:vector>
  </TitlesOfParts>
  <Company>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Predictions of Reconnected Flux, Energy and Helicity in Eruptive Solar Flares</dc:title>
  <dc:creator>Maria </dc:creator>
  <cp:lastModifiedBy>Maria Kazachenko</cp:lastModifiedBy>
  <cp:revision>338</cp:revision>
  <dcterms:created xsi:type="dcterms:W3CDTF">2010-10-29T04:48:06Z</dcterms:created>
  <dcterms:modified xsi:type="dcterms:W3CDTF">2011-09-05T23:53:07Z</dcterms:modified>
</cp:coreProperties>
</file>