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12" r:id="rId3"/>
    <p:sldId id="313" r:id="rId4"/>
    <p:sldId id="314" r:id="rId5"/>
    <p:sldId id="315" r:id="rId6"/>
    <p:sldId id="316" r:id="rId7"/>
    <p:sldId id="323" r:id="rId8"/>
    <p:sldId id="334" r:id="rId9"/>
    <p:sldId id="317" r:id="rId10"/>
    <p:sldId id="318" r:id="rId11"/>
    <p:sldId id="319" r:id="rId12"/>
    <p:sldId id="321" r:id="rId13"/>
    <p:sldId id="320" r:id="rId14"/>
    <p:sldId id="335" r:id="rId15"/>
    <p:sldId id="358" r:id="rId16"/>
    <p:sldId id="359" r:id="rId17"/>
    <p:sldId id="336" r:id="rId18"/>
    <p:sldId id="337" r:id="rId19"/>
    <p:sldId id="259" r:id="rId20"/>
    <p:sldId id="325" r:id="rId21"/>
    <p:sldId id="327" r:id="rId22"/>
    <p:sldId id="326" r:id="rId23"/>
    <p:sldId id="331" r:id="rId24"/>
    <p:sldId id="329" r:id="rId25"/>
    <p:sldId id="328" r:id="rId26"/>
    <p:sldId id="330" r:id="rId27"/>
    <p:sldId id="332" r:id="rId28"/>
    <p:sldId id="361" r:id="rId29"/>
    <p:sldId id="360" r:id="rId30"/>
    <p:sldId id="260" r:id="rId31"/>
    <p:sldId id="261" r:id="rId32"/>
    <p:sldId id="307" r:id="rId33"/>
    <p:sldId id="308" r:id="rId34"/>
    <p:sldId id="310" r:id="rId35"/>
    <p:sldId id="309" r:id="rId36"/>
    <p:sldId id="322" r:id="rId37"/>
    <p:sldId id="3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CB6"/>
    <a:srgbClr val="1903BD"/>
    <a:srgbClr val="0307BF"/>
    <a:srgbClr val="09A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3EA28-329E-4AB6-9415-B8DE523AA79E}" type="datetimeFigureOut">
              <a:rPr lang="en-US" smtClean="0"/>
              <a:pPr/>
              <a:t>9/12/2011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844419-1918-4FD4-A69C-1D66FC184FEC}" type="slidenum">
              <a:rPr lang="en-US" smtClean="0"/>
              <a:pPr/>
              <a:t>‹#›</a:t>
            </a:fld>
            <a:endParaRPr lang="en-US"/>
          </a:p>
        </p:txBody>
      </p:sp>
    </p:spTree>
    <p:extLst>
      <p:ext uri="{BB962C8B-B14F-4D97-AF65-F5344CB8AC3E}">
        <p14:creationId xmlns:p14="http://schemas.microsoft.com/office/powerpoint/2010/main" val="109364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891B9F1-243E-4591-B916-E6604A338566}" type="slidenum">
              <a:rPr lang="en-US" smtClean="0"/>
              <a:pPr/>
              <a:t>2</a:t>
            </a:fld>
            <a:endParaRPr lang="en-US"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844419-1918-4FD4-A69C-1D66FC184FEC}"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68E6AE-2979-4568-AE09-DB55513495DB}" type="slidenum">
              <a:rPr lang="en-US" smtClean="0"/>
              <a:pPr/>
              <a:t>33</a:t>
            </a:fld>
            <a:endParaRPr 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Charge state enhancement is an important indicator of </a:t>
            </a:r>
            <a:r>
              <a:rPr lang="en-US" dirty="0" err="1" smtClean="0"/>
              <a:t>ejecta</a:t>
            </a:r>
            <a:r>
              <a:rPr lang="en-US" dirty="0" smtClean="0"/>
              <a:t>. The high charge state is a result of injection of high charge state into the flux rope from the flare site. The observing spacecraft need to pass thru the flux rope to observe the high charge state. Bigger flares are hotter, and more likely to produce higher charge state. Also higher charge state in disk center events.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727D77-69A5-4B55-9EA7-681352515156}" type="slidenum">
              <a:rPr lang="en-US" smtClean="0"/>
              <a:pPr/>
              <a:t>35</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Main point of this slide: RC makes the flux rope. Reconnection also injects hot plasma into the flux rope. The hot plasma means higher charge state at 1 AU because the charge states are frozen as the flux rope starts expanding. When the eruption occurs near the disk center, the observing spacecraft is likely to intercept the flux rope with high charge state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71F1D34-F398-4C3E-8051-4ADBAA356526}" type="slidenum">
              <a:rPr lang="en-US" smtClean="0"/>
              <a:pPr/>
              <a:t>4</a:t>
            </a:fld>
            <a:endParaRPr 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A81207-4621-4F95-B2CE-59544AFD83AC}"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FC353B-A21B-446C-B089-E6BC48B6029E}" type="slidenum">
              <a:rPr lang="en-US" smtClean="0"/>
              <a:pPr/>
              <a:t>9</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891CC3-1278-4BD0-B4F0-F94444E483E3}" type="slidenum">
              <a:rPr lang="en-US" smtClean="0"/>
              <a:pPr/>
              <a:t>12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364139-06CB-41BC-8074-82B054B21879}"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844419-1918-4FD4-A69C-1D66FC184FEC}"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844419-1918-4FD4-A69C-1D66FC184FEC}"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44419-1918-4FD4-A69C-1D66FC184FEC}" type="slidenum">
              <a:rPr lang="en-US" smtClean="0"/>
              <a:pPr/>
              <a:t>21</a:t>
            </a:fld>
            <a:endParaRPr lang="en-US"/>
          </a:p>
        </p:txBody>
      </p:sp>
    </p:spTree>
    <p:extLst>
      <p:ext uri="{BB962C8B-B14F-4D97-AF65-F5344CB8AC3E}">
        <p14:creationId xmlns:p14="http://schemas.microsoft.com/office/powerpoint/2010/main" val="71103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753DE6-D347-415F-A9EA-4119C53E6F24}" type="datetimeFigureOut">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F291-06F3-4FB1-97F3-8375D6E75C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53DE6-D347-415F-A9EA-4119C53E6F24}" type="datetimeFigureOut">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F291-06F3-4FB1-97F3-8375D6E75C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53DE6-D347-415F-A9EA-4119C53E6F24}" type="datetimeFigureOut">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F291-06F3-4FB1-97F3-8375D6E75C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53DE6-D347-415F-A9EA-4119C53E6F24}" type="datetimeFigureOut">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F291-06F3-4FB1-97F3-8375D6E75C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753DE6-D347-415F-A9EA-4119C53E6F24}" type="datetimeFigureOut">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F291-06F3-4FB1-97F3-8375D6E75C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753DE6-D347-415F-A9EA-4119C53E6F24}" type="datetimeFigureOut">
              <a:rPr lang="en-US" smtClean="0"/>
              <a:pPr/>
              <a:t>9/12/2011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1F291-06F3-4FB1-97F3-8375D6E75C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753DE6-D347-415F-A9EA-4119C53E6F24}" type="datetimeFigureOut">
              <a:rPr lang="en-US" smtClean="0"/>
              <a:pPr/>
              <a:t>9/12/2011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1F291-06F3-4FB1-97F3-8375D6E75C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753DE6-D347-415F-A9EA-4119C53E6F24}" type="datetimeFigureOut">
              <a:rPr lang="en-US" smtClean="0"/>
              <a:pPr/>
              <a:t>9/12/2011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1F291-06F3-4FB1-97F3-8375D6E75C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53DE6-D347-415F-A9EA-4119C53E6F24}" type="datetimeFigureOut">
              <a:rPr lang="en-US" smtClean="0"/>
              <a:pPr/>
              <a:t>9/12/2011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1F291-06F3-4FB1-97F3-8375D6E75C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53DE6-D347-415F-A9EA-4119C53E6F24}" type="datetimeFigureOut">
              <a:rPr lang="en-US" smtClean="0"/>
              <a:pPr/>
              <a:t>9/12/2011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1F291-06F3-4FB1-97F3-8375D6E75C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53DE6-D347-415F-A9EA-4119C53E6F24}" type="datetimeFigureOut">
              <a:rPr lang="en-US" smtClean="0"/>
              <a:pPr/>
              <a:t>9/12/2011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1F291-06F3-4FB1-97F3-8375D6E75C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53DE6-D347-415F-A9EA-4119C53E6F24}" type="datetimeFigureOut">
              <a:rPr lang="en-US" smtClean="0"/>
              <a:pPr/>
              <a:t>9/12/2011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1F291-06F3-4FB1-97F3-8375D6E75C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file:///C:\Users\gopalswamy\Documents\Toshiba_Files\Documents\AOGS\ST-14%20Yurchyshyn\2005may13_ha06_gifs.mpg" TargetMode="External"/><Relationship Id="rId1" Type="http://schemas.microsoft.com/office/2007/relationships/media" Target="file:///C:\Users\gopalswamy\Documents\Toshiba_Files\Documents\AOGS\ST-14%20Yurchyshyn\2005may13_ha06_gifs.mpg"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Flux-Rope CDAW: Overview</a:t>
            </a:r>
            <a:endParaRPr lang="en-US" dirty="0"/>
          </a:p>
        </p:txBody>
      </p:sp>
      <p:sp>
        <p:nvSpPr>
          <p:cNvPr id="3" name="Subtitle 2"/>
          <p:cNvSpPr>
            <a:spLocks noGrp="1"/>
          </p:cNvSpPr>
          <p:nvPr>
            <p:ph type="subTitle" idx="1"/>
          </p:nvPr>
        </p:nvSpPr>
        <p:spPr/>
        <p:txBody>
          <a:bodyPr/>
          <a:lstStyle/>
          <a:p>
            <a:r>
              <a:rPr lang="en-US" dirty="0" smtClean="0"/>
              <a:t>N. Gopalswamy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152400"/>
            <a:ext cx="8610600" cy="990600"/>
          </a:xfrm>
        </p:spPr>
        <p:txBody>
          <a:bodyPr/>
          <a:lstStyle/>
          <a:p>
            <a:pPr eaLnBrk="1" hangingPunct="1"/>
            <a:r>
              <a:rPr lang="en-US" dirty="0" smtClean="0"/>
              <a:t>Higher MC Lat. in the Rise Phase</a:t>
            </a:r>
          </a:p>
        </p:txBody>
      </p:sp>
      <p:pic>
        <p:nvPicPr>
          <p:cNvPr id="9219" name="Picture 2"/>
          <p:cNvPicPr>
            <a:picLocks noGrp="1" noChangeAspect="1" noChangeArrowheads="1"/>
          </p:cNvPicPr>
          <p:nvPr>
            <p:ph idx="1"/>
          </p:nvPr>
        </p:nvPicPr>
        <p:blipFill>
          <a:blip r:embed="rId2" cstate="print"/>
          <a:srcRect/>
          <a:stretch>
            <a:fillRect/>
          </a:stretch>
        </p:blipFill>
        <p:spPr>
          <a:xfrm>
            <a:off x="3408363" y="1600200"/>
            <a:ext cx="5659437" cy="4525963"/>
          </a:xfrm>
        </p:spPr>
      </p:pic>
      <p:pic>
        <p:nvPicPr>
          <p:cNvPr id="20482" name="Picture 2"/>
          <p:cNvPicPr>
            <a:picLocks noChangeAspect="1" noChangeArrowheads="1"/>
          </p:cNvPicPr>
          <p:nvPr/>
        </p:nvPicPr>
        <p:blipFill>
          <a:blip r:embed="rId3" cstate="print"/>
          <a:srcRect/>
          <a:stretch>
            <a:fillRect/>
          </a:stretch>
        </p:blipFill>
        <p:spPr bwMode="auto">
          <a:xfrm>
            <a:off x="198438" y="4686300"/>
            <a:ext cx="3382962" cy="2019300"/>
          </a:xfrm>
          <a:prstGeom prst="rect">
            <a:avLst/>
          </a:prstGeom>
          <a:noFill/>
          <a:ln w="9525">
            <a:noFill/>
            <a:miter lim="800000"/>
            <a:headEnd/>
            <a:tailEnd/>
          </a:ln>
        </p:spPr>
      </p:pic>
      <p:sp>
        <p:nvSpPr>
          <p:cNvPr id="6" name="TextBox 5"/>
          <p:cNvSpPr txBox="1">
            <a:spLocks noChangeArrowheads="1"/>
          </p:cNvSpPr>
          <p:nvPr/>
        </p:nvSpPr>
        <p:spPr bwMode="auto">
          <a:xfrm>
            <a:off x="76200" y="4191000"/>
            <a:ext cx="3161891" cy="646331"/>
          </a:xfrm>
          <a:prstGeom prst="rect">
            <a:avLst/>
          </a:prstGeom>
          <a:noFill/>
          <a:ln w="9525">
            <a:noFill/>
            <a:miter lim="800000"/>
            <a:headEnd/>
            <a:tailEnd/>
          </a:ln>
        </p:spPr>
        <p:txBody>
          <a:bodyPr wrap="none">
            <a:spAutoFit/>
          </a:bodyPr>
          <a:lstStyle/>
          <a:p>
            <a:r>
              <a:rPr lang="en-US" dirty="0" smtClean="0"/>
              <a:t>Gopalswamy &amp; Thompson 2000</a:t>
            </a:r>
          </a:p>
          <a:p>
            <a:r>
              <a:rPr lang="en-US" dirty="0" smtClean="0"/>
              <a:t>Filippov </a:t>
            </a:r>
            <a:r>
              <a:rPr lang="en-US" dirty="0"/>
              <a:t>et al., 2001</a:t>
            </a:r>
          </a:p>
        </p:txBody>
      </p:sp>
      <p:sp>
        <p:nvSpPr>
          <p:cNvPr id="9222" name="TextBox 6"/>
          <p:cNvSpPr txBox="1">
            <a:spLocks noChangeArrowheads="1"/>
          </p:cNvSpPr>
          <p:nvPr/>
        </p:nvSpPr>
        <p:spPr bwMode="auto">
          <a:xfrm>
            <a:off x="76200" y="1676400"/>
            <a:ext cx="3086871" cy="1754326"/>
          </a:xfrm>
          <a:prstGeom prst="rect">
            <a:avLst/>
          </a:prstGeom>
          <a:noFill/>
          <a:ln w="9525">
            <a:noFill/>
            <a:miter lim="800000"/>
            <a:headEnd/>
            <a:tailEnd/>
          </a:ln>
        </p:spPr>
        <p:txBody>
          <a:bodyPr wrap="none">
            <a:spAutoFit/>
          </a:bodyPr>
          <a:lstStyle/>
          <a:p>
            <a:r>
              <a:rPr lang="en-US" dirty="0"/>
              <a:t>More MCs during the</a:t>
            </a:r>
          </a:p>
          <a:p>
            <a:r>
              <a:rPr lang="en-US" dirty="0"/>
              <a:t>Rise phase (Riley et al. 2006</a:t>
            </a:r>
            <a:r>
              <a:rPr lang="en-US" dirty="0" smtClean="0"/>
              <a:t>)</a:t>
            </a:r>
          </a:p>
          <a:p>
            <a:endParaRPr lang="en-US" dirty="0"/>
          </a:p>
          <a:p>
            <a:r>
              <a:rPr lang="en-US" dirty="0" smtClean="0"/>
              <a:t>The global dipolar field guides</a:t>
            </a:r>
          </a:p>
          <a:p>
            <a:r>
              <a:rPr lang="en-US" dirty="0" smtClean="0"/>
              <a:t>CMEs towards equator, so they</a:t>
            </a:r>
          </a:p>
          <a:p>
            <a:r>
              <a:rPr lang="en-US" dirty="0"/>
              <a:t>e</a:t>
            </a:r>
            <a:r>
              <a:rPr lang="en-US" dirty="0" smtClean="0"/>
              <a:t>nd up as MCs (geometrical)</a:t>
            </a:r>
            <a:endParaRPr lang="en-US" dirty="0"/>
          </a:p>
        </p:txBody>
      </p:sp>
      <p:sp>
        <p:nvSpPr>
          <p:cNvPr id="7" name="TextBox 6"/>
          <p:cNvSpPr txBox="1"/>
          <p:nvPr/>
        </p:nvSpPr>
        <p:spPr>
          <a:xfrm>
            <a:off x="4724400" y="6248400"/>
            <a:ext cx="3968459" cy="369332"/>
          </a:xfrm>
          <a:prstGeom prst="rect">
            <a:avLst/>
          </a:prstGeom>
          <a:noFill/>
        </p:spPr>
        <p:txBody>
          <a:bodyPr wrap="none" rtlCol="0">
            <a:spAutoFit/>
          </a:bodyPr>
          <a:lstStyle/>
          <a:p>
            <a:r>
              <a:rPr lang="en-US" dirty="0" smtClean="0"/>
              <a:t>Butterfly diagram of CME source regions</a:t>
            </a:r>
            <a:endParaRPr lang="en-US" dirty="0"/>
          </a:p>
        </p:txBody>
      </p:sp>
      <p:sp>
        <p:nvSpPr>
          <p:cNvPr id="8" name="TextBox 7"/>
          <p:cNvSpPr txBox="1"/>
          <p:nvPr/>
        </p:nvSpPr>
        <p:spPr>
          <a:xfrm>
            <a:off x="6400800" y="1219200"/>
            <a:ext cx="2480551" cy="369332"/>
          </a:xfrm>
          <a:prstGeom prst="rect">
            <a:avLst/>
          </a:prstGeom>
          <a:noFill/>
        </p:spPr>
        <p:txBody>
          <a:bodyPr wrap="none" rtlCol="0">
            <a:spAutoFit/>
          </a:bodyPr>
          <a:lstStyle/>
          <a:p>
            <a:r>
              <a:rPr lang="en-US" dirty="0" smtClean="0"/>
              <a:t>Gopalswamy et al., 2008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dirty="0" smtClean="0"/>
              <a:t>Solar Sources of “driverless” IP shocks </a:t>
            </a:r>
            <a:br>
              <a:rPr lang="en-US" dirty="0" smtClean="0"/>
            </a:br>
            <a:r>
              <a:rPr lang="en-US" dirty="0" smtClean="0"/>
              <a:t>(ICME not intercepted at Earth)</a:t>
            </a:r>
          </a:p>
        </p:txBody>
      </p:sp>
      <p:pic>
        <p:nvPicPr>
          <p:cNvPr id="10243" name="Picture 4"/>
          <p:cNvPicPr>
            <a:picLocks noGrp="1" noChangeAspect="1" noChangeArrowheads="1"/>
          </p:cNvPicPr>
          <p:nvPr>
            <p:ph idx="1"/>
          </p:nvPr>
        </p:nvPicPr>
        <p:blipFill>
          <a:blip r:embed="rId2" cstate="print"/>
          <a:srcRect/>
          <a:stretch>
            <a:fillRect/>
          </a:stretch>
        </p:blipFill>
        <p:spPr>
          <a:xfrm>
            <a:off x="0" y="1600200"/>
            <a:ext cx="4471988" cy="4525963"/>
          </a:xfrm>
          <a:noFill/>
        </p:spPr>
      </p:pic>
      <p:pic>
        <p:nvPicPr>
          <p:cNvPr id="16389" name="Picture 5"/>
          <p:cNvPicPr>
            <a:picLocks noChangeAspect="1" noChangeArrowheads="1"/>
          </p:cNvPicPr>
          <p:nvPr/>
        </p:nvPicPr>
        <p:blipFill>
          <a:blip r:embed="rId3" cstate="print"/>
          <a:srcRect/>
          <a:stretch>
            <a:fillRect/>
          </a:stretch>
        </p:blipFill>
        <p:spPr bwMode="auto">
          <a:xfrm>
            <a:off x="4495800" y="1619250"/>
            <a:ext cx="4572000" cy="4589463"/>
          </a:xfrm>
          <a:prstGeom prst="rect">
            <a:avLst/>
          </a:prstGeom>
          <a:noFill/>
          <a:ln w="9525">
            <a:noFill/>
            <a:miter lim="800000"/>
            <a:headEnd/>
            <a:tailEnd/>
          </a:ln>
        </p:spPr>
      </p:pic>
      <p:sp>
        <p:nvSpPr>
          <p:cNvPr id="10245" name="TextBox 9"/>
          <p:cNvSpPr txBox="1">
            <a:spLocks noChangeArrowheads="1"/>
          </p:cNvSpPr>
          <p:nvPr/>
        </p:nvSpPr>
        <p:spPr bwMode="auto">
          <a:xfrm>
            <a:off x="550904" y="6248400"/>
            <a:ext cx="3461589" cy="369332"/>
          </a:xfrm>
          <a:prstGeom prst="rect">
            <a:avLst/>
          </a:prstGeom>
          <a:noFill/>
          <a:ln w="9525">
            <a:noFill/>
            <a:miter lim="800000"/>
            <a:headEnd/>
            <a:tailEnd/>
          </a:ln>
        </p:spPr>
        <p:txBody>
          <a:bodyPr wrap="none">
            <a:spAutoFit/>
          </a:bodyPr>
          <a:lstStyle/>
          <a:p>
            <a:r>
              <a:rPr lang="en-US" dirty="0"/>
              <a:t>Gopalswamy et al., </a:t>
            </a:r>
            <a:r>
              <a:rPr lang="en-US" dirty="0" smtClean="0">
                <a:solidFill>
                  <a:srgbClr val="FF0000"/>
                </a:solidFill>
              </a:rPr>
              <a:t>2001</a:t>
            </a:r>
            <a:r>
              <a:rPr lang="en-US" dirty="0" smtClean="0"/>
              <a:t>; </a:t>
            </a:r>
            <a:r>
              <a:rPr lang="en-US" dirty="0" smtClean="0">
                <a:solidFill>
                  <a:srgbClr val="0C1CB6"/>
                </a:solidFill>
              </a:rPr>
              <a:t>2009 </a:t>
            </a:r>
            <a:r>
              <a:rPr lang="en-US" dirty="0" smtClean="0"/>
              <a:t>JGR</a:t>
            </a:r>
            <a:endParaRPr lang="en-US" dirty="0"/>
          </a:p>
        </p:txBody>
      </p:sp>
      <p:sp>
        <p:nvSpPr>
          <p:cNvPr id="6" name="Rectangle 5"/>
          <p:cNvSpPr/>
          <p:nvPr/>
        </p:nvSpPr>
        <p:spPr>
          <a:xfrm>
            <a:off x="228600" y="1524000"/>
            <a:ext cx="228600" cy="228600"/>
          </a:xfrm>
          <a:prstGeom prst="rect">
            <a:avLst/>
          </a:prstGeom>
          <a:noFill/>
          <a:ln>
            <a:solidFill>
              <a:srgbClr val="0C1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1447800"/>
            <a:ext cx="589713" cy="369332"/>
          </a:xfrm>
          <a:prstGeom prst="rect">
            <a:avLst/>
          </a:prstGeom>
          <a:noFill/>
        </p:spPr>
        <p:txBody>
          <a:bodyPr wrap="none" rtlCol="0">
            <a:spAutoFit/>
          </a:bodyPr>
          <a:lstStyle/>
          <a:p>
            <a:r>
              <a:rPr lang="en-US" dirty="0" smtClean="0"/>
              <a:t>Max</a:t>
            </a:r>
            <a:endParaRPr lang="en-US" dirty="0"/>
          </a:p>
        </p:txBody>
      </p:sp>
      <p:sp>
        <p:nvSpPr>
          <p:cNvPr id="8" name="Oval 7"/>
          <p:cNvSpPr/>
          <p:nvPr/>
        </p:nvSpPr>
        <p:spPr>
          <a:xfrm>
            <a:off x="228600" y="1981200"/>
            <a:ext cx="228600" cy="228600"/>
          </a:xfrm>
          <a:prstGeom prst="ellipse">
            <a:avLst/>
          </a:prstGeom>
          <a:noFill/>
          <a:ln>
            <a:solidFill>
              <a:srgbClr val="0C1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1916668"/>
            <a:ext cx="593432" cy="369332"/>
          </a:xfrm>
          <a:prstGeom prst="rect">
            <a:avLst/>
          </a:prstGeom>
          <a:noFill/>
        </p:spPr>
        <p:txBody>
          <a:bodyPr wrap="none" rtlCol="0">
            <a:spAutoFit/>
          </a:bodyPr>
          <a:lstStyle/>
          <a:p>
            <a:r>
              <a:rPr lang="en-US" dirty="0" err="1" smtClean="0"/>
              <a:t>Decl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792163"/>
          </a:xfrm>
        </p:spPr>
        <p:txBody>
          <a:bodyPr/>
          <a:lstStyle/>
          <a:p>
            <a:pPr eaLnBrk="1" hangingPunct="1"/>
            <a:r>
              <a:rPr lang="en-US" smtClean="0"/>
              <a:t>At 1 AU: Just the Shock &amp; Sheath</a:t>
            </a:r>
          </a:p>
        </p:txBody>
      </p:sp>
      <p:pic>
        <p:nvPicPr>
          <p:cNvPr id="12291" name="Picture 2"/>
          <p:cNvPicPr>
            <a:picLocks noGrp="1" noChangeAspect="1" noChangeArrowheads="1"/>
          </p:cNvPicPr>
          <p:nvPr>
            <p:ph idx="1"/>
          </p:nvPr>
        </p:nvPicPr>
        <p:blipFill>
          <a:blip r:embed="rId3" cstate="print"/>
          <a:srcRect/>
          <a:stretch>
            <a:fillRect/>
          </a:stretch>
        </p:blipFill>
        <p:spPr>
          <a:xfrm>
            <a:off x="4548188" y="1600200"/>
            <a:ext cx="4572000" cy="4525963"/>
          </a:xfrm>
          <a:noFill/>
        </p:spPr>
      </p:pic>
      <p:sp>
        <p:nvSpPr>
          <p:cNvPr id="5" name="Rectangle 4"/>
          <p:cNvSpPr/>
          <p:nvPr/>
        </p:nvSpPr>
        <p:spPr>
          <a:xfrm>
            <a:off x="4624388" y="1600200"/>
            <a:ext cx="533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4" name="Straight Connector 13"/>
          <p:cNvCxnSpPr/>
          <p:nvPr/>
        </p:nvCxnSpPr>
        <p:spPr>
          <a:xfrm>
            <a:off x="7824788" y="1981200"/>
            <a:ext cx="2286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294" name="TextBox 14"/>
          <p:cNvSpPr txBox="1">
            <a:spLocks noChangeArrowheads="1"/>
          </p:cNvSpPr>
          <p:nvPr/>
        </p:nvSpPr>
        <p:spPr bwMode="auto">
          <a:xfrm>
            <a:off x="8510588" y="1727200"/>
            <a:ext cx="633412" cy="1016000"/>
          </a:xfrm>
          <a:prstGeom prst="rect">
            <a:avLst/>
          </a:prstGeom>
          <a:noFill/>
          <a:ln w="9525">
            <a:noFill/>
            <a:miter lim="800000"/>
            <a:headEnd/>
            <a:tailEnd/>
          </a:ln>
        </p:spPr>
        <p:txBody>
          <a:bodyPr wrap="none">
            <a:spAutoFit/>
          </a:bodyPr>
          <a:lstStyle/>
          <a:p>
            <a:r>
              <a:rPr lang="en-US" sz="6000">
                <a:solidFill>
                  <a:srgbClr val="0033CC"/>
                </a:solidFill>
              </a:rPr>
              <a:t>+</a:t>
            </a:r>
          </a:p>
        </p:txBody>
      </p:sp>
      <p:pic>
        <p:nvPicPr>
          <p:cNvPr id="17411" name="Picture 3"/>
          <p:cNvPicPr>
            <a:picLocks noChangeAspect="1" noChangeArrowheads="1"/>
          </p:cNvPicPr>
          <p:nvPr/>
        </p:nvPicPr>
        <p:blipFill>
          <a:blip r:embed="rId4" cstate="print"/>
          <a:srcRect/>
          <a:stretch>
            <a:fillRect/>
          </a:stretch>
        </p:blipFill>
        <p:spPr bwMode="auto">
          <a:xfrm>
            <a:off x="106363" y="1052513"/>
            <a:ext cx="4389437" cy="5653087"/>
          </a:xfrm>
          <a:prstGeom prst="rect">
            <a:avLst/>
          </a:prstGeom>
          <a:noFill/>
          <a:ln w="9525">
            <a:no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4572000" y="838200"/>
            <a:ext cx="4572000" cy="5302250"/>
          </a:xfrm>
          <a:prstGeom prst="rect">
            <a:avLst/>
          </a:prstGeom>
          <a:noFill/>
          <a:ln w="9525">
            <a:noFill/>
            <a:miter lim="800000"/>
            <a:headEnd/>
            <a:tailEnd/>
          </a:ln>
        </p:spPr>
      </p:pic>
      <p:sp>
        <p:nvSpPr>
          <p:cNvPr id="19" name="Rectangle 18"/>
          <p:cNvSpPr/>
          <p:nvPr/>
        </p:nvSpPr>
        <p:spPr>
          <a:xfrm>
            <a:off x="5410200" y="762000"/>
            <a:ext cx="20574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TextBox 19"/>
          <p:cNvSpPr txBox="1">
            <a:spLocks noChangeArrowheads="1"/>
          </p:cNvSpPr>
          <p:nvPr/>
        </p:nvSpPr>
        <p:spPr bwMode="auto">
          <a:xfrm>
            <a:off x="990600" y="4648200"/>
            <a:ext cx="835025" cy="461963"/>
          </a:xfrm>
          <a:prstGeom prst="rect">
            <a:avLst/>
          </a:prstGeom>
          <a:noFill/>
          <a:ln w="9525">
            <a:noFill/>
            <a:miter lim="800000"/>
            <a:headEnd/>
            <a:tailEnd/>
          </a:ln>
        </p:spPr>
        <p:txBody>
          <a:bodyPr wrap="none">
            <a:spAutoFit/>
          </a:bodyPr>
          <a:lstStyle/>
          <a:p>
            <a:r>
              <a:rPr lang="en-US" sz="2400">
                <a:solidFill>
                  <a:srgbClr val="0033CC"/>
                </a:solidFill>
              </a:rPr>
              <a:t>Texp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smtClean="0"/>
              <a:t>Some CMEs from Disk Center do not Reach Earth</a:t>
            </a:r>
          </a:p>
        </p:txBody>
      </p:sp>
      <p:pic>
        <p:nvPicPr>
          <p:cNvPr id="15362" name="Picture 2"/>
          <p:cNvPicPr>
            <a:picLocks noGrp="1" noChangeAspect="1" noChangeArrowheads="1"/>
          </p:cNvPicPr>
          <p:nvPr>
            <p:ph idx="1"/>
          </p:nvPr>
        </p:nvPicPr>
        <p:blipFill>
          <a:blip r:embed="rId3" cstate="print"/>
          <a:srcRect/>
          <a:stretch>
            <a:fillRect/>
          </a:stretch>
        </p:blipFill>
        <p:spPr>
          <a:xfrm>
            <a:off x="685800" y="1690688"/>
            <a:ext cx="8229600" cy="4344987"/>
          </a:xfrm>
          <a:noFill/>
        </p:spPr>
      </p:pic>
      <p:sp>
        <p:nvSpPr>
          <p:cNvPr id="11268" name="TextBox 4"/>
          <p:cNvSpPr txBox="1">
            <a:spLocks noChangeArrowheads="1"/>
          </p:cNvSpPr>
          <p:nvPr/>
        </p:nvSpPr>
        <p:spPr bwMode="auto">
          <a:xfrm>
            <a:off x="5788025" y="2057400"/>
            <a:ext cx="2212975" cy="369888"/>
          </a:xfrm>
          <a:prstGeom prst="rect">
            <a:avLst/>
          </a:prstGeom>
          <a:noFill/>
          <a:ln w="9525">
            <a:noFill/>
            <a:miter lim="800000"/>
            <a:headEnd/>
            <a:tailEnd/>
          </a:ln>
        </p:spPr>
        <p:txBody>
          <a:bodyPr wrap="none">
            <a:spAutoFit/>
          </a:bodyPr>
          <a:lstStyle/>
          <a:p>
            <a:r>
              <a:rPr lang="en-US">
                <a:solidFill>
                  <a:schemeClr val="bg1"/>
                </a:solidFill>
              </a:rPr>
              <a:t>F = CH area &lt;B&gt; r</a:t>
            </a:r>
            <a:r>
              <a:rPr lang="en-US" baseline="46000">
                <a:solidFill>
                  <a:schemeClr val="bg1"/>
                </a:solidFill>
              </a:rPr>
              <a:t>-2</a:t>
            </a:r>
          </a:p>
        </p:txBody>
      </p:sp>
      <p:sp>
        <p:nvSpPr>
          <p:cNvPr id="6" name="TextBox 5"/>
          <p:cNvSpPr txBox="1">
            <a:spLocks noChangeArrowheads="1"/>
          </p:cNvSpPr>
          <p:nvPr/>
        </p:nvSpPr>
        <p:spPr bwMode="auto">
          <a:xfrm>
            <a:off x="7781925" y="3810000"/>
            <a:ext cx="371475" cy="461963"/>
          </a:xfrm>
          <a:prstGeom prst="rect">
            <a:avLst/>
          </a:prstGeom>
          <a:noFill/>
          <a:ln w="9525">
            <a:noFill/>
            <a:miter lim="800000"/>
            <a:headEnd/>
            <a:tailEnd/>
          </a:ln>
        </p:spPr>
        <p:txBody>
          <a:bodyPr wrap="none">
            <a:spAutoFit/>
          </a:bodyPr>
          <a:lstStyle/>
          <a:p>
            <a:r>
              <a:rPr lang="en-US" sz="2400">
                <a:solidFill>
                  <a:srgbClr val="FF0000"/>
                </a:solidFill>
              </a:rPr>
              <a:t>F</a:t>
            </a:r>
          </a:p>
        </p:txBody>
      </p:sp>
      <p:pic>
        <p:nvPicPr>
          <p:cNvPr id="11270" name="Picture 2"/>
          <p:cNvPicPr>
            <a:picLocks noChangeAspect="1" noChangeArrowheads="1"/>
          </p:cNvPicPr>
          <p:nvPr/>
        </p:nvPicPr>
        <p:blipFill>
          <a:blip r:embed="rId4" cstate="print"/>
          <a:srcRect/>
          <a:stretch>
            <a:fillRect/>
          </a:stretch>
        </p:blipFill>
        <p:spPr bwMode="auto">
          <a:xfrm>
            <a:off x="152400" y="1524000"/>
            <a:ext cx="4572000" cy="4572000"/>
          </a:xfrm>
          <a:prstGeom prst="rect">
            <a:avLst/>
          </a:prstGeom>
          <a:noFill/>
          <a:ln w="9525">
            <a:solidFill>
              <a:srgbClr val="0033CC"/>
            </a:solidFill>
            <a:miter lim="800000"/>
            <a:headEnd/>
            <a:tailEnd/>
          </a:ln>
        </p:spPr>
      </p:pic>
      <p:cxnSp>
        <p:nvCxnSpPr>
          <p:cNvPr id="9" name="Straight Arrow Connector 8"/>
          <p:cNvCxnSpPr/>
          <p:nvPr/>
        </p:nvCxnSpPr>
        <p:spPr>
          <a:xfrm rot="16200000" flipH="1">
            <a:off x="2552700" y="3771900"/>
            <a:ext cx="1143000" cy="106680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1272" name="TextBox 12"/>
          <p:cNvSpPr txBox="1">
            <a:spLocks noChangeArrowheads="1"/>
          </p:cNvSpPr>
          <p:nvPr/>
        </p:nvSpPr>
        <p:spPr bwMode="auto">
          <a:xfrm>
            <a:off x="1143000" y="2667000"/>
            <a:ext cx="1584325" cy="523875"/>
          </a:xfrm>
          <a:prstGeom prst="rect">
            <a:avLst/>
          </a:prstGeom>
          <a:noFill/>
          <a:ln w="9525">
            <a:noFill/>
            <a:miter lim="800000"/>
            <a:headEnd/>
            <a:tailEnd/>
          </a:ln>
        </p:spPr>
        <p:txBody>
          <a:bodyPr wrap="none">
            <a:spAutoFit/>
          </a:bodyPr>
          <a:lstStyle/>
          <a:p>
            <a:r>
              <a:rPr lang="en-US" sz="2800">
                <a:solidFill>
                  <a:schemeClr val="bg1"/>
                </a:solidFill>
              </a:rPr>
              <a:t>N01W08</a:t>
            </a:r>
          </a:p>
        </p:txBody>
      </p:sp>
      <p:sp>
        <p:nvSpPr>
          <p:cNvPr id="10" name="TextBox 9"/>
          <p:cNvSpPr txBox="1"/>
          <p:nvPr/>
        </p:nvSpPr>
        <p:spPr>
          <a:xfrm>
            <a:off x="3200400" y="6400800"/>
            <a:ext cx="5806269" cy="369332"/>
          </a:xfrm>
          <a:prstGeom prst="rect">
            <a:avLst/>
          </a:prstGeom>
          <a:noFill/>
        </p:spPr>
        <p:txBody>
          <a:bodyPr wrap="none" rtlCol="0">
            <a:spAutoFit/>
          </a:bodyPr>
          <a:lstStyle/>
          <a:p>
            <a:r>
              <a:rPr lang="en-US" dirty="0" smtClean="0"/>
              <a:t>Mäkelä presentation:  Coronal hole influence on MCs and EJ</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Deviations</a:t>
            </a:r>
            <a:endParaRPr lang="en-US" dirty="0"/>
          </a:p>
        </p:txBody>
      </p:sp>
      <p:sp>
        <p:nvSpPr>
          <p:cNvPr id="4" name="Rectangle 10"/>
          <p:cNvSpPr>
            <a:spLocks noGrp="1" noChangeArrowheads="1"/>
          </p:cNvSpPr>
          <p:nvPr>
            <p:ph idx="1"/>
          </p:nvPr>
        </p:nvSpPr>
        <p:spPr bwMode="auto">
          <a:xfrm>
            <a:off x="457200" y="1600200"/>
            <a:ext cx="8229600" cy="4770537"/>
          </a:xfrm>
          <a:prstGeom prst="rect">
            <a:avLst/>
          </a:prstGeom>
          <a:noFill/>
          <a:ln w="9525">
            <a:noFill/>
            <a:miter lim="800000"/>
            <a:headEnd/>
            <a:tailEnd/>
          </a:ln>
        </p:spPr>
        <p:txBody>
          <a:bodyPr wrap="square">
            <a:spAutoFit/>
          </a:bodyPr>
          <a:lstStyle/>
          <a:p>
            <a:pPr>
              <a:defRPr/>
            </a:pPr>
            <a:r>
              <a:rPr lang="en-US" dirty="0" smtClean="0">
                <a:solidFill>
                  <a:srgbClr val="FF0000"/>
                </a:solidFill>
              </a:rPr>
              <a:t>Rise Phase: </a:t>
            </a:r>
            <a:r>
              <a:rPr lang="en-US" dirty="0">
                <a:solidFill>
                  <a:srgbClr val="FF0000"/>
                </a:solidFill>
              </a:rPr>
              <a:t>Global dipolar field </a:t>
            </a:r>
            <a:r>
              <a:rPr lang="en-US" dirty="0" smtClean="0">
                <a:solidFill>
                  <a:srgbClr val="FF0000"/>
                </a:solidFill>
              </a:rPr>
              <a:t>is strong </a:t>
            </a:r>
            <a:r>
              <a:rPr lang="en-US" dirty="0" smtClean="0">
                <a:solidFill>
                  <a:srgbClr val="FF0000"/>
                </a:solidFill>
                <a:sym typeface="Wingdings" pitchFamily="2" charset="2"/>
              </a:rPr>
              <a:t> Higher lat. CMEs may become MCs</a:t>
            </a:r>
          </a:p>
          <a:p>
            <a:pPr>
              <a:defRPr/>
            </a:pPr>
            <a:endParaRPr lang="en-US" sz="2800" dirty="0">
              <a:solidFill>
                <a:schemeClr val="tx2">
                  <a:lumMod val="40000"/>
                  <a:lumOff val="60000"/>
                </a:schemeClr>
              </a:solidFill>
            </a:endParaRPr>
          </a:p>
          <a:p>
            <a:pPr>
              <a:defRPr/>
            </a:pPr>
            <a:r>
              <a:rPr lang="en-US" dirty="0" smtClean="0">
                <a:solidFill>
                  <a:srgbClr val="09A70D"/>
                </a:solidFill>
              </a:rPr>
              <a:t>Max Phase: </a:t>
            </a:r>
            <a:r>
              <a:rPr lang="en-US" dirty="0">
                <a:solidFill>
                  <a:srgbClr val="09A70D"/>
                </a:solidFill>
              </a:rPr>
              <a:t>more CME collisions </a:t>
            </a:r>
            <a:r>
              <a:rPr lang="en-US" dirty="0" smtClean="0">
                <a:solidFill>
                  <a:srgbClr val="09A70D"/>
                </a:solidFill>
                <a:sym typeface="Wingdings" pitchFamily="2" charset="2"/>
              </a:rPr>
              <a:t> deflections </a:t>
            </a:r>
            <a:r>
              <a:rPr lang="en-US" dirty="0">
                <a:solidFill>
                  <a:srgbClr val="09A70D"/>
                </a:solidFill>
                <a:sym typeface="Wingdings" pitchFamily="2" charset="2"/>
              </a:rPr>
              <a:t>&amp; merger are </a:t>
            </a:r>
            <a:r>
              <a:rPr lang="en-US" dirty="0" smtClean="0">
                <a:solidFill>
                  <a:srgbClr val="09A70D"/>
                </a:solidFill>
                <a:sym typeface="Wingdings" pitchFamily="2" charset="2"/>
              </a:rPr>
              <a:t>common (complex ejecta) – needs systematic study</a:t>
            </a:r>
          </a:p>
          <a:p>
            <a:pPr>
              <a:defRPr/>
            </a:pPr>
            <a:endParaRPr lang="en-US" sz="2800" dirty="0">
              <a:solidFill>
                <a:schemeClr val="accent6"/>
              </a:solidFill>
              <a:sym typeface="Wingdings" pitchFamily="2" charset="2"/>
            </a:endParaRPr>
          </a:p>
          <a:p>
            <a:pPr>
              <a:defRPr/>
            </a:pPr>
            <a:r>
              <a:rPr lang="en-US" dirty="0" smtClean="0">
                <a:solidFill>
                  <a:srgbClr val="0C1CB6"/>
                </a:solidFill>
                <a:sym typeface="Wingdings" pitchFamily="2" charset="2"/>
              </a:rPr>
              <a:t>Declining Phase: </a:t>
            </a:r>
            <a:r>
              <a:rPr lang="en-US" dirty="0">
                <a:solidFill>
                  <a:srgbClr val="0C1CB6"/>
                </a:solidFill>
                <a:sym typeface="Wingdings" pitchFamily="2" charset="2"/>
              </a:rPr>
              <a:t>More equatorial coronal </a:t>
            </a:r>
            <a:r>
              <a:rPr lang="en-US" dirty="0" smtClean="0">
                <a:solidFill>
                  <a:srgbClr val="0C1CB6"/>
                </a:solidFill>
                <a:sym typeface="Wingdings" pitchFamily="2" charset="2"/>
              </a:rPr>
              <a:t>holes  CMEs are deflected</a:t>
            </a:r>
            <a:endParaRPr lang="en-US" dirty="0">
              <a:solidFill>
                <a:srgbClr val="0C1CB6"/>
              </a:solidFill>
              <a:sym typeface="Wingdings" pitchFamily="2" charset="2"/>
            </a:endParaRPr>
          </a:p>
        </p:txBody>
      </p:sp>
      <p:sp>
        <p:nvSpPr>
          <p:cNvPr id="3" name="TextBox 2"/>
          <p:cNvSpPr txBox="1"/>
          <p:nvPr/>
        </p:nvSpPr>
        <p:spPr>
          <a:xfrm>
            <a:off x="6172200" y="6336268"/>
            <a:ext cx="1692836" cy="400110"/>
          </a:xfrm>
          <a:prstGeom prst="rect">
            <a:avLst/>
          </a:prstGeom>
          <a:noFill/>
        </p:spPr>
        <p:txBody>
          <a:bodyPr wrap="none" rtlCol="0">
            <a:spAutoFit/>
          </a:bodyPr>
          <a:lstStyle/>
          <a:p>
            <a:r>
              <a:rPr lang="en-US" sz="2000" dirty="0" smtClean="0"/>
              <a:t>Moon, Mäkelä</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Flux Rope Deflection vs CHIP</a:t>
            </a:r>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62213" y="1600200"/>
            <a:ext cx="4219575" cy="4525963"/>
          </a:xfrm>
        </p:spPr>
      </p:pic>
      <p:cxnSp>
        <p:nvCxnSpPr>
          <p:cNvPr id="3" name="Straight Arrow Connector 2"/>
          <p:cNvCxnSpPr/>
          <p:nvPr/>
        </p:nvCxnSpPr>
        <p:spPr>
          <a:xfrm>
            <a:off x="5029200" y="6324600"/>
            <a:ext cx="12954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269" name="TextBox 1"/>
          <p:cNvSpPr txBox="1">
            <a:spLocks noChangeArrowheads="1"/>
          </p:cNvSpPr>
          <p:nvPr/>
        </p:nvSpPr>
        <p:spPr bwMode="auto">
          <a:xfrm>
            <a:off x="6477000" y="5934075"/>
            <a:ext cx="2590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CME deflection towards Sun-Earth line</a:t>
            </a:r>
          </a:p>
        </p:txBody>
      </p:sp>
      <p:cxnSp>
        <p:nvCxnSpPr>
          <p:cNvPr id="7" name="Straight Arrow Connector 6"/>
          <p:cNvCxnSpPr/>
          <p:nvPr/>
        </p:nvCxnSpPr>
        <p:spPr>
          <a:xfrm>
            <a:off x="3429000" y="6324600"/>
            <a:ext cx="1295400" cy="0"/>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1271" name="TextBox 7"/>
          <p:cNvSpPr txBox="1">
            <a:spLocks noChangeArrowheads="1"/>
          </p:cNvSpPr>
          <p:nvPr/>
        </p:nvSpPr>
        <p:spPr bwMode="auto">
          <a:xfrm>
            <a:off x="762000" y="59436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CME deflection away from Sun-Earth line</a:t>
            </a:r>
          </a:p>
        </p:txBody>
      </p:sp>
      <p:sp>
        <p:nvSpPr>
          <p:cNvPr id="2" name="TextBox 1"/>
          <p:cNvSpPr txBox="1"/>
          <p:nvPr/>
        </p:nvSpPr>
        <p:spPr>
          <a:xfrm>
            <a:off x="7315200" y="3352800"/>
            <a:ext cx="1386277" cy="369332"/>
          </a:xfrm>
          <a:prstGeom prst="rect">
            <a:avLst/>
          </a:prstGeom>
          <a:noFill/>
        </p:spPr>
        <p:txBody>
          <a:bodyPr wrap="none" rtlCol="0">
            <a:spAutoFit/>
          </a:bodyPr>
          <a:lstStyle/>
          <a:p>
            <a:r>
              <a:rPr lang="en-US" dirty="0" smtClean="0"/>
              <a:t>Mäkelä et al.</a:t>
            </a:r>
            <a:endParaRPr lang="en-US" dirty="0"/>
          </a:p>
        </p:txBody>
      </p:sp>
    </p:spTree>
    <p:extLst>
      <p:ext uri="{BB962C8B-B14F-4D97-AF65-F5344CB8AC3E}">
        <p14:creationId xmlns:p14="http://schemas.microsoft.com/office/powerpoint/2010/main" val="1871243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Flux Rope Fitting Near the Sun</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3831775"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812318" y="5410200"/>
            <a:ext cx="3378682" cy="830997"/>
          </a:xfrm>
          <a:prstGeom prst="rect">
            <a:avLst/>
          </a:prstGeom>
          <a:noFill/>
        </p:spPr>
        <p:txBody>
          <a:bodyPr wrap="none" rtlCol="0">
            <a:spAutoFit/>
          </a:bodyPr>
          <a:lstStyle/>
          <a:p>
            <a:r>
              <a:rPr lang="en-GB" sz="2400" dirty="0">
                <a:solidFill>
                  <a:srgbClr val="000000"/>
                </a:solidFill>
                <a:ea typeface="Luxi Sans" charset="0"/>
                <a:cs typeface="Luxi Sans" charset="0"/>
              </a:rPr>
              <a:t>23 </a:t>
            </a:r>
            <a:r>
              <a:rPr lang="en-GB" sz="2400" dirty="0" smtClean="0">
                <a:solidFill>
                  <a:srgbClr val="000000"/>
                </a:solidFill>
                <a:ea typeface="Luxi Sans" charset="0"/>
                <a:cs typeface="Luxi Sans" charset="0"/>
              </a:rPr>
              <a:t>MC-CMEs</a:t>
            </a:r>
          </a:p>
          <a:p>
            <a:r>
              <a:rPr lang="en-GB" sz="2400" dirty="0" smtClean="0">
                <a:solidFill>
                  <a:srgbClr val="FF0000"/>
                </a:solidFill>
                <a:ea typeface="Luxi Sans" charset="0"/>
                <a:cs typeface="Luxi Sans" charset="0"/>
              </a:rPr>
              <a:t>Fitted sources </a:t>
            </a:r>
            <a:r>
              <a:rPr lang="en-GB" sz="2400" dirty="0" smtClean="0">
                <a:solidFill>
                  <a:srgbClr val="000000"/>
                </a:solidFill>
                <a:ea typeface="Luxi Sans" charset="0"/>
                <a:cs typeface="Luxi Sans" charset="0"/>
              </a:rPr>
              <a:t>close to AR</a:t>
            </a:r>
            <a:endParaRPr lang="en-GB" sz="2400" dirty="0">
              <a:solidFill>
                <a:srgbClr val="000000"/>
              </a:solidFill>
              <a:ea typeface="Luxi Sans" charset="0"/>
              <a:cs typeface="Luxi Sans"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600200"/>
            <a:ext cx="3821043"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5079518" y="5410200"/>
            <a:ext cx="4007059" cy="830997"/>
          </a:xfrm>
          <a:prstGeom prst="rect">
            <a:avLst/>
          </a:prstGeom>
          <a:noFill/>
        </p:spPr>
        <p:txBody>
          <a:bodyPr wrap="none" rtlCol="0">
            <a:spAutoFit/>
          </a:bodyPr>
          <a:lstStyle/>
          <a:p>
            <a:r>
              <a:rPr lang="en-GB" sz="2400" dirty="0" smtClean="0">
                <a:solidFill>
                  <a:srgbClr val="000000"/>
                </a:solidFill>
                <a:ea typeface="Luxi Sans" charset="0"/>
                <a:cs typeface="Luxi Sans" charset="0"/>
              </a:rPr>
              <a:t>35 EJ-CMEs</a:t>
            </a:r>
          </a:p>
          <a:p>
            <a:r>
              <a:rPr lang="en-GB" sz="2400" dirty="0" smtClean="0">
                <a:solidFill>
                  <a:srgbClr val="FF0000"/>
                </a:solidFill>
                <a:ea typeface="Luxi Sans" charset="0"/>
                <a:cs typeface="Luxi Sans" charset="0"/>
              </a:rPr>
              <a:t>Fitted sources </a:t>
            </a:r>
            <a:r>
              <a:rPr lang="en-GB" sz="2400" dirty="0" smtClean="0">
                <a:solidFill>
                  <a:srgbClr val="000000"/>
                </a:solidFill>
                <a:ea typeface="Luxi Sans" charset="0"/>
                <a:cs typeface="Luxi Sans" charset="0"/>
              </a:rPr>
              <a:t>deviate from AR</a:t>
            </a:r>
            <a:endParaRPr lang="en-GB" sz="2400" dirty="0">
              <a:solidFill>
                <a:srgbClr val="000000"/>
              </a:solidFill>
              <a:ea typeface="Luxi Sans" charset="0"/>
              <a:cs typeface="Luxi Sans" charset="0"/>
            </a:endParaRPr>
          </a:p>
        </p:txBody>
      </p:sp>
      <p:sp>
        <p:nvSpPr>
          <p:cNvPr id="9" name="TextBox 8"/>
          <p:cNvSpPr txBox="1"/>
          <p:nvPr/>
        </p:nvSpPr>
        <p:spPr>
          <a:xfrm>
            <a:off x="6711121" y="6400800"/>
            <a:ext cx="1199752" cy="369332"/>
          </a:xfrm>
          <a:prstGeom prst="rect">
            <a:avLst/>
          </a:prstGeom>
          <a:noFill/>
        </p:spPr>
        <p:txBody>
          <a:bodyPr wrap="none" rtlCol="0">
            <a:spAutoFit/>
          </a:bodyPr>
          <a:lstStyle/>
          <a:p>
            <a:r>
              <a:rPr lang="en-US" dirty="0" smtClean="0"/>
              <a:t>Hong et al.</a:t>
            </a:r>
            <a:endParaRPr lang="en-US" dirty="0"/>
          </a:p>
        </p:txBody>
      </p:sp>
      <p:sp>
        <p:nvSpPr>
          <p:cNvPr id="10" name="TextBox 9"/>
          <p:cNvSpPr txBox="1"/>
          <p:nvPr/>
        </p:nvSpPr>
        <p:spPr>
          <a:xfrm>
            <a:off x="2057400" y="1066800"/>
            <a:ext cx="755335" cy="584775"/>
          </a:xfrm>
          <a:prstGeom prst="rect">
            <a:avLst/>
          </a:prstGeom>
          <a:noFill/>
        </p:spPr>
        <p:txBody>
          <a:bodyPr wrap="none" rtlCol="0">
            <a:spAutoFit/>
          </a:bodyPr>
          <a:lstStyle/>
          <a:p>
            <a:r>
              <a:rPr lang="en-US" sz="3200" dirty="0" smtClean="0"/>
              <a:t>MC</a:t>
            </a:r>
            <a:endParaRPr lang="en-US" sz="3200" dirty="0"/>
          </a:p>
        </p:txBody>
      </p:sp>
      <p:sp>
        <p:nvSpPr>
          <p:cNvPr id="11" name="TextBox 10"/>
          <p:cNvSpPr txBox="1"/>
          <p:nvPr/>
        </p:nvSpPr>
        <p:spPr>
          <a:xfrm>
            <a:off x="6341512" y="1066800"/>
            <a:ext cx="516488" cy="584775"/>
          </a:xfrm>
          <a:prstGeom prst="rect">
            <a:avLst/>
          </a:prstGeom>
          <a:noFill/>
        </p:spPr>
        <p:txBody>
          <a:bodyPr wrap="none" rtlCol="0">
            <a:spAutoFit/>
          </a:bodyPr>
          <a:lstStyle/>
          <a:p>
            <a:r>
              <a:rPr lang="en-US" sz="3200" dirty="0" smtClean="0"/>
              <a:t>EJ</a:t>
            </a:r>
            <a:endParaRPr lang="en-US" sz="3200" dirty="0"/>
          </a:p>
        </p:txBody>
      </p:sp>
    </p:spTree>
    <p:extLst>
      <p:ext uri="{BB962C8B-B14F-4D97-AF65-F5344CB8AC3E}">
        <p14:creationId xmlns:p14="http://schemas.microsoft.com/office/powerpoint/2010/main" val="154289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Progress?</a:t>
            </a:r>
            <a:endParaRPr lang="en-US" dirty="0"/>
          </a:p>
        </p:txBody>
      </p:sp>
      <p:sp>
        <p:nvSpPr>
          <p:cNvPr id="3" name="Content Placeholder 2"/>
          <p:cNvSpPr>
            <a:spLocks noGrp="1"/>
          </p:cNvSpPr>
          <p:nvPr>
            <p:ph idx="1"/>
          </p:nvPr>
        </p:nvSpPr>
        <p:spPr/>
        <p:txBody>
          <a:bodyPr/>
          <a:lstStyle/>
          <a:p>
            <a:r>
              <a:rPr lang="en-US" dirty="0" smtClean="0"/>
              <a:t>Consider Central Sources (CMD ≤ 15</a:t>
            </a:r>
            <a:r>
              <a:rPr lang="en-US" baseline="30000" dirty="0" smtClean="0"/>
              <a:t>o</a:t>
            </a:r>
            <a:r>
              <a:rPr lang="en-US" dirty="0" smtClean="0"/>
              <a:t>)</a:t>
            </a:r>
          </a:p>
          <a:p>
            <a:r>
              <a:rPr lang="en-US" dirty="0" smtClean="0"/>
              <a:t>All types are present in this zone: 24 MCs, 35 non-MCs and 5 driverless shocks</a:t>
            </a:r>
          </a:p>
          <a:p>
            <a:r>
              <a:rPr lang="en-US" dirty="0" smtClean="0"/>
              <a:t>Driverless shocks explained as due to coronal hole deflection </a:t>
            </a:r>
          </a:p>
          <a:p>
            <a:r>
              <a:rPr lang="en-US" dirty="0" smtClean="0">
                <a:solidFill>
                  <a:srgbClr val="FF0000"/>
                </a:solidFill>
              </a:rPr>
              <a:t>This CDAW is to understand why so many central ICMEs are not MCs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compare?</a:t>
            </a:r>
            <a:endParaRPr lang="en-US" dirty="0"/>
          </a:p>
        </p:txBody>
      </p:sp>
      <p:sp>
        <p:nvSpPr>
          <p:cNvPr id="3" name="Content Placeholder 2"/>
          <p:cNvSpPr>
            <a:spLocks noGrp="1"/>
          </p:cNvSpPr>
          <p:nvPr>
            <p:ph idx="1"/>
          </p:nvPr>
        </p:nvSpPr>
        <p:spPr>
          <a:xfrm>
            <a:off x="457200" y="1524000"/>
            <a:ext cx="8229600" cy="4525963"/>
          </a:xfrm>
        </p:spPr>
        <p:txBody>
          <a:bodyPr>
            <a:normAutofit fontScale="85000" lnSpcReduction="20000"/>
          </a:bodyPr>
          <a:lstStyle/>
          <a:p>
            <a:r>
              <a:rPr lang="en-US" dirty="0" smtClean="0"/>
              <a:t>Solar sources: Active region properties, flare properties, neutral line orientation, filaments, …</a:t>
            </a:r>
          </a:p>
          <a:p>
            <a:r>
              <a:rPr lang="en-US" dirty="0" smtClean="0"/>
              <a:t>CME properties: Kinematics, angular width, non-radial ejection, non-radial propagation due to deflection</a:t>
            </a:r>
            <a:r>
              <a:rPr lang="en-US" smtClean="0"/>
              <a:t>, CME interaction, …</a:t>
            </a:r>
            <a:endParaRPr lang="en-US" dirty="0" smtClean="0"/>
          </a:p>
          <a:p>
            <a:r>
              <a:rPr lang="en-US" dirty="0" smtClean="0"/>
              <a:t>ICME properties: magnetic (B, By, </a:t>
            </a:r>
            <a:r>
              <a:rPr lang="en-US" dirty="0" err="1" smtClean="0"/>
              <a:t>Bz</a:t>
            </a:r>
            <a:r>
              <a:rPr lang="en-US" dirty="0" smtClean="0"/>
              <a:t>), Plasma (V, </a:t>
            </a:r>
            <a:r>
              <a:rPr lang="en-US" dirty="0" err="1" smtClean="0"/>
              <a:t>Tp</a:t>
            </a:r>
            <a:r>
              <a:rPr lang="en-US" dirty="0" smtClean="0"/>
              <a:t>, </a:t>
            </a:r>
            <a:r>
              <a:rPr lang="en-US" dirty="0" err="1" smtClean="0"/>
              <a:t>Np</a:t>
            </a:r>
            <a:r>
              <a:rPr lang="en-US" dirty="0" smtClean="0"/>
              <a:t>), charge state (O7+/O6+ &amp; &lt;</a:t>
            </a:r>
            <a:r>
              <a:rPr lang="en-US" dirty="0" err="1" smtClean="0"/>
              <a:t>QFe</a:t>
            </a:r>
            <a:r>
              <a:rPr lang="en-US" dirty="0" smtClean="0"/>
              <a:t>&gt;)</a:t>
            </a:r>
          </a:p>
          <a:p>
            <a:r>
              <a:rPr lang="en-US" dirty="0" smtClean="0"/>
              <a:t>Modeling (flux-rope fitting to MC and non-MC events)</a:t>
            </a:r>
          </a:p>
          <a:p>
            <a:r>
              <a:rPr lang="en-US" dirty="0" smtClean="0"/>
              <a:t>MHD simulation</a:t>
            </a:r>
          </a:p>
          <a:p>
            <a:r>
              <a:rPr lang="en-US" dirty="0" smtClean="0"/>
              <a:t>Comparison with STEREO events</a:t>
            </a:r>
          </a:p>
          <a:p>
            <a:r>
              <a:rPr lang="en-US" dirty="0" smtClean="0"/>
              <a:t>Others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4638"/>
            <a:ext cx="3657600" cy="1143000"/>
          </a:xfrm>
        </p:spPr>
        <p:txBody>
          <a:bodyPr>
            <a:normAutofit fontScale="90000"/>
          </a:bodyPr>
          <a:lstStyle/>
          <a:p>
            <a:r>
              <a:rPr lang="en-US" dirty="0" smtClean="0"/>
              <a:t>MCs and non-MCs have similar speeds</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441960" y="0"/>
            <a:ext cx="3749040" cy="2257709"/>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57200" y="4572000"/>
            <a:ext cx="3749040" cy="2257709"/>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print"/>
          <a:srcRect/>
          <a:stretch>
            <a:fillRect/>
          </a:stretch>
        </p:blipFill>
        <p:spPr bwMode="auto">
          <a:xfrm>
            <a:off x="441960" y="2238091"/>
            <a:ext cx="3749040" cy="2257709"/>
          </a:xfrm>
          <a:prstGeom prst="rect">
            <a:avLst/>
          </a:prstGeom>
          <a:noFill/>
          <a:ln w="9525">
            <a:noFill/>
            <a:miter lim="800000"/>
            <a:headEnd/>
            <a:tailEnd/>
          </a:ln>
          <a:effectLst/>
        </p:spPr>
      </p:pic>
      <p:sp>
        <p:nvSpPr>
          <p:cNvPr id="17" name="TextBox 16"/>
          <p:cNvSpPr txBox="1"/>
          <p:nvPr/>
        </p:nvSpPr>
        <p:spPr>
          <a:xfrm>
            <a:off x="2133600" y="304800"/>
            <a:ext cx="2040495" cy="646331"/>
          </a:xfrm>
          <a:prstGeom prst="rect">
            <a:avLst/>
          </a:prstGeom>
          <a:noFill/>
        </p:spPr>
        <p:txBody>
          <a:bodyPr wrap="none" rtlCol="0">
            <a:spAutoFit/>
          </a:bodyPr>
          <a:lstStyle/>
          <a:p>
            <a:r>
              <a:rPr lang="en-US" dirty="0" smtClean="0"/>
              <a:t>Central (CMD &lt;15</a:t>
            </a:r>
            <a:r>
              <a:rPr lang="en-US" baseline="42000" dirty="0" smtClean="0"/>
              <a:t>o</a:t>
            </a:r>
            <a:r>
              <a:rPr lang="en-US" dirty="0" smtClean="0"/>
              <a:t>)</a:t>
            </a:r>
          </a:p>
          <a:p>
            <a:r>
              <a:rPr lang="en-US" dirty="0" smtClean="0"/>
              <a:t>ALL: &lt;V&gt;  815 km/s</a:t>
            </a:r>
            <a:endParaRPr lang="en-US" dirty="0"/>
          </a:p>
        </p:txBody>
      </p:sp>
      <p:sp>
        <p:nvSpPr>
          <p:cNvPr id="18" name="TextBox 17"/>
          <p:cNvSpPr txBox="1"/>
          <p:nvPr/>
        </p:nvSpPr>
        <p:spPr>
          <a:xfrm>
            <a:off x="2286000" y="2602468"/>
            <a:ext cx="1903470" cy="369332"/>
          </a:xfrm>
          <a:prstGeom prst="rect">
            <a:avLst/>
          </a:prstGeom>
          <a:noFill/>
        </p:spPr>
        <p:txBody>
          <a:bodyPr wrap="none" rtlCol="0">
            <a:spAutoFit/>
          </a:bodyPr>
          <a:lstStyle/>
          <a:p>
            <a:r>
              <a:rPr lang="en-US" dirty="0" smtClean="0"/>
              <a:t>MC: &lt;V&gt; 930 km/s</a:t>
            </a:r>
            <a:endParaRPr lang="en-US" dirty="0"/>
          </a:p>
        </p:txBody>
      </p:sp>
      <p:sp>
        <p:nvSpPr>
          <p:cNvPr id="19" name="TextBox 18"/>
          <p:cNvSpPr txBox="1"/>
          <p:nvPr/>
        </p:nvSpPr>
        <p:spPr>
          <a:xfrm>
            <a:off x="2286000" y="4888468"/>
            <a:ext cx="1768818" cy="369332"/>
          </a:xfrm>
          <a:prstGeom prst="rect">
            <a:avLst/>
          </a:prstGeom>
          <a:noFill/>
        </p:spPr>
        <p:txBody>
          <a:bodyPr wrap="none" rtlCol="0">
            <a:spAutoFit/>
          </a:bodyPr>
          <a:lstStyle/>
          <a:p>
            <a:r>
              <a:rPr lang="en-US" dirty="0" smtClean="0"/>
              <a:t>EJ: &lt;V&gt; 736 km/s</a:t>
            </a:r>
            <a:endParaRPr lang="en-US" dirty="0"/>
          </a:p>
        </p:txBody>
      </p:sp>
      <p:pic>
        <p:nvPicPr>
          <p:cNvPr id="2058" name="Picture 10"/>
          <p:cNvPicPr>
            <a:picLocks noChangeAspect="1" noChangeArrowheads="1"/>
          </p:cNvPicPr>
          <p:nvPr/>
        </p:nvPicPr>
        <p:blipFill>
          <a:blip r:embed="rId5" cstate="print"/>
          <a:srcRect/>
          <a:stretch>
            <a:fillRect/>
          </a:stretch>
        </p:blipFill>
        <p:spPr bwMode="auto">
          <a:xfrm>
            <a:off x="4495800" y="4495800"/>
            <a:ext cx="3457575" cy="2362200"/>
          </a:xfrm>
          <a:prstGeom prst="rect">
            <a:avLst/>
          </a:prstGeom>
          <a:noFill/>
          <a:ln w="9525">
            <a:noFill/>
            <a:miter lim="800000"/>
            <a:headEnd/>
            <a:tailEnd/>
          </a:ln>
        </p:spPr>
      </p:pic>
      <p:pic>
        <p:nvPicPr>
          <p:cNvPr id="2059" name="Picture 11"/>
          <p:cNvPicPr>
            <a:picLocks noChangeAspect="1" noChangeArrowheads="1"/>
          </p:cNvPicPr>
          <p:nvPr/>
        </p:nvPicPr>
        <p:blipFill>
          <a:blip r:embed="rId6" cstate="print"/>
          <a:srcRect/>
          <a:stretch>
            <a:fillRect/>
          </a:stretch>
        </p:blipFill>
        <p:spPr bwMode="auto">
          <a:xfrm>
            <a:off x="4457700" y="2209800"/>
            <a:ext cx="3467100" cy="2262188"/>
          </a:xfrm>
          <a:prstGeom prst="rect">
            <a:avLst/>
          </a:prstGeom>
          <a:noFill/>
          <a:ln w="9525">
            <a:noFill/>
            <a:miter lim="800000"/>
            <a:headEnd/>
            <a:tailEnd/>
          </a:ln>
        </p:spPr>
      </p:pic>
      <p:sp>
        <p:nvSpPr>
          <p:cNvPr id="27" name="Rectangle 26"/>
          <p:cNvSpPr/>
          <p:nvPr/>
        </p:nvSpPr>
        <p:spPr>
          <a:xfrm>
            <a:off x="5257800" y="2286000"/>
            <a:ext cx="1905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57800" y="4572000"/>
            <a:ext cx="1905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867400" y="2819400"/>
            <a:ext cx="1467453" cy="646331"/>
          </a:xfrm>
          <a:prstGeom prst="rect">
            <a:avLst/>
          </a:prstGeom>
          <a:noFill/>
        </p:spPr>
        <p:txBody>
          <a:bodyPr wrap="none" rtlCol="0">
            <a:spAutoFit/>
          </a:bodyPr>
          <a:lstStyle/>
          <a:p>
            <a:r>
              <a:rPr lang="en-US" dirty="0" smtClean="0"/>
              <a:t>56 MCs</a:t>
            </a:r>
          </a:p>
          <a:p>
            <a:r>
              <a:rPr lang="en-US" dirty="0" smtClean="0"/>
              <a:t>&lt;V&gt; 860 km/s</a:t>
            </a:r>
            <a:endParaRPr lang="en-US" dirty="0"/>
          </a:p>
        </p:txBody>
      </p:sp>
      <p:sp>
        <p:nvSpPr>
          <p:cNvPr id="30" name="TextBox 29"/>
          <p:cNvSpPr txBox="1"/>
          <p:nvPr/>
        </p:nvSpPr>
        <p:spPr>
          <a:xfrm>
            <a:off x="5943600" y="4992469"/>
            <a:ext cx="1467453" cy="646331"/>
          </a:xfrm>
          <a:prstGeom prst="rect">
            <a:avLst/>
          </a:prstGeom>
          <a:noFill/>
        </p:spPr>
        <p:txBody>
          <a:bodyPr wrap="none" rtlCol="0">
            <a:spAutoFit/>
          </a:bodyPr>
          <a:lstStyle/>
          <a:p>
            <a:r>
              <a:rPr lang="en-US" dirty="0" smtClean="0"/>
              <a:t>129 non-MCs</a:t>
            </a:r>
          </a:p>
          <a:p>
            <a:r>
              <a:rPr lang="en-US" dirty="0" smtClean="0"/>
              <a:t>&lt;V&gt; 960 km/s</a:t>
            </a:r>
            <a:endParaRPr lang="en-US" dirty="0"/>
          </a:p>
        </p:txBody>
      </p:sp>
      <p:sp>
        <p:nvSpPr>
          <p:cNvPr id="31" name="TextBox 30"/>
          <p:cNvSpPr txBox="1"/>
          <p:nvPr/>
        </p:nvSpPr>
        <p:spPr>
          <a:xfrm>
            <a:off x="4267200" y="1905000"/>
            <a:ext cx="4008790" cy="369332"/>
          </a:xfrm>
          <a:prstGeom prst="rect">
            <a:avLst/>
          </a:prstGeom>
          <a:noFill/>
        </p:spPr>
        <p:txBody>
          <a:bodyPr wrap="none" rtlCol="0">
            <a:spAutoFit/>
          </a:bodyPr>
          <a:lstStyle/>
          <a:p>
            <a:r>
              <a:rPr lang="en-US" dirty="0" smtClean="0"/>
              <a:t>General population (no long. Restriction)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1377950" y="587375"/>
            <a:ext cx="5937250" cy="5508625"/>
            <a:chOff x="685800" y="381000"/>
            <a:chExt cx="5937132" cy="5507842"/>
          </a:xfrm>
        </p:grpSpPr>
        <p:pic>
          <p:nvPicPr>
            <p:cNvPr id="3078" name="Picture 3" descr="magcloud"/>
            <p:cNvPicPr>
              <a:picLocks noChangeAspect="1" noChangeArrowheads="1"/>
            </p:cNvPicPr>
            <p:nvPr/>
          </p:nvPicPr>
          <p:blipFill>
            <a:blip r:embed="rId3" cstate="print"/>
            <a:srcRect/>
            <a:stretch>
              <a:fillRect/>
            </a:stretch>
          </p:blipFill>
          <p:spPr bwMode="auto">
            <a:xfrm rot="-2860068">
              <a:off x="2586650" y="1400821"/>
              <a:ext cx="3534785" cy="4114803"/>
            </a:xfrm>
            <a:prstGeom prst="rect">
              <a:avLst/>
            </a:prstGeom>
            <a:noFill/>
            <a:ln w="9525">
              <a:noFill/>
              <a:miter lim="800000"/>
              <a:headEnd/>
              <a:tailEnd/>
            </a:ln>
          </p:spPr>
        </p:pic>
        <p:sp>
          <p:nvSpPr>
            <p:cNvPr id="3079" name="Arc 4"/>
            <p:cNvSpPr>
              <a:spLocks/>
            </p:cNvSpPr>
            <p:nvPr/>
          </p:nvSpPr>
          <p:spPr bwMode="auto">
            <a:xfrm rot="4599824">
              <a:off x="2138374" y="1404284"/>
              <a:ext cx="4647504" cy="4321612"/>
            </a:xfrm>
            <a:custGeom>
              <a:avLst/>
              <a:gdLst>
                <a:gd name="T0" fmla="*/ 0 w 42283"/>
                <a:gd name="T1" fmla="*/ 2147483647 h 41376"/>
                <a:gd name="T2" fmla="*/ 2147483647 w 42283"/>
                <a:gd name="T3" fmla="*/ 2147483647 h 41376"/>
                <a:gd name="T4" fmla="*/ 2147483647 w 42283"/>
                <a:gd name="T5" fmla="*/ 2147483647 h 41376"/>
                <a:gd name="T6" fmla="*/ 0 60000 65536"/>
                <a:gd name="T7" fmla="*/ 0 60000 65536"/>
                <a:gd name="T8" fmla="*/ 0 60000 65536"/>
                <a:gd name="T9" fmla="*/ 0 w 42283"/>
                <a:gd name="T10" fmla="*/ 0 h 41376"/>
                <a:gd name="T11" fmla="*/ 42283 w 42283"/>
                <a:gd name="T12" fmla="*/ 41376 h 41376"/>
              </a:gdLst>
              <a:ahLst/>
              <a:cxnLst>
                <a:cxn ang="T6">
                  <a:pos x="T0" y="T1"/>
                </a:cxn>
                <a:cxn ang="T7">
                  <a:pos x="T2" y="T3"/>
                </a:cxn>
                <a:cxn ang="T8">
                  <a:pos x="T4" y="T5"/>
                </a:cxn>
              </a:cxnLst>
              <a:rect l="T9" t="T10" r="T11" b="T12"/>
              <a:pathLst>
                <a:path w="42283" h="41376" fill="none" extrusionOk="0">
                  <a:moveTo>
                    <a:pt x="0" y="15372"/>
                  </a:moveTo>
                  <a:cubicBezTo>
                    <a:pt x="2748" y="6246"/>
                    <a:pt x="11152" y="-1"/>
                    <a:pt x="20683" y="0"/>
                  </a:cubicBezTo>
                  <a:cubicBezTo>
                    <a:pt x="32612" y="0"/>
                    <a:pt x="42283" y="9670"/>
                    <a:pt x="42283" y="21600"/>
                  </a:cubicBezTo>
                  <a:cubicBezTo>
                    <a:pt x="42283" y="30169"/>
                    <a:pt x="37216" y="37928"/>
                    <a:pt x="29370" y="41375"/>
                  </a:cubicBezTo>
                </a:path>
                <a:path w="42283" h="41376" stroke="0" extrusionOk="0">
                  <a:moveTo>
                    <a:pt x="0" y="15372"/>
                  </a:moveTo>
                  <a:cubicBezTo>
                    <a:pt x="2748" y="6246"/>
                    <a:pt x="11152" y="-1"/>
                    <a:pt x="20683" y="0"/>
                  </a:cubicBezTo>
                  <a:cubicBezTo>
                    <a:pt x="32612" y="0"/>
                    <a:pt x="42283" y="9670"/>
                    <a:pt x="42283" y="21600"/>
                  </a:cubicBezTo>
                  <a:cubicBezTo>
                    <a:pt x="42283" y="30169"/>
                    <a:pt x="37216" y="37928"/>
                    <a:pt x="29370" y="41375"/>
                  </a:cubicBezTo>
                  <a:lnTo>
                    <a:pt x="20683" y="21600"/>
                  </a:lnTo>
                  <a:close/>
                </a:path>
              </a:pathLst>
            </a:custGeom>
            <a:noFill/>
            <a:ln w="38100">
              <a:solidFill>
                <a:srgbClr val="FF0000"/>
              </a:solidFill>
              <a:round/>
              <a:headEnd/>
              <a:tailEnd/>
            </a:ln>
          </p:spPr>
          <p:txBody>
            <a:bodyPr wrap="none" anchor="ctr"/>
            <a:lstStyle/>
            <a:p>
              <a:endParaRPr lang="en-US">
                <a:latin typeface="Calibri" pitchFamily="34" charset="0"/>
              </a:endParaRPr>
            </a:p>
          </p:txBody>
        </p:sp>
        <p:sp>
          <p:nvSpPr>
            <p:cNvPr id="3080" name="Text Box 6"/>
            <p:cNvSpPr txBox="1">
              <a:spLocks noChangeArrowheads="1"/>
            </p:cNvSpPr>
            <p:nvPr/>
          </p:nvSpPr>
          <p:spPr bwMode="auto">
            <a:xfrm rot="-175162">
              <a:off x="5168099" y="866089"/>
              <a:ext cx="855912" cy="366713"/>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Shock</a:t>
              </a:r>
            </a:p>
          </p:txBody>
        </p:sp>
        <p:sp>
          <p:nvSpPr>
            <p:cNvPr id="3081" name="Text Box 7"/>
            <p:cNvSpPr txBox="1">
              <a:spLocks noChangeArrowheads="1"/>
            </p:cNvSpPr>
            <p:nvPr/>
          </p:nvSpPr>
          <p:spPr bwMode="auto">
            <a:xfrm rot="-445458">
              <a:off x="3974819" y="1482701"/>
              <a:ext cx="563973" cy="366713"/>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MC</a:t>
              </a:r>
            </a:p>
          </p:txBody>
        </p:sp>
        <p:sp>
          <p:nvSpPr>
            <p:cNvPr id="3082" name="Line 8"/>
            <p:cNvSpPr>
              <a:spLocks noChangeShapeType="1"/>
            </p:cNvSpPr>
            <p:nvPr/>
          </p:nvSpPr>
          <p:spPr bwMode="auto">
            <a:xfrm rot="18739932" flipH="1">
              <a:off x="2758205" y="3607031"/>
              <a:ext cx="113800" cy="1558364"/>
            </a:xfrm>
            <a:prstGeom prst="line">
              <a:avLst/>
            </a:prstGeom>
            <a:noFill/>
            <a:ln w="19050">
              <a:solidFill>
                <a:schemeClr val="tx1"/>
              </a:solidFill>
              <a:round/>
              <a:headEnd/>
              <a:tailEnd/>
            </a:ln>
          </p:spPr>
          <p:txBody>
            <a:bodyPr/>
            <a:lstStyle/>
            <a:p>
              <a:endParaRPr lang="en-US"/>
            </a:p>
          </p:txBody>
        </p:sp>
        <p:sp>
          <p:nvSpPr>
            <p:cNvPr id="3083" name="Oval 11"/>
            <p:cNvSpPr>
              <a:spLocks noChangeArrowheads="1"/>
            </p:cNvSpPr>
            <p:nvPr/>
          </p:nvSpPr>
          <p:spPr bwMode="auto">
            <a:xfrm rot="-3857270">
              <a:off x="1448422" y="2546174"/>
              <a:ext cx="4239485" cy="1143000"/>
            </a:xfrm>
            <a:prstGeom prst="ellipse">
              <a:avLst/>
            </a:prstGeom>
            <a:noFill/>
            <a:ln w="9525">
              <a:solidFill>
                <a:srgbClr val="FF0000"/>
              </a:solidFill>
              <a:round/>
              <a:headEnd/>
              <a:tailEnd/>
            </a:ln>
          </p:spPr>
          <p:txBody>
            <a:bodyPr wrap="none" anchor="ctr"/>
            <a:lstStyle/>
            <a:p>
              <a:endParaRPr lang="en-US">
                <a:latin typeface="Calibri" pitchFamily="34" charset="0"/>
              </a:endParaRPr>
            </a:p>
          </p:txBody>
        </p:sp>
        <p:sp>
          <p:nvSpPr>
            <p:cNvPr id="3084" name="Text Box 14"/>
            <p:cNvSpPr txBox="1">
              <a:spLocks noChangeArrowheads="1"/>
            </p:cNvSpPr>
            <p:nvPr/>
          </p:nvSpPr>
          <p:spPr bwMode="auto">
            <a:xfrm>
              <a:off x="1758950" y="3505200"/>
              <a:ext cx="908050" cy="366713"/>
            </a:xfrm>
            <a:prstGeom prst="rect">
              <a:avLst/>
            </a:prstGeom>
            <a:noFill/>
            <a:ln w="9525">
              <a:noFill/>
              <a:miter lim="800000"/>
              <a:headEnd/>
              <a:tailEnd/>
            </a:ln>
          </p:spPr>
          <p:txBody>
            <a:bodyPr wrap="none">
              <a:spAutoFit/>
            </a:bodyPr>
            <a:lstStyle/>
            <a:p>
              <a:r>
                <a:rPr lang="en-US">
                  <a:latin typeface="Calibri" pitchFamily="34" charset="0"/>
                </a:rPr>
                <a:t>Sheath</a:t>
              </a:r>
            </a:p>
          </p:txBody>
        </p:sp>
        <p:pic>
          <p:nvPicPr>
            <p:cNvPr id="3085" name="Picture 9"/>
            <p:cNvPicPr>
              <a:picLocks noChangeAspect="1" noChangeArrowheads="1"/>
            </p:cNvPicPr>
            <p:nvPr/>
          </p:nvPicPr>
          <p:blipFill>
            <a:blip r:embed="rId4" cstate="print"/>
            <a:srcRect/>
            <a:stretch>
              <a:fillRect/>
            </a:stretch>
          </p:blipFill>
          <p:spPr bwMode="auto">
            <a:xfrm>
              <a:off x="685800" y="381000"/>
              <a:ext cx="2895600" cy="2652713"/>
            </a:xfrm>
            <a:prstGeom prst="rect">
              <a:avLst/>
            </a:prstGeom>
            <a:noFill/>
            <a:ln w="9525">
              <a:noFill/>
              <a:miter lim="800000"/>
              <a:headEnd/>
              <a:tailEnd/>
            </a:ln>
          </p:spPr>
        </p:pic>
      </p:grpSp>
      <p:sp>
        <p:nvSpPr>
          <p:cNvPr id="3075" name="TextBox 18"/>
          <p:cNvSpPr txBox="1">
            <a:spLocks noChangeArrowheads="1"/>
          </p:cNvSpPr>
          <p:nvPr/>
        </p:nvSpPr>
        <p:spPr bwMode="auto">
          <a:xfrm>
            <a:off x="1987550" y="1055688"/>
            <a:ext cx="711200"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Flare</a:t>
            </a:r>
          </a:p>
        </p:txBody>
      </p:sp>
      <p:sp>
        <p:nvSpPr>
          <p:cNvPr id="3076" name="TextBox 19"/>
          <p:cNvSpPr txBox="1">
            <a:spLocks noChangeArrowheads="1"/>
          </p:cNvSpPr>
          <p:nvPr/>
        </p:nvSpPr>
        <p:spPr bwMode="auto">
          <a:xfrm>
            <a:off x="3105150" y="815975"/>
            <a:ext cx="698500"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CME</a:t>
            </a:r>
          </a:p>
        </p:txBody>
      </p:sp>
      <p:sp>
        <p:nvSpPr>
          <p:cNvPr id="3077" name="TextBox 17"/>
          <p:cNvSpPr txBox="1">
            <a:spLocks noChangeArrowheads="1"/>
          </p:cNvSpPr>
          <p:nvPr/>
        </p:nvSpPr>
        <p:spPr bwMode="auto">
          <a:xfrm>
            <a:off x="76200" y="4674275"/>
            <a:ext cx="2970685" cy="2031325"/>
          </a:xfrm>
          <a:prstGeom prst="rect">
            <a:avLst/>
          </a:prstGeom>
          <a:noFill/>
          <a:ln w="9525">
            <a:noFill/>
            <a:miter lim="800000"/>
            <a:headEnd/>
            <a:tailEnd/>
          </a:ln>
        </p:spPr>
        <p:txBody>
          <a:bodyPr wrap="none">
            <a:spAutoFit/>
          </a:bodyPr>
          <a:lstStyle/>
          <a:p>
            <a:r>
              <a:rPr lang="en-US" dirty="0" smtClean="0"/>
              <a:t>Hypothesis: All ICMEs have</a:t>
            </a:r>
          </a:p>
          <a:p>
            <a:r>
              <a:rPr lang="en-US" dirty="0" smtClean="0"/>
              <a:t>Flux rope structure</a:t>
            </a:r>
          </a:p>
          <a:p>
            <a:endParaRPr lang="en-US" dirty="0"/>
          </a:p>
          <a:p>
            <a:r>
              <a:rPr lang="en-US" dirty="0" smtClean="0"/>
              <a:t>The observed difference </a:t>
            </a:r>
          </a:p>
          <a:p>
            <a:r>
              <a:rPr lang="en-US" dirty="0" smtClean="0"/>
              <a:t>Between flux ropes and </a:t>
            </a:r>
          </a:p>
          <a:p>
            <a:r>
              <a:rPr lang="en-US" dirty="0" smtClean="0"/>
              <a:t>non-flux ropes is due </a:t>
            </a:r>
            <a:r>
              <a:rPr lang="en-US" dirty="0"/>
              <a:t>to</a:t>
            </a:r>
          </a:p>
          <a:p>
            <a:r>
              <a:rPr lang="en-US" dirty="0" smtClean="0"/>
              <a:t>Different Sun-observer angles</a:t>
            </a:r>
            <a:endParaRPr lang="en-US" dirty="0"/>
          </a:p>
        </p:txBody>
      </p:sp>
      <p:sp>
        <p:nvSpPr>
          <p:cNvPr id="14" name="TextBox 13"/>
          <p:cNvSpPr txBox="1"/>
          <p:nvPr/>
        </p:nvSpPr>
        <p:spPr>
          <a:xfrm>
            <a:off x="3429000" y="6172200"/>
            <a:ext cx="2787558" cy="646331"/>
          </a:xfrm>
          <a:prstGeom prst="rect">
            <a:avLst/>
          </a:prstGeom>
          <a:noFill/>
        </p:spPr>
        <p:txBody>
          <a:bodyPr wrap="none" rtlCol="0">
            <a:spAutoFit/>
          </a:bodyPr>
          <a:lstStyle/>
          <a:p>
            <a:r>
              <a:rPr lang="en-US" dirty="0" smtClean="0"/>
              <a:t>Arguments in support</a:t>
            </a:r>
          </a:p>
          <a:p>
            <a:r>
              <a:rPr lang="en-US" dirty="0" smtClean="0"/>
              <a:t>Deviations from this picture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 Width</a:t>
            </a:r>
            <a:endParaRPr lang="en-US" dirty="0"/>
          </a:p>
        </p:txBody>
      </p:sp>
      <p:sp>
        <p:nvSpPr>
          <p:cNvPr id="3" name="Content Placeholder 2"/>
          <p:cNvSpPr>
            <a:spLocks noGrp="1"/>
          </p:cNvSpPr>
          <p:nvPr>
            <p:ph idx="1"/>
          </p:nvPr>
        </p:nvSpPr>
        <p:spPr/>
        <p:txBody>
          <a:bodyPr/>
          <a:lstStyle/>
          <a:p>
            <a:r>
              <a:rPr lang="en-US" dirty="0" smtClean="0"/>
              <a:t>Fraction of Halos is a good indicator of the width of a CME population</a:t>
            </a:r>
          </a:p>
          <a:p>
            <a:r>
              <a:rPr lang="en-US" dirty="0" smtClean="0">
                <a:solidFill>
                  <a:srgbClr val="0C1CB6"/>
                </a:solidFill>
              </a:rPr>
              <a:t>75% of MCs (18/24) are full halos (W = 360</a:t>
            </a:r>
            <a:r>
              <a:rPr lang="en-US" baseline="30000" dirty="0" smtClean="0">
                <a:solidFill>
                  <a:srgbClr val="0C1CB6"/>
                </a:solidFill>
              </a:rPr>
              <a:t>o</a:t>
            </a:r>
            <a:r>
              <a:rPr lang="en-US" dirty="0" smtClean="0">
                <a:solidFill>
                  <a:srgbClr val="0C1CB6"/>
                </a:solidFill>
              </a:rPr>
              <a:t>)</a:t>
            </a:r>
          </a:p>
          <a:p>
            <a:r>
              <a:rPr lang="en-US" dirty="0" smtClean="0">
                <a:solidFill>
                  <a:srgbClr val="0C1CB6"/>
                </a:solidFill>
              </a:rPr>
              <a:t>60% of EJ (21/35) are full halos</a:t>
            </a:r>
          </a:p>
          <a:p>
            <a:r>
              <a:rPr lang="en-US" dirty="0" smtClean="0">
                <a:solidFill>
                  <a:srgbClr val="0C1CB6"/>
                </a:solidFill>
              </a:rPr>
              <a:t>17 partial halos (6 MC; 14 EJ)</a:t>
            </a:r>
          </a:p>
          <a:p>
            <a:r>
              <a:rPr lang="en-US" dirty="0" smtClean="0"/>
              <a:t>3 narrow (W &lt; 60</a:t>
            </a:r>
            <a:r>
              <a:rPr lang="en-US" baseline="30000" dirty="0" smtClean="0"/>
              <a:t>o</a:t>
            </a:r>
            <a:r>
              <a:rPr lang="en-US" dirty="0" smtClean="0"/>
              <a:t>) (MC – 59</a:t>
            </a:r>
            <a:r>
              <a:rPr lang="en-US" baseline="30000" dirty="0" smtClean="0"/>
              <a:t>o</a:t>
            </a:r>
            <a:r>
              <a:rPr lang="en-US" dirty="0" smtClean="0"/>
              <a:t>; EJ – 40</a:t>
            </a:r>
            <a:r>
              <a:rPr lang="en-US" baseline="30000" dirty="0" smtClean="0"/>
              <a:t>o</a:t>
            </a:r>
            <a:r>
              <a:rPr lang="en-US" dirty="0" smtClean="0"/>
              <a:t>; EJ – 45</a:t>
            </a:r>
            <a:r>
              <a:rPr lang="en-US" baseline="30000" dirty="0" smtClean="0"/>
              <a:t>o</a:t>
            </a:r>
            <a:r>
              <a:rPr lang="en-US" dirty="0" smtClean="0"/>
              <a:t>) – incorrect identification?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Charge States</a:t>
            </a:r>
            <a:endParaRPr lang="en-US" dirty="0"/>
          </a:p>
        </p:txBody>
      </p:sp>
      <p:pic>
        <p:nvPicPr>
          <p:cNvPr id="12290" name="Picture 2"/>
          <p:cNvPicPr>
            <a:picLocks noGrp="1" noChangeAspect="1" noChangeArrowheads="1"/>
          </p:cNvPicPr>
          <p:nvPr>
            <p:ph idx="1"/>
          </p:nvPr>
        </p:nvPicPr>
        <p:blipFill>
          <a:blip r:embed="rId3" cstate="print"/>
          <a:srcRect/>
          <a:stretch>
            <a:fillRect/>
          </a:stretch>
        </p:blipFill>
        <p:spPr bwMode="auto">
          <a:xfrm>
            <a:off x="1743273" y="1600200"/>
            <a:ext cx="5657454" cy="4525963"/>
          </a:xfrm>
          <a:prstGeom prst="rect">
            <a:avLst/>
          </a:prstGeom>
          <a:noFill/>
          <a:ln w="9525">
            <a:noFill/>
            <a:miter lim="800000"/>
            <a:headEnd/>
            <a:tailEnd/>
          </a:ln>
        </p:spPr>
      </p:pic>
      <p:cxnSp>
        <p:nvCxnSpPr>
          <p:cNvPr id="5" name="Straight Connector 4"/>
          <p:cNvCxnSpPr/>
          <p:nvPr/>
        </p:nvCxnSpPr>
        <p:spPr>
          <a:xfrm>
            <a:off x="2362200" y="4572000"/>
            <a:ext cx="480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362200" y="2057400"/>
            <a:ext cx="480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00800" y="1752600"/>
            <a:ext cx="476412" cy="369332"/>
          </a:xfrm>
          <a:prstGeom prst="rect">
            <a:avLst/>
          </a:prstGeom>
          <a:noFill/>
        </p:spPr>
        <p:txBody>
          <a:bodyPr wrap="none" rtlCol="0">
            <a:spAutoFit/>
          </a:bodyPr>
          <a:lstStyle/>
          <a:p>
            <a:r>
              <a:rPr lang="en-US" dirty="0" smtClean="0">
                <a:solidFill>
                  <a:srgbClr val="FF0000"/>
                </a:solidFill>
              </a:rPr>
              <a:t>4.2</a:t>
            </a:r>
            <a:endParaRPr lang="en-US" dirty="0">
              <a:solidFill>
                <a:srgbClr val="FF0000"/>
              </a:solidFill>
            </a:endParaRPr>
          </a:p>
        </p:txBody>
      </p:sp>
      <p:sp>
        <p:nvSpPr>
          <p:cNvPr id="9" name="TextBox 8"/>
          <p:cNvSpPr txBox="1"/>
          <p:nvPr/>
        </p:nvSpPr>
        <p:spPr>
          <a:xfrm>
            <a:off x="5562600" y="4191000"/>
            <a:ext cx="418704" cy="369332"/>
          </a:xfrm>
          <a:prstGeom prst="rect">
            <a:avLst/>
          </a:prstGeom>
          <a:noFill/>
        </p:spPr>
        <p:txBody>
          <a:bodyPr wrap="none" rtlCol="0">
            <a:spAutoFit/>
          </a:bodyPr>
          <a:lstStyle/>
          <a:p>
            <a:r>
              <a:rPr lang="en-US" dirty="0" smtClean="0">
                <a:solidFill>
                  <a:srgbClr val="FF0000"/>
                </a:solidFill>
              </a:rPr>
              <a:t>14</a:t>
            </a:r>
            <a:endParaRPr lang="en-US" dirty="0">
              <a:solidFill>
                <a:srgbClr val="FF0000"/>
              </a:solidFill>
            </a:endParaRPr>
          </a:p>
        </p:txBody>
      </p:sp>
      <p:sp>
        <p:nvSpPr>
          <p:cNvPr id="10" name="Rectangle 9"/>
          <p:cNvSpPr/>
          <p:nvPr/>
        </p:nvSpPr>
        <p:spPr>
          <a:xfrm>
            <a:off x="3605228" y="1371600"/>
            <a:ext cx="2504212" cy="461665"/>
          </a:xfrm>
          <a:prstGeom prst="rect">
            <a:avLst/>
          </a:prstGeom>
        </p:spPr>
        <p:txBody>
          <a:bodyPr wrap="none">
            <a:spAutoFit/>
          </a:bodyPr>
          <a:lstStyle/>
          <a:p>
            <a:r>
              <a:rPr lang="en-US" sz="2400" dirty="0" smtClean="0">
                <a:solidFill>
                  <a:srgbClr val="0307BF"/>
                </a:solidFill>
              </a:rPr>
              <a:t>17 EJ: 2000 July 10</a:t>
            </a:r>
            <a:endParaRPr lang="en-US" sz="2400" dirty="0">
              <a:solidFill>
                <a:srgbClr val="0307BF"/>
              </a:solidFill>
            </a:endParaRPr>
          </a:p>
        </p:txBody>
      </p:sp>
      <p:sp>
        <p:nvSpPr>
          <p:cNvPr id="3" name="TextBox 2"/>
          <p:cNvSpPr txBox="1"/>
          <p:nvPr/>
        </p:nvSpPr>
        <p:spPr>
          <a:xfrm>
            <a:off x="3200400" y="2057400"/>
            <a:ext cx="780983" cy="400110"/>
          </a:xfrm>
          <a:prstGeom prst="rect">
            <a:avLst/>
          </a:prstGeom>
          <a:noFill/>
        </p:spPr>
        <p:txBody>
          <a:bodyPr wrap="none" rtlCol="0">
            <a:spAutoFit/>
          </a:bodyPr>
          <a:lstStyle/>
          <a:p>
            <a:r>
              <a:rPr lang="en-US" sz="2000" dirty="0" smtClean="0">
                <a:solidFill>
                  <a:srgbClr val="0307BF"/>
                </a:solidFill>
              </a:rPr>
              <a:t>shock</a:t>
            </a:r>
            <a:endParaRPr lang="en-US" dirty="0">
              <a:solidFill>
                <a:srgbClr val="0307BF"/>
              </a:solidFill>
            </a:endParaRPr>
          </a:p>
        </p:txBody>
      </p:sp>
      <p:sp>
        <p:nvSpPr>
          <p:cNvPr id="4" name="TextBox 3"/>
          <p:cNvSpPr txBox="1"/>
          <p:nvPr/>
        </p:nvSpPr>
        <p:spPr>
          <a:xfrm>
            <a:off x="4875335" y="6096000"/>
            <a:ext cx="433132" cy="461665"/>
          </a:xfrm>
          <a:prstGeom prst="rect">
            <a:avLst/>
          </a:prstGeom>
          <a:noFill/>
        </p:spPr>
        <p:txBody>
          <a:bodyPr wrap="none" rtlCol="0">
            <a:spAutoFit/>
          </a:bodyPr>
          <a:lstStyle/>
          <a:p>
            <a:r>
              <a:rPr lang="en-US" sz="2400" dirty="0" smtClean="0">
                <a:solidFill>
                  <a:srgbClr val="0307BF"/>
                </a:solidFill>
              </a:rPr>
              <a:t>EJ</a:t>
            </a:r>
            <a:endParaRPr lang="en-US" dirty="0">
              <a:solidFill>
                <a:srgbClr val="0307BF"/>
              </a:solidFill>
            </a:endParaRPr>
          </a:p>
        </p:txBody>
      </p:sp>
      <p:sp>
        <p:nvSpPr>
          <p:cNvPr id="7" name="TextBox 6"/>
          <p:cNvSpPr txBox="1"/>
          <p:nvPr/>
        </p:nvSpPr>
        <p:spPr>
          <a:xfrm>
            <a:off x="5981304" y="5029200"/>
            <a:ext cx="597599" cy="461665"/>
          </a:xfrm>
          <a:prstGeom prst="rect">
            <a:avLst/>
          </a:prstGeom>
          <a:noFill/>
        </p:spPr>
        <p:txBody>
          <a:bodyPr wrap="none" rtlCol="0">
            <a:spAutoFit/>
          </a:bodyPr>
          <a:lstStyle/>
          <a:p>
            <a:r>
              <a:rPr lang="en-US" sz="2400" dirty="0" smtClean="0"/>
              <a:t>SW</a:t>
            </a:r>
            <a:endParaRPr lang="en-US" dirty="0"/>
          </a:p>
        </p:txBody>
      </p:sp>
      <p:cxnSp>
        <p:nvCxnSpPr>
          <p:cNvPr id="12" name="Straight Arrow Connector 11"/>
          <p:cNvCxnSpPr/>
          <p:nvPr/>
        </p:nvCxnSpPr>
        <p:spPr>
          <a:xfrm flipV="1">
            <a:off x="6400800" y="4724400"/>
            <a:ext cx="178103"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78225" y="2743200"/>
            <a:ext cx="82626"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38400" y="2586335"/>
            <a:ext cx="597599" cy="461665"/>
          </a:xfrm>
          <a:prstGeom prst="rect">
            <a:avLst/>
          </a:prstGeom>
          <a:noFill/>
        </p:spPr>
        <p:txBody>
          <a:bodyPr wrap="none" rtlCol="0">
            <a:spAutoFit/>
          </a:bodyPr>
          <a:lstStyle/>
          <a:p>
            <a:r>
              <a:rPr lang="en-US" sz="2400" dirty="0" smtClean="0"/>
              <a:t>SW</a:t>
            </a:r>
            <a:endParaRPr lang="en-US" dirty="0"/>
          </a:p>
        </p:txBody>
      </p:sp>
      <p:sp>
        <p:nvSpPr>
          <p:cNvPr id="17" name="TextBox 16"/>
          <p:cNvSpPr txBox="1"/>
          <p:nvPr/>
        </p:nvSpPr>
        <p:spPr>
          <a:xfrm>
            <a:off x="3200400" y="2895600"/>
            <a:ext cx="476412" cy="369332"/>
          </a:xfrm>
          <a:prstGeom prst="rect">
            <a:avLst/>
          </a:prstGeom>
          <a:noFill/>
        </p:spPr>
        <p:txBody>
          <a:bodyPr wrap="none" rtlCol="0">
            <a:spAutoFit/>
          </a:bodyPr>
          <a:lstStyle/>
          <a:p>
            <a:r>
              <a:rPr lang="en-US" dirty="0" smtClean="0"/>
              <a:t>0.8</a:t>
            </a:r>
            <a:endParaRPr lang="en-US" dirty="0"/>
          </a:p>
        </p:txBody>
      </p:sp>
      <p:sp>
        <p:nvSpPr>
          <p:cNvPr id="20" name="TextBox 19"/>
          <p:cNvSpPr txBox="1"/>
          <p:nvPr/>
        </p:nvSpPr>
        <p:spPr>
          <a:xfrm>
            <a:off x="6667896" y="4648200"/>
            <a:ext cx="418704" cy="369332"/>
          </a:xfrm>
          <a:prstGeom prst="rect">
            <a:avLst/>
          </a:prstGeom>
          <a:noFill/>
        </p:spPr>
        <p:txBody>
          <a:bodyPr wrap="none" rtlCol="0">
            <a:spAutoFit/>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Solar </a:t>
            </a:r>
            <a:r>
              <a:rPr lang="en-US" dirty="0"/>
              <a:t>W</a:t>
            </a:r>
            <a:r>
              <a:rPr lang="en-US" dirty="0" smtClean="0"/>
              <a:t>ind Signatures: 2000 July 10 EJ</a:t>
            </a:r>
            <a:endParaRPr lang="en-US" dirty="0"/>
          </a:p>
        </p:txBody>
      </p:sp>
      <p:pic>
        <p:nvPicPr>
          <p:cNvPr id="51202" name="Picture 2"/>
          <p:cNvPicPr>
            <a:picLocks noGrp="1" noChangeAspect="1" noChangeArrowheads="1"/>
          </p:cNvPicPr>
          <p:nvPr>
            <p:ph idx="1"/>
          </p:nvPr>
        </p:nvPicPr>
        <p:blipFill>
          <a:blip r:embed="rId2" cstate="print"/>
          <a:srcRect/>
          <a:stretch>
            <a:fillRect/>
          </a:stretch>
        </p:blipFill>
        <p:spPr bwMode="auto">
          <a:xfrm>
            <a:off x="914400" y="1219200"/>
            <a:ext cx="3915844" cy="5334000"/>
          </a:xfrm>
          <a:prstGeom prst="rect">
            <a:avLst/>
          </a:prstGeom>
          <a:noFill/>
          <a:ln w="9525">
            <a:noFill/>
            <a:miter lim="800000"/>
            <a:headEnd/>
            <a:tailEnd/>
          </a:ln>
        </p:spPr>
      </p:pic>
      <p:sp>
        <p:nvSpPr>
          <p:cNvPr id="5" name="TextBox 4"/>
          <p:cNvSpPr txBox="1"/>
          <p:nvPr/>
        </p:nvSpPr>
        <p:spPr>
          <a:xfrm>
            <a:off x="5181600" y="1676400"/>
            <a:ext cx="3384901" cy="3693319"/>
          </a:xfrm>
          <a:prstGeom prst="rect">
            <a:avLst/>
          </a:prstGeom>
          <a:noFill/>
        </p:spPr>
        <p:txBody>
          <a:bodyPr wrap="none" rtlCol="0">
            <a:spAutoFit/>
          </a:bodyPr>
          <a:lstStyle/>
          <a:p>
            <a:r>
              <a:rPr lang="en-US" dirty="0" smtClean="0">
                <a:solidFill>
                  <a:srgbClr val="FF0000"/>
                </a:solidFill>
              </a:rPr>
              <a:t>Magnetic signatures – not MC-like</a:t>
            </a:r>
          </a:p>
          <a:p>
            <a:endParaRPr lang="en-US" dirty="0"/>
          </a:p>
          <a:p>
            <a:r>
              <a:rPr lang="en-US" dirty="0" smtClean="0"/>
              <a:t>SW Speed –  not MC-like</a:t>
            </a:r>
          </a:p>
          <a:p>
            <a:endParaRPr lang="en-US" dirty="0"/>
          </a:p>
          <a:p>
            <a:r>
              <a:rPr lang="en-US" dirty="0" smtClean="0"/>
              <a:t>Temperature – MC like</a:t>
            </a:r>
          </a:p>
          <a:p>
            <a:endParaRPr lang="en-US" dirty="0"/>
          </a:p>
          <a:p>
            <a:r>
              <a:rPr lang="en-US" dirty="0" smtClean="0"/>
              <a:t>α/p : Good signature</a:t>
            </a:r>
          </a:p>
          <a:p>
            <a:endParaRPr lang="en-US" dirty="0" smtClean="0"/>
          </a:p>
          <a:p>
            <a:r>
              <a:rPr lang="el-GR" dirty="0" smtClean="0"/>
              <a:t>β </a:t>
            </a:r>
            <a:r>
              <a:rPr lang="en-US" dirty="0" smtClean="0"/>
              <a:t>: not MC-like</a:t>
            </a:r>
          </a:p>
          <a:p>
            <a:endParaRPr lang="en-US" dirty="0"/>
          </a:p>
          <a:p>
            <a:r>
              <a:rPr lang="en-US" dirty="0" smtClean="0"/>
              <a:t>&lt;</a:t>
            </a:r>
            <a:r>
              <a:rPr lang="en-US" dirty="0" err="1" smtClean="0"/>
              <a:t>QFe</a:t>
            </a:r>
            <a:r>
              <a:rPr lang="en-US" dirty="0" smtClean="0"/>
              <a:t>&gt;  enhanced</a:t>
            </a:r>
          </a:p>
          <a:p>
            <a:endParaRPr lang="en-US" dirty="0"/>
          </a:p>
          <a:p>
            <a:r>
              <a:rPr lang="en-US" dirty="0" smtClean="0"/>
              <a:t>Oxygen ratio: one of the highest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EJ: Solar Source</a:t>
            </a:r>
            <a:endParaRPr lang="en-US" dirty="0"/>
          </a:p>
        </p:txBody>
      </p:sp>
      <p:pic>
        <p:nvPicPr>
          <p:cNvPr id="54274" name="Picture 2"/>
          <p:cNvPicPr>
            <a:picLocks noGrp="1" noChangeAspect="1" noChangeArrowheads="1"/>
          </p:cNvPicPr>
          <p:nvPr>
            <p:ph idx="1"/>
          </p:nvPr>
        </p:nvPicPr>
        <p:blipFill>
          <a:blip r:embed="rId3" cstate="print"/>
          <a:srcRect/>
          <a:stretch>
            <a:fillRect/>
          </a:stretch>
        </p:blipFill>
        <p:spPr bwMode="auto">
          <a:xfrm>
            <a:off x="76200" y="1600200"/>
            <a:ext cx="4525963" cy="4525963"/>
          </a:xfrm>
          <a:prstGeom prst="rect">
            <a:avLst/>
          </a:prstGeom>
          <a:noFill/>
          <a:ln w="9525">
            <a:noFill/>
            <a:miter lim="800000"/>
            <a:headEnd/>
            <a:tailEnd/>
          </a:ln>
        </p:spPr>
      </p:pic>
      <p:pic>
        <p:nvPicPr>
          <p:cNvPr id="54275" name="Picture 3"/>
          <p:cNvPicPr>
            <a:picLocks noChangeAspect="1" noChangeArrowheads="1"/>
          </p:cNvPicPr>
          <p:nvPr/>
        </p:nvPicPr>
        <p:blipFill>
          <a:blip r:embed="rId4" cstate="print"/>
          <a:srcRect/>
          <a:stretch>
            <a:fillRect/>
          </a:stretch>
        </p:blipFill>
        <p:spPr bwMode="auto">
          <a:xfrm>
            <a:off x="4617720" y="1600200"/>
            <a:ext cx="4526280" cy="4526280"/>
          </a:xfrm>
          <a:prstGeom prst="rect">
            <a:avLst/>
          </a:prstGeom>
          <a:noFill/>
          <a:ln w="9525">
            <a:noFill/>
            <a:miter lim="800000"/>
            <a:headEnd/>
            <a:tailEnd/>
          </a:ln>
        </p:spPr>
      </p:pic>
      <p:sp>
        <p:nvSpPr>
          <p:cNvPr id="6" name="TextBox 5"/>
          <p:cNvSpPr txBox="1"/>
          <p:nvPr/>
        </p:nvSpPr>
        <p:spPr>
          <a:xfrm>
            <a:off x="5334000" y="3352800"/>
            <a:ext cx="736099" cy="461665"/>
          </a:xfrm>
          <a:prstGeom prst="rect">
            <a:avLst/>
          </a:prstGeom>
          <a:noFill/>
        </p:spPr>
        <p:txBody>
          <a:bodyPr wrap="none" rtlCol="0">
            <a:spAutoFit/>
          </a:bodyPr>
          <a:lstStyle/>
          <a:p>
            <a:r>
              <a:rPr lang="en-US" sz="2400" dirty="0" smtClean="0">
                <a:solidFill>
                  <a:srgbClr val="FF0000"/>
                </a:solidFill>
              </a:rPr>
              <a:t>C5.6</a:t>
            </a:r>
            <a:endParaRPr lang="en-US" sz="2400" dirty="0">
              <a:solidFill>
                <a:srgbClr val="FF0000"/>
              </a:solidFill>
            </a:endParaRPr>
          </a:p>
        </p:txBody>
      </p:sp>
      <p:sp>
        <p:nvSpPr>
          <p:cNvPr id="7" name="TextBox 6"/>
          <p:cNvSpPr txBox="1"/>
          <p:nvPr/>
        </p:nvSpPr>
        <p:spPr>
          <a:xfrm>
            <a:off x="457200" y="4876800"/>
            <a:ext cx="1402948" cy="1107996"/>
          </a:xfrm>
          <a:prstGeom prst="rect">
            <a:avLst/>
          </a:prstGeom>
          <a:noFill/>
        </p:spPr>
        <p:txBody>
          <a:bodyPr wrap="none" rtlCol="0">
            <a:spAutoFit/>
          </a:bodyPr>
          <a:lstStyle/>
          <a:p>
            <a:r>
              <a:rPr lang="en-US" sz="2400" dirty="0" smtClean="0">
                <a:solidFill>
                  <a:schemeClr val="bg1"/>
                </a:solidFill>
              </a:rPr>
              <a:t>Halo CME</a:t>
            </a:r>
          </a:p>
          <a:p>
            <a:r>
              <a:rPr lang="en-US" sz="2400" dirty="0" smtClean="0">
                <a:solidFill>
                  <a:schemeClr val="bg1"/>
                </a:solidFill>
              </a:rPr>
              <a:t>453 km/s</a:t>
            </a:r>
          </a:p>
          <a:p>
            <a:endParaRPr lang="en-US" dirty="0"/>
          </a:p>
        </p:txBody>
      </p:sp>
      <p:sp>
        <p:nvSpPr>
          <p:cNvPr id="8" name="Rectangle 7"/>
          <p:cNvSpPr/>
          <p:nvPr/>
        </p:nvSpPr>
        <p:spPr>
          <a:xfrm>
            <a:off x="381000" y="4114800"/>
            <a:ext cx="1156086" cy="461665"/>
          </a:xfrm>
          <a:prstGeom prst="rect">
            <a:avLst/>
          </a:prstGeom>
        </p:spPr>
        <p:txBody>
          <a:bodyPr wrap="none">
            <a:spAutoFit/>
          </a:bodyPr>
          <a:lstStyle/>
          <a:p>
            <a:r>
              <a:rPr lang="en-US" sz="2400" dirty="0" smtClean="0">
                <a:solidFill>
                  <a:schemeClr val="bg1"/>
                </a:solidFill>
              </a:rPr>
              <a:t>N17E10</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39 MC: 2002 May 18 </a:t>
            </a:r>
            <a:endParaRPr lang="en-US" dirty="0"/>
          </a:p>
        </p:txBody>
      </p:sp>
      <p:pic>
        <p:nvPicPr>
          <p:cNvPr id="31746" name="Picture 2"/>
          <p:cNvPicPr>
            <a:picLocks noGrp="1" noChangeAspect="1" noChangeArrowheads="1"/>
          </p:cNvPicPr>
          <p:nvPr>
            <p:ph idx="1"/>
          </p:nvPr>
        </p:nvPicPr>
        <p:blipFill>
          <a:blip r:embed="rId2" cstate="print"/>
          <a:srcRect/>
          <a:stretch>
            <a:fillRect/>
          </a:stretch>
        </p:blipFill>
        <p:spPr bwMode="auto">
          <a:xfrm>
            <a:off x="1743273" y="1143000"/>
            <a:ext cx="5657454" cy="4525963"/>
          </a:xfrm>
          <a:prstGeom prst="rect">
            <a:avLst/>
          </a:prstGeom>
          <a:noFill/>
          <a:ln w="9525">
            <a:noFill/>
            <a:miter lim="800000"/>
            <a:headEnd/>
            <a:tailEnd/>
          </a:ln>
        </p:spPr>
      </p:pic>
      <p:sp>
        <p:nvSpPr>
          <p:cNvPr id="4" name="TextBox 3"/>
          <p:cNvSpPr txBox="1"/>
          <p:nvPr/>
        </p:nvSpPr>
        <p:spPr>
          <a:xfrm>
            <a:off x="1524000" y="5862935"/>
            <a:ext cx="6549293" cy="461665"/>
          </a:xfrm>
          <a:prstGeom prst="rect">
            <a:avLst/>
          </a:prstGeom>
          <a:noFill/>
        </p:spPr>
        <p:txBody>
          <a:bodyPr wrap="none" rtlCol="0">
            <a:spAutoFit/>
          </a:bodyPr>
          <a:lstStyle/>
          <a:p>
            <a:r>
              <a:rPr lang="en-US" sz="2400" dirty="0" smtClean="0"/>
              <a:t>The only MC event with no charge state  signatures</a:t>
            </a:r>
            <a:endParaRPr lang="en-US" sz="2400" dirty="0"/>
          </a:p>
        </p:txBody>
      </p:sp>
      <p:cxnSp>
        <p:nvCxnSpPr>
          <p:cNvPr id="5" name="Straight Arrow Connector 4"/>
          <p:cNvCxnSpPr/>
          <p:nvPr/>
        </p:nvCxnSpPr>
        <p:spPr>
          <a:xfrm flipV="1">
            <a:off x="2978225" y="1371600"/>
            <a:ext cx="222175" cy="233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38400" y="1447800"/>
            <a:ext cx="597599" cy="461665"/>
          </a:xfrm>
          <a:prstGeom prst="rect">
            <a:avLst/>
          </a:prstGeom>
          <a:noFill/>
        </p:spPr>
        <p:txBody>
          <a:bodyPr wrap="none" rtlCol="0">
            <a:spAutoFit/>
          </a:bodyPr>
          <a:lstStyle/>
          <a:p>
            <a:r>
              <a:rPr lang="en-US" sz="2400" dirty="0" smtClean="0"/>
              <a:t>SW</a:t>
            </a:r>
            <a:endParaRPr lang="en-US" dirty="0"/>
          </a:p>
        </p:txBody>
      </p:sp>
      <p:cxnSp>
        <p:nvCxnSpPr>
          <p:cNvPr id="8" name="Straight Arrow Connector 7"/>
          <p:cNvCxnSpPr>
            <a:stCxn id="9" idx="3"/>
          </p:cNvCxnSpPr>
          <p:nvPr/>
        </p:nvCxnSpPr>
        <p:spPr>
          <a:xfrm>
            <a:off x="2057400" y="3431233"/>
            <a:ext cx="533400" cy="3025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59801" y="3200400"/>
            <a:ext cx="597599" cy="461665"/>
          </a:xfrm>
          <a:prstGeom prst="rect">
            <a:avLst/>
          </a:prstGeom>
          <a:noFill/>
        </p:spPr>
        <p:txBody>
          <a:bodyPr wrap="none" rtlCol="0">
            <a:spAutoFit/>
          </a:bodyPr>
          <a:lstStyle/>
          <a:p>
            <a:r>
              <a:rPr lang="en-US" sz="2400" dirty="0" smtClean="0"/>
              <a:t>SW</a:t>
            </a:r>
            <a:endParaRPr lang="en-US" dirty="0"/>
          </a:p>
        </p:txBody>
      </p:sp>
      <p:cxnSp>
        <p:nvCxnSpPr>
          <p:cNvPr id="10" name="Straight Connector 9"/>
          <p:cNvCxnSpPr/>
          <p:nvPr/>
        </p:nvCxnSpPr>
        <p:spPr>
          <a:xfrm>
            <a:off x="2362200" y="3733800"/>
            <a:ext cx="48768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2002 May 18 MC: No O, </a:t>
            </a:r>
            <a:r>
              <a:rPr lang="en-US" dirty="0" err="1" smtClean="0"/>
              <a:t>QFe</a:t>
            </a:r>
            <a:r>
              <a:rPr lang="en-US" dirty="0" smtClean="0"/>
              <a:t> Signature</a:t>
            </a:r>
            <a:endParaRPr lang="en-US" dirty="0"/>
          </a:p>
        </p:txBody>
      </p:sp>
      <p:pic>
        <p:nvPicPr>
          <p:cNvPr id="52226" name="Picture 2"/>
          <p:cNvPicPr>
            <a:picLocks noGrp="1" noChangeAspect="1" noChangeArrowheads="1"/>
          </p:cNvPicPr>
          <p:nvPr>
            <p:ph idx="1"/>
          </p:nvPr>
        </p:nvPicPr>
        <p:blipFill>
          <a:blip r:embed="rId2" cstate="print"/>
          <a:srcRect/>
          <a:stretch>
            <a:fillRect/>
          </a:stretch>
        </p:blipFill>
        <p:spPr bwMode="auto">
          <a:xfrm>
            <a:off x="381000" y="1600200"/>
            <a:ext cx="3690080" cy="5029200"/>
          </a:xfrm>
          <a:prstGeom prst="rect">
            <a:avLst/>
          </a:prstGeom>
          <a:noFill/>
          <a:ln w="9525">
            <a:noFill/>
            <a:miter lim="800000"/>
            <a:headEnd/>
            <a:tailEnd/>
          </a:ln>
        </p:spPr>
      </p:pic>
      <p:sp>
        <p:nvSpPr>
          <p:cNvPr id="5" name="TextBox 4"/>
          <p:cNvSpPr txBox="1"/>
          <p:nvPr/>
        </p:nvSpPr>
        <p:spPr>
          <a:xfrm>
            <a:off x="5181600" y="1676400"/>
            <a:ext cx="3011402" cy="3693319"/>
          </a:xfrm>
          <a:prstGeom prst="rect">
            <a:avLst/>
          </a:prstGeom>
          <a:noFill/>
        </p:spPr>
        <p:txBody>
          <a:bodyPr wrap="none" rtlCol="0">
            <a:spAutoFit/>
          </a:bodyPr>
          <a:lstStyle/>
          <a:p>
            <a:r>
              <a:rPr lang="en-US" dirty="0" smtClean="0">
                <a:solidFill>
                  <a:srgbClr val="FF0000"/>
                </a:solidFill>
              </a:rPr>
              <a:t>Magnetic signatures – MC-like</a:t>
            </a:r>
          </a:p>
          <a:p>
            <a:endParaRPr lang="en-US" dirty="0"/>
          </a:p>
          <a:p>
            <a:r>
              <a:rPr lang="en-US" dirty="0" smtClean="0"/>
              <a:t>SW Speed – MC-like</a:t>
            </a:r>
          </a:p>
          <a:p>
            <a:endParaRPr lang="en-US" dirty="0"/>
          </a:p>
          <a:p>
            <a:r>
              <a:rPr lang="en-US" dirty="0" smtClean="0"/>
              <a:t>Temperature –Not MC like </a:t>
            </a:r>
          </a:p>
          <a:p>
            <a:endParaRPr lang="en-US" dirty="0"/>
          </a:p>
          <a:p>
            <a:r>
              <a:rPr lang="en-US" dirty="0" smtClean="0"/>
              <a:t>α/</a:t>
            </a:r>
            <a:r>
              <a:rPr lang="en-US" dirty="0"/>
              <a:t>p</a:t>
            </a:r>
            <a:r>
              <a:rPr lang="en-US" dirty="0" smtClean="0"/>
              <a:t> : Not a good signature</a:t>
            </a:r>
          </a:p>
          <a:p>
            <a:endParaRPr lang="en-US" dirty="0" smtClean="0"/>
          </a:p>
          <a:p>
            <a:r>
              <a:rPr lang="el-GR" dirty="0" smtClean="0"/>
              <a:t>β </a:t>
            </a:r>
            <a:r>
              <a:rPr lang="en-US" dirty="0" smtClean="0"/>
              <a:t>:  MC-like</a:t>
            </a:r>
          </a:p>
          <a:p>
            <a:endParaRPr lang="en-US" dirty="0"/>
          </a:p>
          <a:p>
            <a:r>
              <a:rPr lang="en-US" dirty="0" smtClean="0"/>
              <a:t>&lt;</a:t>
            </a:r>
            <a:r>
              <a:rPr lang="en-US" dirty="0" err="1" smtClean="0"/>
              <a:t>QFe</a:t>
            </a:r>
            <a:r>
              <a:rPr lang="en-US" dirty="0" smtClean="0"/>
              <a:t>&gt;  No Signature</a:t>
            </a:r>
          </a:p>
          <a:p>
            <a:endParaRPr lang="en-US" dirty="0"/>
          </a:p>
          <a:p>
            <a:r>
              <a:rPr lang="en-US" dirty="0" smtClean="0"/>
              <a:t>Oxygen ratio: No Signature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MC: Solar Source</a:t>
            </a:r>
            <a:endParaRPr lang="en-US" dirty="0"/>
          </a:p>
        </p:txBody>
      </p:sp>
      <p:pic>
        <p:nvPicPr>
          <p:cNvPr id="53250" name="Picture 2"/>
          <p:cNvPicPr>
            <a:picLocks noGrp="1" noChangeAspect="1" noChangeArrowheads="1"/>
          </p:cNvPicPr>
          <p:nvPr>
            <p:ph idx="1"/>
          </p:nvPr>
        </p:nvPicPr>
        <p:blipFill>
          <a:blip r:embed="rId2" cstate="print"/>
          <a:srcRect/>
          <a:stretch>
            <a:fillRect/>
          </a:stretch>
        </p:blipFill>
        <p:spPr bwMode="auto">
          <a:xfrm>
            <a:off x="46037" y="1752600"/>
            <a:ext cx="4525963" cy="4525963"/>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4572000" y="1798320"/>
            <a:ext cx="4526280" cy="4526280"/>
          </a:xfrm>
          <a:prstGeom prst="rect">
            <a:avLst/>
          </a:prstGeom>
          <a:noFill/>
          <a:ln w="9525">
            <a:noFill/>
            <a:miter lim="800000"/>
            <a:headEnd/>
            <a:tailEnd/>
          </a:ln>
        </p:spPr>
      </p:pic>
      <p:sp>
        <p:nvSpPr>
          <p:cNvPr id="6" name="TextBox 5"/>
          <p:cNvSpPr txBox="1"/>
          <p:nvPr/>
        </p:nvSpPr>
        <p:spPr>
          <a:xfrm>
            <a:off x="2819400" y="5105400"/>
            <a:ext cx="1402948" cy="830997"/>
          </a:xfrm>
          <a:prstGeom prst="rect">
            <a:avLst/>
          </a:prstGeom>
          <a:noFill/>
        </p:spPr>
        <p:txBody>
          <a:bodyPr wrap="none" rtlCol="0">
            <a:spAutoFit/>
          </a:bodyPr>
          <a:lstStyle/>
          <a:p>
            <a:r>
              <a:rPr lang="en-US" sz="2400" dirty="0" smtClean="0">
                <a:solidFill>
                  <a:schemeClr val="bg1"/>
                </a:solidFill>
              </a:rPr>
              <a:t>Halo CME</a:t>
            </a:r>
          </a:p>
          <a:p>
            <a:r>
              <a:rPr lang="en-US" sz="2400" dirty="0" smtClean="0">
                <a:solidFill>
                  <a:schemeClr val="bg1"/>
                </a:solidFill>
              </a:rPr>
              <a:t>600 km/s</a:t>
            </a:r>
            <a:endParaRPr lang="en-US" sz="2400" dirty="0">
              <a:solidFill>
                <a:schemeClr val="bg1"/>
              </a:solidFill>
            </a:endParaRPr>
          </a:p>
        </p:txBody>
      </p:sp>
      <p:sp>
        <p:nvSpPr>
          <p:cNvPr id="7" name="TextBox 6"/>
          <p:cNvSpPr txBox="1"/>
          <p:nvPr/>
        </p:nvSpPr>
        <p:spPr>
          <a:xfrm>
            <a:off x="1828800" y="2510135"/>
            <a:ext cx="1098378" cy="461665"/>
          </a:xfrm>
          <a:prstGeom prst="rect">
            <a:avLst/>
          </a:prstGeom>
          <a:noFill/>
        </p:spPr>
        <p:txBody>
          <a:bodyPr wrap="none" rtlCol="0">
            <a:spAutoFit/>
          </a:bodyPr>
          <a:lstStyle/>
          <a:p>
            <a:r>
              <a:rPr lang="en-US" sz="2400" dirty="0" smtClean="0">
                <a:solidFill>
                  <a:schemeClr val="bg1"/>
                </a:solidFill>
              </a:rPr>
              <a:t>S23E15</a:t>
            </a:r>
            <a:endParaRPr lang="en-US" sz="2400" dirty="0">
              <a:solidFill>
                <a:schemeClr val="bg1"/>
              </a:solidFill>
            </a:endParaRPr>
          </a:p>
        </p:txBody>
      </p:sp>
      <p:sp>
        <p:nvSpPr>
          <p:cNvPr id="8" name="TextBox 7"/>
          <p:cNvSpPr txBox="1"/>
          <p:nvPr/>
        </p:nvSpPr>
        <p:spPr>
          <a:xfrm>
            <a:off x="5562600" y="3348335"/>
            <a:ext cx="736099" cy="461665"/>
          </a:xfrm>
          <a:prstGeom prst="rect">
            <a:avLst/>
          </a:prstGeom>
          <a:noFill/>
        </p:spPr>
        <p:txBody>
          <a:bodyPr wrap="none" rtlCol="0">
            <a:spAutoFit/>
          </a:bodyPr>
          <a:lstStyle/>
          <a:p>
            <a:r>
              <a:rPr lang="en-US" sz="2400" dirty="0" smtClean="0">
                <a:solidFill>
                  <a:srgbClr val="FF0000"/>
                </a:solidFill>
              </a:rPr>
              <a:t>C4.5</a:t>
            </a:r>
            <a:endParaRPr lang="en-US" sz="2400" dirty="0">
              <a:solidFill>
                <a:srgbClr val="FF0000"/>
              </a:solidFill>
            </a:endParaRPr>
          </a:p>
        </p:txBody>
      </p:sp>
      <p:cxnSp>
        <p:nvCxnSpPr>
          <p:cNvPr id="10" name="Straight Arrow Connector 9"/>
          <p:cNvCxnSpPr/>
          <p:nvPr/>
        </p:nvCxnSpPr>
        <p:spPr>
          <a:xfrm rot="5400000">
            <a:off x="1790700" y="3467100"/>
            <a:ext cx="9906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Source: magnetic Field</a:t>
            </a:r>
            <a:endParaRPr lang="en-US" dirty="0"/>
          </a:p>
        </p:txBody>
      </p:sp>
      <p:pic>
        <p:nvPicPr>
          <p:cNvPr id="55298" name="Picture 2"/>
          <p:cNvPicPr>
            <a:picLocks noGrp="1" noChangeAspect="1" noChangeArrowheads="1"/>
          </p:cNvPicPr>
          <p:nvPr>
            <p:ph idx="1"/>
          </p:nvPr>
        </p:nvPicPr>
        <p:blipFill>
          <a:blip r:embed="rId2" cstate="print"/>
          <a:srcRect/>
          <a:stretch>
            <a:fillRect/>
          </a:stretch>
        </p:blipFill>
        <p:spPr bwMode="auto">
          <a:xfrm>
            <a:off x="76200" y="1600200"/>
            <a:ext cx="4525963" cy="4525963"/>
          </a:xfrm>
          <a:prstGeom prst="rect">
            <a:avLst/>
          </a:prstGeom>
          <a:noFill/>
          <a:ln w="9525">
            <a:noFill/>
            <a:miter lim="800000"/>
            <a:headEnd/>
            <a:tailEnd/>
          </a:ln>
        </p:spPr>
      </p:pic>
      <p:cxnSp>
        <p:nvCxnSpPr>
          <p:cNvPr id="6" name="Straight Arrow Connector 5"/>
          <p:cNvCxnSpPr/>
          <p:nvPr/>
        </p:nvCxnSpPr>
        <p:spPr>
          <a:xfrm rot="16200000" flipH="1">
            <a:off x="1600200" y="2514600"/>
            <a:ext cx="990600" cy="3810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55299" name="Picture 3"/>
          <p:cNvPicPr>
            <a:picLocks noChangeAspect="1" noChangeArrowheads="1"/>
          </p:cNvPicPr>
          <p:nvPr/>
        </p:nvPicPr>
        <p:blipFill>
          <a:blip r:embed="rId3" cstate="print"/>
          <a:srcRect/>
          <a:stretch>
            <a:fillRect/>
          </a:stretch>
        </p:blipFill>
        <p:spPr bwMode="auto">
          <a:xfrm>
            <a:off x="4617720" y="1600200"/>
            <a:ext cx="4526280" cy="4526280"/>
          </a:xfrm>
          <a:prstGeom prst="rect">
            <a:avLst/>
          </a:prstGeom>
          <a:noFill/>
          <a:ln w="9525">
            <a:noFill/>
            <a:miter lim="800000"/>
            <a:headEnd/>
            <a:tailEnd/>
          </a:ln>
        </p:spPr>
      </p:pic>
      <p:cxnSp>
        <p:nvCxnSpPr>
          <p:cNvPr id="8" name="Straight Arrow Connector 7"/>
          <p:cNvCxnSpPr/>
          <p:nvPr/>
        </p:nvCxnSpPr>
        <p:spPr>
          <a:xfrm rot="16200000" flipV="1">
            <a:off x="6362700" y="4686300"/>
            <a:ext cx="762000" cy="3810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562600" y="6126480"/>
            <a:ext cx="2294924" cy="461665"/>
          </a:xfrm>
          <a:prstGeom prst="rect">
            <a:avLst/>
          </a:prstGeom>
          <a:noFill/>
        </p:spPr>
        <p:txBody>
          <a:bodyPr wrap="none" rtlCol="0">
            <a:spAutoFit/>
          </a:bodyPr>
          <a:lstStyle/>
          <a:p>
            <a:r>
              <a:rPr lang="en-US" sz="2400" dirty="0">
                <a:solidFill>
                  <a:srgbClr val="0307BF"/>
                </a:solidFill>
              </a:rPr>
              <a:t>2002 May 18 MC</a:t>
            </a:r>
          </a:p>
        </p:txBody>
      </p:sp>
      <p:sp>
        <p:nvSpPr>
          <p:cNvPr id="9" name="TextBox 8"/>
          <p:cNvSpPr txBox="1"/>
          <p:nvPr/>
        </p:nvSpPr>
        <p:spPr>
          <a:xfrm>
            <a:off x="1295400" y="6172200"/>
            <a:ext cx="2042547" cy="461665"/>
          </a:xfrm>
          <a:prstGeom prst="rect">
            <a:avLst/>
          </a:prstGeom>
          <a:noFill/>
        </p:spPr>
        <p:txBody>
          <a:bodyPr wrap="none" rtlCol="0">
            <a:spAutoFit/>
          </a:bodyPr>
          <a:lstStyle/>
          <a:p>
            <a:r>
              <a:rPr lang="en-US" sz="2400" dirty="0">
                <a:solidFill>
                  <a:srgbClr val="0307BF"/>
                </a:solidFill>
              </a:rPr>
              <a:t>2000 July 10 EJ</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Flare size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375" y="1295400"/>
            <a:ext cx="6259025"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67400" y="6233160"/>
            <a:ext cx="3116238" cy="461665"/>
          </a:xfrm>
          <a:prstGeom prst="rect">
            <a:avLst/>
          </a:prstGeom>
          <a:noFill/>
        </p:spPr>
        <p:txBody>
          <a:bodyPr wrap="none" rtlCol="0">
            <a:spAutoFit/>
          </a:bodyPr>
          <a:lstStyle/>
          <a:p>
            <a:r>
              <a:rPr lang="en-US" sz="2400" dirty="0" smtClean="0">
                <a:solidFill>
                  <a:srgbClr val="0C1CB6"/>
                </a:solidFill>
              </a:rPr>
              <a:t>EJ flares slightly weaker</a:t>
            </a:r>
            <a:endParaRPr lang="en-US" sz="2400" dirty="0">
              <a:solidFill>
                <a:srgbClr val="0C1CB6"/>
              </a:solidFill>
            </a:endParaRPr>
          </a:p>
        </p:txBody>
      </p:sp>
    </p:spTree>
    <p:extLst>
      <p:ext uri="{BB962C8B-B14F-4D97-AF65-F5344CB8AC3E}">
        <p14:creationId xmlns:p14="http://schemas.microsoft.com/office/powerpoint/2010/main" val="2751944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Post-eruption arcades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92665" y="1600200"/>
            <a:ext cx="755335" cy="584775"/>
          </a:xfrm>
          <a:prstGeom prst="rect">
            <a:avLst/>
          </a:prstGeom>
          <a:noFill/>
        </p:spPr>
        <p:txBody>
          <a:bodyPr wrap="none" rtlCol="0">
            <a:spAutoFit/>
          </a:bodyPr>
          <a:lstStyle/>
          <a:p>
            <a:r>
              <a:rPr lang="en-US" sz="3200" dirty="0" smtClean="0"/>
              <a:t>MC</a:t>
            </a:r>
            <a:endParaRPr lang="en-US" sz="3200" dirty="0"/>
          </a:p>
        </p:txBody>
      </p:sp>
      <p:sp>
        <p:nvSpPr>
          <p:cNvPr id="7" name="TextBox 6"/>
          <p:cNvSpPr txBox="1"/>
          <p:nvPr/>
        </p:nvSpPr>
        <p:spPr>
          <a:xfrm>
            <a:off x="6102665" y="1600200"/>
            <a:ext cx="516488" cy="584775"/>
          </a:xfrm>
          <a:prstGeom prst="rect">
            <a:avLst/>
          </a:prstGeom>
          <a:noFill/>
        </p:spPr>
        <p:txBody>
          <a:bodyPr wrap="none" rtlCol="0">
            <a:spAutoFit/>
          </a:bodyPr>
          <a:lstStyle/>
          <a:p>
            <a:r>
              <a:rPr lang="en-US" sz="3200" dirty="0" smtClean="0"/>
              <a:t>EJ</a:t>
            </a:r>
            <a:endParaRPr lang="en-US" sz="3200" dirty="0"/>
          </a:p>
        </p:txBody>
      </p:sp>
      <p:sp>
        <p:nvSpPr>
          <p:cNvPr id="5" name="TextBox 4"/>
          <p:cNvSpPr txBox="1"/>
          <p:nvPr/>
        </p:nvSpPr>
        <p:spPr>
          <a:xfrm>
            <a:off x="4800600" y="6096000"/>
            <a:ext cx="3707553" cy="646331"/>
          </a:xfrm>
          <a:prstGeom prst="rect">
            <a:avLst/>
          </a:prstGeom>
          <a:noFill/>
        </p:spPr>
        <p:txBody>
          <a:bodyPr wrap="none" rtlCol="0">
            <a:spAutoFit/>
          </a:bodyPr>
          <a:lstStyle/>
          <a:p>
            <a:r>
              <a:rPr lang="en-US" dirty="0" smtClean="0"/>
              <a:t>less number of loops?</a:t>
            </a:r>
          </a:p>
          <a:p>
            <a:r>
              <a:rPr lang="en-US" dirty="0" smtClean="0"/>
              <a:t>less number of turns in the flux rope?</a:t>
            </a:r>
            <a:endParaRPr lang="en-US" dirty="0"/>
          </a:p>
        </p:txBody>
      </p:sp>
      <p:sp>
        <p:nvSpPr>
          <p:cNvPr id="6" name="TextBox 5"/>
          <p:cNvSpPr txBox="1"/>
          <p:nvPr/>
        </p:nvSpPr>
        <p:spPr>
          <a:xfrm>
            <a:off x="457200" y="6324600"/>
            <a:ext cx="1373261" cy="369332"/>
          </a:xfrm>
          <a:prstGeom prst="rect">
            <a:avLst/>
          </a:prstGeom>
          <a:noFill/>
        </p:spPr>
        <p:txBody>
          <a:bodyPr wrap="none" rtlCol="0">
            <a:spAutoFit/>
          </a:bodyPr>
          <a:lstStyle/>
          <a:p>
            <a:r>
              <a:rPr lang="en-US" dirty="0" smtClean="0"/>
              <a:t>Yashiro et al.</a:t>
            </a:r>
            <a:endParaRPr lang="en-US" dirty="0"/>
          </a:p>
        </p:txBody>
      </p:sp>
    </p:spTree>
    <p:extLst>
      <p:ext uri="{BB962C8B-B14F-4D97-AF65-F5344CB8AC3E}">
        <p14:creationId xmlns:p14="http://schemas.microsoft.com/office/powerpoint/2010/main" val="72718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ICMEs: Variation due to Geometry</a:t>
            </a:r>
          </a:p>
        </p:txBody>
      </p:sp>
      <p:pic>
        <p:nvPicPr>
          <p:cNvPr id="4099" name="Picture 2" descr="mc_ejecta"/>
          <p:cNvPicPr>
            <a:picLocks noGrp="1" noChangeAspect="1" noChangeArrowheads="1"/>
          </p:cNvPicPr>
          <p:nvPr>
            <p:ph idx="1"/>
          </p:nvPr>
        </p:nvPicPr>
        <p:blipFill>
          <a:blip r:embed="rId2" cstate="print"/>
          <a:srcRect/>
          <a:stretch>
            <a:fillRect/>
          </a:stretch>
        </p:blipFill>
        <p:spPr>
          <a:xfrm>
            <a:off x="715963" y="1600200"/>
            <a:ext cx="7712075" cy="4648200"/>
          </a:xfrm>
          <a:noFill/>
        </p:spPr>
      </p:pic>
      <p:sp>
        <p:nvSpPr>
          <p:cNvPr id="4100" name="TextBox 4"/>
          <p:cNvSpPr txBox="1">
            <a:spLocks noChangeArrowheads="1"/>
          </p:cNvSpPr>
          <p:nvPr/>
        </p:nvSpPr>
        <p:spPr bwMode="auto">
          <a:xfrm>
            <a:off x="5562600" y="6172200"/>
            <a:ext cx="2436693" cy="369332"/>
          </a:xfrm>
          <a:prstGeom prst="rect">
            <a:avLst/>
          </a:prstGeom>
          <a:noFill/>
          <a:ln w="9525">
            <a:noFill/>
            <a:miter lim="800000"/>
            <a:headEnd/>
            <a:tailEnd/>
          </a:ln>
        </p:spPr>
        <p:txBody>
          <a:bodyPr wrap="none">
            <a:spAutoFit/>
          </a:bodyPr>
          <a:lstStyle/>
          <a:p>
            <a:r>
              <a:rPr lang="en-US" dirty="0" smtClean="0"/>
              <a:t>Gopalswamy, 2006 </a:t>
            </a:r>
            <a:r>
              <a:rPr lang="en-US" dirty="0" err="1" smtClean="0"/>
              <a:t>SSRv</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EJ: O7/O6 &amp; </a:t>
            </a:r>
            <a:r>
              <a:rPr lang="en-US" dirty="0" err="1" smtClean="0"/>
              <a:t>QFe</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19273" y="1295400"/>
            <a:ext cx="4276527" cy="5105400"/>
          </a:xfrm>
          <a:prstGeom prst="rect">
            <a:avLst/>
          </a:prstGeom>
          <a:noFill/>
          <a:ln w="9525">
            <a:noFill/>
            <a:miter lim="800000"/>
            <a:headEnd/>
            <a:tailEnd/>
          </a:ln>
        </p:spPr>
      </p:pic>
      <p:sp>
        <p:nvSpPr>
          <p:cNvPr id="5" name="TextBox 4"/>
          <p:cNvSpPr txBox="1"/>
          <p:nvPr/>
        </p:nvSpPr>
        <p:spPr>
          <a:xfrm>
            <a:off x="2853030" y="1828800"/>
            <a:ext cx="1338828" cy="400110"/>
          </a:xfrm>
          <a:prstGeom prst="rect">
            <a:avLst/>
          </a:prstGeom>
          <a:noFill/>
        </p:spPr>
        <p:txBody>
          <a:bodyPr wrap="none" rtlCol="0">
            <a:spAutoFit/>
          </a:bodyPr>
          <a:lstStyle/>
          <a:p>
            <a:r>
              <a:rPr lang="en-US" sz="2000" dirty="0" smtClean="0"/>
              <a:t>1999 09 22</a:t>
            </a:r>
            <a:endParaRPr lang="en-US" sz="2000" dirty="0"/>
          </a:p>
        </p:txBody>
      </p:sp>
      <p:pic>
        <p:nvPicPr>
          <p:cNvPr id="3075" name="Picture 3"/>
          <p:cNvPicPr>
            <a:picLocks noChangeAspect="1" noChangeArrowheads="1"/>
          </p:cNvPicPr>
          <p:nvPr/>
        </p:nvPicPr>
        <p:blipFill>
          <a:blip r:embed="rId3" cstate="print"/>
          <a:srcRect/>
          <a:stretch>
            <a:fillRect/>
          </a:stretch>
        </p:blipFill>
        <p:spPr bwMode="auto">
          <a:xfrm>
            <a:off x="4483608" y="1282049"/>
            <a:ext cx="4355592" cy="5118751"/>
          </a:xfrm>
          <a:prstGeom prst="rect">
            <a:avLst/>
          </a:prstGeom>
          <a:noFill/>
          <a:ln w="9525">
            <a:noFill/>
            <a:miter lim="800000"/>
            <a:headEnd/>
            <a:tailEnd/>
          </a:ln>
        </p:spPr>
      </p:pic>
      <p:sp>
        <p:nvSpPr>
          <p:cNvPr id="7" name="TextBox 6"/>
          <p:cNvSpPr txBox="1"/>
          <p:nvPr/>
        </p:nvSpPr>
        <p:spPr>
          <a:xfrm>
            <a:off x="7196430" y="1828800"/>
            <a:ext cx="1338828" cy="400110"/>
          </a:xfrm>
          <a:prstGeom prst="rect">
            <a:avLst/>
          </a:prstGeom>
          <a:noFill/>
        </p:spPr>
        <p:txBody>
          <a:bodyPr wrap="none" rtlCol="0">
            <a:spAutoFit/>
          </a:bodyPr>
          <a:lstStyle/>
          <a:p>
            <a:r>
              <a:rPr lang="en-US" sz="2000" dirty="0" smtClean="0"/>
              <a:t>1999 10 21</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2133600" y="1828800"/>
            <a:ext cx="5257801" cy="4206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Almost all of the MCs had enhanced O7+/O6+ and &lt;</a:t>
            </a:r>
            <a:r>
              <a:rPr lang="en-US" dirty="0" err="1" smtClean="0"/>
              <a:t>QFe</a:t>
            </a:r>
            <a:r>
              <a:rPr lang="en-US" dirty="0" smtClean="0"/>
              <a:t>&gt;</a:t>
            </a:r>
            <a:endParaRPr lang="en-US" dirty="0"/>
          </a:p>
        </p:txBody>
      </p:sp>
      <p:graphicFrame>
        <p:nvGraphicFramePr>
          <p:cNvPr id="4" name="Content Placeholder 3"/>
          <p:cNvGraphicFramePr>
            <a:graphicFrameLocks noGrp="1"/>
          </p:cNvGraphicFramePr>
          <p:nvPr>
            <p:ph idx="1"/>
          </p:nvPr>
        </p:nvGraphicFramePr>
        <p:xfrm>
          <a:off x="533400" y="1676400"/>
          <a:ext cx="8229600" cy="17526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ICME Type</a:t>
                      </a:r>
                      <a:endParaRPr lang="en-US" dirty="0"/>
                    </a:p>
                  </a:txBody>
                  <a:tcPr/>
                </a:tc>
                <a:tc gridSpan="2">
                  <a:txBody>
                    <a:bodyPr/>
                    <a:lstStyle/>
                    <a:p>
                      <a:r>
                        <a:rPr lang="en-US" dirty="0" smtClean="0"/>
                        <a:t>           O7/O6 Enhancement</a:t>
                      </a:r>
                      <a:endParaRPr lang="en-US" dirty="0"/>
                    </a:p>
                  </a:txBody>
                  <a:tcPr/>
                </a:tc>
                <a:tc hMerge="1">
                  <a:txBody>
                    <a:bodyPr/>
                    <a:lstStyle/>
                    <a:p>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QFe</a:t>
                      </a:r>
                      <a:r>
                        <a:rPr lang="en-US" dirty="0" smtClean="0"/>
                        <a:t> Enhancement</a:t>
                      </a:r>
                    </a:p>
                    <a:p>
                      <a:endParaRPr lang="en-US" dirty="0"/>
                    </a:p>
                  </a:txBody>
                  <a:tcPr/>
                </a:tc>
                <a:tc hMerge="1">
                  <a:txBody>
                    <a:bodyPr/>
                    <a:lstStyle/>
                    <a:p>
                      <a:endParaRPr lang="en-US" dirty="0"/>
                    </a:p>
                  </a:txBody>
                  <a:tcPr/>
                </a:tc>
              </a:tr>
              <a:tr h="370840">
                <a:tc>
                  <a:txBody>
                    <a:bodyPr/>
                    <a:lstStyle/>
                    <a:p>
                      <a:endParaRPr lang="en-US"/>
                    </a:p>
                  </a:txBody>
                  <a:tcPr/>
                </a:tc>
                <a:tc>
                  <a:txBody>
                    <a:bodyPr/>
                    <a:lstStyle/>
                    <a:p>
                      <a:r>
                        <a:rPr lang="en-US" dirty="0" smtClean="0"/>
                        <a:t>Y</a:t>
                      </a:r>
                      <a:endParaRPr lang="en-US" dirty="0"/>
                    </a:p>
                  </a:txBody>
                  <a:tcPr/>
                </a:tc>
                <a:tc>
                  <a:txBody>
                    <a:bodyPr/>
                    <a:lstStyle/>
                    <a:p>
                      <a:r>
                        <a:rPr lang="en-US" dirty="0" smtClean="0"/>
                        <a:t>N</a:t>
                      </a:r>
                      <a:endParaRPr lang="en-US" dirty="0"/>
                    </a:p>
                  </a:txBody>
                  <a:tcPr/>
                </a:tc>
                <a:tc>
                  <a:txBody>
                    <a:bodyPr/>
                    <a:lstStyle/>
                    <a:p>
                      <a:r>
                        <a:rPr lang="en-US" dirty="0" smtClean="0"/>
                        <a:t>Y</a:t>
                      </a:r>
                      <a:endParaRPr lang="en-US" dirty="0"/>
                    </a:p>
                  </a:txBody>
                  <a:tcPr/>
                </a:tc>
                <a:tc>
                  <a:txBody>
                    <a:bodyPr/>
                    <a:lstStyle/>
                    <a:p>
                      <a:r>
                        <a:rPr lang="en-US" dirty="0" smtClean="0"/>
                        <a:t>N</a:t>
                      </a:r>
                      <a:endParaRPr lang="en-US" dirty="0"/>
                    </a:p>
                  </a:txBody>
                  <a:tcPr/>
                </a:tc>
              </a:tr>
              <a:tr h="370840">
                <a:tc>
                  <a:txBody>
                    <a:bodyPr/>
                    <a:lstStyle/>
                    <a:p>
                      <a:r>
                        <a:rPr lang="en-US" dirty="0" smtClean="0"/>
                        <a:t>MC</a:t>
                      </a:r>
                      <a:endParaRPr lang="en-US" dirty="0"/>
                    </a:p>
                  </a:txBody>
                  <a:tcPr/>
                </a:tc>
                <a:tc>
                  <a:txBody>
                    <a:bodyPr/>
                    <a:lstStyle/>
                    <a:p>
                      <a:r>
                        <a:rPr lang="en-US" dirty="0" smtClean="0"/>
                        <a:t>21/22 (95%)</a:t>
                      </a:r>
                      <a:endParaRPr lang="en-US" dirty="0"/>
                    </a:p>
                  </a:txBody>
                  <a:tcPr/>
                </a:tc>
                <a:tc>
                  <a:txBody>
                    <a:bodyPr/>
                    <a:lstStyle/>
                    <a:p>
                      <a:r>
                        <a:rPr lang="en-US" dirty="0" smtClean="0"/>
                        <a:t>1/22 (5%)</a:t>
                      </a:r>
                      <a:endParaRPr lang="en-US" dirty="0"/>
                    </a:p>
                  </a:txBody>
                  <a:tcPr/>
                </a:tc>
                <a:tc>
                  <a:txBody>
                    <a:bodyPr/>
                    <a:lstStyle/>
                    <a:p>
                      <a:r>
                        <a:rPr lang="en-US" dirty="0" smtClean="0"/>
                        <a:t>20/22</a:t>
                      </a:r>
                      <a:r>
                        <a:rPr lang="en-US" baseline="0" dirty="0" smtClean="0"/>
                        <a:t> </a:t>
                      </a:r>
                      <a:r>
                        <a:rPr lang="en-US" dirty="0" smtClean="0"/>
                        <a:t>(91%)</a:t>
                      </a:r>
                      <a:endParaRPr lang="en-US" dirty="0"/>
                    </a:p>
                  </a:txBody>
                  <a:tcPr/>
                </a:tc>
                <a:tc>
                  <a:txBody>
                    <a:bodyPr/>
                    <a:lstStyle/>
                    <a:p>
                      <a:r>
                        <a:rPr lang="en-US" dirty="0" smtClean="0"/>
                        <a:t>2/22 (9%)</a:t>
                      </a:r>
                      <a:endParaRPr lang="en-US" dirty="0"/>
                    </a:p>
                  </a:txBody>
                  <a:tcPr/>
                </a:tc>
              </a:tr>
              <a:tr h="370840">
                <a:tc>
                  <a:txBody>
                    <a:bodyPr/>
                    <a:lstStyle/>
                    <a:p>
                      <a:r>
                        <a:rPr lang="en-US" dirty="0" smtClean="0"/>
                        <a:t>EJ</a:t>
                      </a:r>
                      <a:endParaRPr lang="en-US" dirty="0"/>
                    </a:p>
                  </a:txBody>
                  <a:tcPr/>
                </a:tc>
                <a:tc>
                  <a:txBody>
                    <a:bodyPr/>
                    <a:lstStyle/>
                    <a:p>
                      <a:r>
                        <a:rPr lang="en-US" dirty="0" smtClean="0"/>
                        <a:t>18 /33 (55%)</a:t>
                      </a:r>
                      <a:endParaRPr lang="en-US" dirty="0"/>
                    </a:p>
                  </a:txBody>
                  <a:tcPr/>
                </a:tc>
                <a:tc>
                  <a:txBody>
                    <a:bodyPr/>
                    <a:lstStyle/>
                    <a:p>
                      <a:r>
                        <a:rPr lang="en-US" dirty="0" smtClean="0"/>
                        <a:t>15/33 (45%)</a:t>
                      </a:r>
                      <a:endParaRPr lang="en-US" dirty="0"/>
                    </a:p>
                  </a:txBody>
                  <a:tcPr/>
                </a:tc>
                <a:tc>
                  <a:txBody>
                    <a:bodyPr/>
                    <a:lstStyle/>
                    <a:p>
                      <a:r>
                        <a:rPr lang="en-US" dirty="0" smtClean="0"/>
                        <a:t>16/33 (48%)</a:t>
                      </a:r>
                      <a:endParaRPr lang="en-US" dirty="0"/>
                    </a:p>
                  </a:txBody>
                  <a:tcPr/>
                </a:tc>
                <a:tc>
                  <a:txBody>
                    <a:bodyPr/>
                    <a:lstStyle/>
                    <a:p>
                      <a:r>
                        <a:rPr lang="en-US" dirty="0" smtClean="0"/>
                        <a:t>17/33 (52%)</a:t>
                      </a:r>
                      <a:endParaRPr lang="en-US" dirty="0"/>
                    </a:p>
                  </a:txBody>
                  <a:tcPr/>
                </a:tc>
              </a:tr>
            </a:tbl>
          </a:graphicData>
        </a:graphic>
      </p:graphicFrame>
      <p:graphicFrame>
        <p:nvGraphicFramePr>
          <p:cNvPr id="5" name="Content Placeholder 3"/>
          <p:cNvGraphicFramePr>
            <a:graphicFrameLocks/>
          </p:cNvGraphicFramePr>
          <p:nvPr/>
        </p:nvGraphicFramePr>
        <p:xfrm>
          <a:off x="1996440" y="3891584"/>
          <a:ext cx="4937760" cy="1656080"/>
        </p:xfrm>
        <a:graphic>
          <a:graphicData uri="http://schemas.openxmlformats.org/drawingml/2006/table">
            <a:tbl>
              <a:tblPr firstRow="1" bandRow="1">
                <a:tableStyleId>{5C22544A-7EE6-4342-B048-85BDC9FD1C3A}</a:tableStyleId>
              </a:tblPr>
              <a:tblGrid>
                <a:gridCol w="1645920"/>
                <a:gridCol w="1645920"/>
                <a:gridCol w="1645920"/>
              </a:tblGrid>
              <a:tr h="370840">
                <a:tc>
                  <a:txBody>
                    <a:bodyPr/>
                    <a:lstStyle/>
                    <a:p>
                      <a:r>
                        <a:rPr lang="en-US" dirty="0" smtClean="0"/>
                        <a:t>ICME Type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Average O7/O6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Enhancement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Average </a:t>
                      </a:r>
                      <a:r>
                        <a:rPr lang="en-US" dirty="0" err="1" smtClean="0"/>
                        <a:t>QFe</a:t>
                      </a:r>
                      <a:r>
                        <a:rPr lang="en-US" dirty="0" smtClean="0"/>
                        <a:t> Enhancement </a:t>
                      </a:r>
                    </a:p>
                    <a:p>
                      <a:endParaRPr lang="en-US" dirty="0"/>
                    </a:p>
                  </a:txBody>
                  <a:tcPr/>
                </a:tc>
              </a:tr>
              <a:tr h="370840">
                <a:tc>
                  <a:txBody>
                    <a:bodyPr/>
                    <a:lstStyle/>
                    <a:p>
                      <a:r>
                        <a:rPr lang="en-US" dirty="0" smtClean="0"/>
                        <a:t>MC</a:t>
                      </a:r>
                      <a:endParaRPr lang="en-US" dirty="0"/>
                    </a:p>
                  </a:txBody>
                  <a:tcPr/>
                </a:tc>
                <a:tc>
                  <a:txBody>
                    <a:bodyPr/>
                    <a:lstStyle/>
                    <a:p>
                      <a:r>
                        <a:rPr lang="en-US" dirty="0" smtClean="0"/>
                        <a:t>2.7</a:t>
                      </a:r>
                      <a:endParaRPr lang="en-US" dirty="0"/>
                    </a:p>
                  </a:txBody>
                  <a:tcPr/>
                </a:tc>
                <a:tc>
                  <a:txBody>
                    <a:bodyPr/>
                    <a:lstStyle/>
                    <a:p>
                      <a:r>
                        <a:rPr lang="en-US" dirty="0" smtClean="0"/>
                        <a:t>15.4</a:t>
                      </a:r>
                      <a:endParaRPr lang="en-US" dirty="0"/>
                    </a:p>
                  </a:txBody>
                  <a:tcPr/>
                </a:tc>
              </a:tr>
              <a:tr h="370840">
                <a:tc>
                  <a:txBody>
                    <a:bodyPr/>
                    <a:lstStyle/>
                    <a:p>
                      <a:r>
                        <a:rPr lang="en-US" dirty="0" smtClean="0"/>
                        <a:t>EJ</a:t>
                      </a:r>
                      <a:endParaRPr lang="en-US" dirty="0"/>
                    </a:p>
                  </a:txBody>
                  <a:tcPr/>
                </a:tc>
                <a:tc>
                  <a:txBody>
                    <a:bodyPr/>
                    <a:lstStyle/>
                    <a:p>
                      <a:r>
                        <a:rPr lang="en-US" dirty="0" smtClean="0"/>
                        <a:t>1.7</a:t>
                      </a:r>
                      <a:endParaRPr lang="en-US" dirty="0"/>
                    </a:p>
                  </a:txBody>
                  <a:tcPr/>
                </a:tc>
                <a:tc>
                  <a:txBody>
                    <a:bodyPr/>
                    <a:lstStyle/>
                    <a:p>
                      <a:r>
                        <a:rPr lang="en-US" dirty="0" smtClean="0"/>
                        <a:t>14.4</a:t>
                      </a:r>
                      <a:endParaRPr 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553200" y="76200"/>
            <a:ext cx="2590800" cy="914400"/>
          </a:xfrm>
        </p:spPr>
        <p:txBody>
          <a:bodyPr/>
          <a:lstStyle/>
          <a:p>
            <a:pPr eaLnBrk="1" hangingPunct="1"/>
            <a:r>
              <a:rPr lang="en-US" smtClean="0"/>
              <a:t>O7+/O6+</a:t>
            </a:r>
          </a:p>
        </p:txBody>
      </p:sp>
      <p:pic>
        <p:nvPicPr>
          <p:cNvPr id="18435" name="Picture 3"/>
          <p:cNvPicPr>
            <a:picLocks noGrp="1" noChangeAspect="1" noChangeArrowheads="1"/>
          </p:cNvPicPr>
          <p:nvPr>
            <p:ph type="body" idx="1"/>
          </p:nvPr>
        </p:nvPicPr>
        <p:blipFill>
          <a:blip r:embed="rId3" cstate="print"/>
          <a:srcRect/>
          <a:stretch>
            <a:fillRect/>
          </a:stretch>
        </p:blipFill>
        <p:spPr>
          <a:xfrm>
            <a:off x="457200" y="3517900"/>
            <a:ext cx="8229600" cy="2608263"/>
          </a:xfrm>
        </p:spPr>
      </p:pic>
      <p:sp>
        <p:nvSpPr>
          <p:cNvPr id="18436" name="Text Box 4"/>
          <p:cNvSpPr txBox="1">
            <a:spLocks noChangeArrowheads="1"/>
          </p:cNvSpPr>
          <p:nvPr/>
        </p:nvSpPr>
        <p:spPr bwMode="auto">
          <a:xfrm>
            <a:off x="6918325" y="6132513"/>
            <a:ext cx="1974850" cy="366712"/>
          </a:xfrm>
          <a:prstGeom prst="rect">
            <a:avLst/>
          </a:prstGeom>
          <a:noFill/>
          <a:ln w="9525">
            <a:noFill/>
            <a:miter lim="800000"/>
            <a:headEnd/>
            <a:tailEnd/>
          </a:ln>
        </p:spPr>
        <p:txBody>
          <a:bodyPr wrap="none">
            <a:spAutoFit/>
          </a:bodyPr>
          <a:lstStyle/>
          <a:p>
            <a:r>
              <a:rPr lang="en-US">
                <a:solidFill>
                  <a:srgbClr val="FF0000"/>
                </a:solidFill>
              </a:rPr>
              <a:t>Henke et al. 2001</a:t>
            </a:r>
          </a:p>
        </p:txBody>
      </p:sp>
      <p:sp>
        <p:nvSpPr>
          <p:cNvPr id="115717" name="Oval 5"/>
          <p:cNvSpPr>
            <a:spLocks noChangeArrowheads="1"/>
          </p:cNvSpPr>
          <p:nvPr/>
        </p:nvSpPr>
        <p:spPr bwMode="auto">
          <a:xfrm>
            <a:off x="4191000" y="3886200"/>
            <a:ext cx="609600" cy="1447800"/>
          </a:xfrm>
          <a:prstGeom prst="ellipse">
            <a:avLst/>
          </a:prstGeom>
          <a:noFill/>
          <a:ln w="19050">
            <a:solidFill>
              <a:srgbClr val="FF0000"/>
            </a:solidFill>
            <a:round/>
            <a:headEnd/>
            <a:tailEnd/>
          </a:ln>
        </p:spPr>
        <p:txBody>
          <a:bodyPr wrap="none" anchor="ctr"/>
          <a:lstStyle/>
          <a:p>
            <a:endParaRPr lang="en-US"/>
          </a:p>
        </p:txBody>
      </p:sp>
      <p:sp>
        <p:nvSpPr>
          <p:cNvPr id="115718" name="Oval 6"/>
          <p:cNvSpPr>
            <a:spLocks noChangeArrowheads="1"/>
          </p:cNvSpPr>
          <p:nvPr/>
        </p:nvSpPr>
        <p:spPr bwMode="auto">
          <a:xfrm>
            <a:off x="7010400" y="4038600"/>
            <a:ext cx="609600" cy="1447800"/>
          </a:xfrm>
          <a:prstGeom prst="ellipse">
            <a:avLst/>
          </a:prstGeom>
          <a:noFill/>
          <a:ln w="19050">
            <a:solidFill>
              <a:srgbClr val="FF0000"/>
            </a:solidFill>
            <a:round/>
            <a:headEnd/>
            <a:tailEnd/>
          </a:ln>
        </p:spPr>
        <p:txBody>
          <a:bodyPr wrap="none" anchor="ctr"/>
          <a:lstStyle/>
          <a:p>
            <a:endParaRPr lang="en-US"/>
          </a:p>
        </p:txBody>
      </p:sp>
      <p:sp>
        <p:nvSpPr>
          <p:cNvPr id="115719" name="Oval 7"/>
          <p:cNvSpPr>
            <a:spLocks noChangeArrowheads="1"/>
          </p:cNvSpPr>
          <p:nvPr/>
        </p:nvSpPr>
        <p:spPr bwMode="auto">
          <a:xfrm>
            <a:off x="1447800" y="4038600"/>
            <a:ext cx="609600" cy="1447800"/>
          </a:xfrm>
          <a:prstGeom prst="ellipse">
            <a:avLst/>
          </a:prstGeom>
          <a:noFill/>
          <a:ln w="19050">
            <a:solidFill>
              <a:srgbClr val="FF0000"/>
            </a:solidFill>
            <a:round/>
            <a:headEnd/>
            <a:tailEnd/>
          </a:ln>
        </p:spPr>
        <p:txBody>
          <a:bodyPr wrap="none" anchor="ctr"/>
          <a:lstStyle/>
          <a:p>
            <a:endParaRPr lang="en-US"/>
          </a:p>
        </p:txBody>
      </p:sp>
      <p:pic>
        <p:nvPicPr>
          <p:cNvPr id="115720" name="Picture 8" descr="reinard_fg5a"/>
          <p:cNvPicPr>
            <a:picLocks noChangeAspect="1" noChangeArrowheads="1"/>
          </p:cNvPicPr>
          <p:nvPr/>
        </p:nvPicPr>
        <p:blipFill>
          <a:blip r:embed="rId4" cstate="print"/>
          <a:srcRect/>
          <a:stretch>
            <a:fillRect/>
          </a:stretch>
        </p:blipFill>
        <p:spPr bwMode="auto">
          <a:xfrm>
            <a:off x="304800" y="285750"/>
            <a:ext cx="3390900" cy="3170238"/>
          </a:xfrm>
          <a:prstGeom prst="rect">
            <a:avLst/>
          </a:prstGeom>
          <a:noFill/>
          <a:ln w="9525">
            <a:noFill/>
            <a:miter lim="800000"/>
            <a:headEnd/>
            <a:tailEnd/>
          </a:ln>
        </p:spPr>
      </p:pic>
      <p:sp>
        <p:nvSpPr>
          <p:cNvPr id="115721" name="Text Box 9"/>
          <p:cNvSpPr txBox="1">
            <a:spLocks noChangeArrowheads="1"/>
          </p:cNvSpPr>
          <p:nvPr/>
        </p:nvSpPr>
        <p:spPr bwMode="auto">
          <a:xfrm>
            <a:off x="914400" y="471488"/>
            <a:ext cx="1619250" cy="366712"/>
          </a:xfrm>
          <a:prstGeom prst="rect">
            <a:avLst/>
          </a:prstGeom>
          <a:noFill/>
          <a:ln w="9525">
            <a:noFill/>
            <a:miter lim="800000"/>
            <a:headEnd/>
            <a:tailEnd/>
          </a:ln>
        </p:spPr>
        <p:txBody>
          <a:bodyPr wrap="none">
            <a:spAutoFit/>
          </a:bodyPr>
          <a:lstStyle/>
          <a:p>
            <a:r>
              <a:rPr lang="en-US">
                <a:solidFill>
                  <a:srgbClr val="FF0000"/>
                </a:solidFill>
              </a:rPr>
              <a:t>Reinard  2005</a:t>
            </a:r>
          </a:p>
        </p:txBody>
      </p:sp>
      <p:sp>
        <p:nvSpPr>
          <p:cNvPr id="115722" name="Oval 10"/>
          <p:cNvSpPr>
            <a:spLocks noChangeArrowheads="1"/>
          </p:cNvSpPr>
          <p:nvPr/>
        </p:nvSpPr>
        <p:spPr bwMode="auto">
          <a:xfrm>
            <a:off x="914400" y="2057400"/>
            <a:ext cx="685800" cy="838200"/>
          </a:xfrm>
          <a:prstGeom prst="ellipse">
            <a:avLst/>
          </a:prstGeom>
          <a:noFill/>
          <a:ln w="9525">
            <a:solidFill>
              <a:srgbClr val="3333FF"/>
            </a:solidFill>
            <a:round/>
            <a:headEnd/>
            <a:tailEnd/>
          </a:ln>
        </p:spPr>
        <p:txBody>
          <a:bodyPr wrap="none" anchor="ctr"/>
          <a:lstStyle/>
          <a:p>
            <a:endParaRPr lang="en-US"/>
          </a:p>
        </p:txBody>
      </p:sp>
      <p:sp>
        <p:nvSpPr>
          <p:cNvPr id="115723" name="Oval 11"/>
          <p:cNvSpPr>
            <a:spLocks noChangeArrowheads="1"/>
          </p:cNvSpPr>
          <p:nvPr/>
        </p:nvSpPr>
        <p:spPr bwMode="auto">
          <a:xfrm>
            <a:off x="1524000" y="1524000"/>
            <a:ext cx="838200" cy="1371600"/>
          </a:xfrm>
          <a:prstGeom prst="ellipse">
            <a:avLst/>
          </a:prstGeom>
          <a:noFill/>
          <a:ln w="9525">
            <a:solidFill>
              <a:srgbClr val="3333FF"/>
            </a:solidFill>
            <a:round/>
            <a:headEnd/>
            <a:tailEnd/>
          </a:ln>
        </p:spPr>
        <p:txBody>
          <a:bodyPr wrap="none" anchor="ctr"/>
          <a:lstStyle/>
          <a:p>
            <a:endParaRPr lang="en-US"/>
          </a:p>
        </p:txBody>
      </p:sp>
      <p:sp>
        <p:nvSpPr>
          <p:cNvPr id="115724" name="Oval 12"/>
          <p:cNvSpPr>
            <a:spLocks noChangeArrowheads="1"/>
          </p:cNvSpPr>
          <p:nvPr/>
        </p:nvSpPr>
        <p:spPr bwMode="auto">
          <a:xfrm>
            <a:off x="2362200" y="838200"/>
            <a:ext cx="990600" cy="1981200"/>
          </a:xfrm>
          <a:prstGeom prst="ellipse">
            <a:avLst/>
          </a:prstGeom>
          <a:noFill/>
          <a:ln w="9525">
            <a:solidFill>
              <a:srgbClr val="3333FF"/>
            </a:solidFill>
            <a:round/>
            <a:headEnd/>
            <a:tailEnd/>
          </a:ln>
        </p:spPr>
        <p:txBody>
          <a:bodyPr wrap="none" anchor="ctr"/>
          <a:lstStyle/>
          <a:p>
            <a:endParaRPr lang="en-US"/>
          </a:p>
        </p:txBody>
      </p:sp>
      <p:sp>
        <p:nvSpPr>
          <p:cNvPr id="18445" name="Text Box 13"/>
          <p:cNvSpPr txBox="1">
            <a:spLocks noChangeArrowheads="1"/>
          </p:cNvSpPr>
          <p:nvPr/>
        </p:nvSpPr>
        <p:spPr bwMode="auto">
          <a:xfrm>
            <a:off x="838200" y="6186488"/>
            <a:ext cx="4248150" cy="366712"/>
          </a:xfrm>
          <a:prstGeom prst="rect">
            <a:avLst/>
          </a:prstGeom>
          <a:noFill/>
          <a:ln w="9525">
            <a:noFill/>
            <a:miter lim="800000"/>
            <a:headEnd/>
            <a:tailEnd/>
          </a:ln>
        </p:spPr>
        <p:txBody>
          <a:bodyPr wrap="none">
            <a:spAutoFit/>
          </a:bodyPr>
          <a:lstStyle/>
          <a:p>
            <a:r>
              <a:rPr lang="en-US" dirty="0"/>
              <a:t>Temperature increase in the source: RC</a:t>
            </a:r>
          </a:p>
        </p:txBody>
      </p:sp>
      <p:pic>
        <p:nvPicPr>
          <p:cNvPr id="115726" name="Picture 14"/>
          <p:cNvPicPr>
            <a:picLocks noChangeAspect="1" noChangeArrowheads="1"/>
          </p:cNvPicPr>
          <p:nvPr/>
        </p:nvPicPr>
        <p:blipFill>
          <a:blip r:embed="rId5" cstate="print"/>
          <a:srcRect/>
          <a:stretch>
            <a:fillRect/>
          </a:stretch>
        </p:blipFill>
        <p:spPr bwMode="auto">
          <a:xfrm>
            <a:off x="3810000" y="152400"/>
            <a:ext cx="2841625" cy="3124200"/>
          </a:xfrm>
          <a:prstGeom prst="rect">
            <a:avLst/>
          </a:prstGeom>
          <a:noFill/>
          <a:ln w="9525">
            <a:noFill/>
            <a:miter lim="800000"/>
            <a:headEnd/>
            <a:tailEnd/>
          </a:ln>
        </p:spPr>
      </p:pic>
      <p:sp>
        <p:nvSpPr>
          <p:cNvPr id="115730" name="Line 18"/>
          <p:cNvSpPr>
            <a:spLocks noChangeShapeType="1"/>
          </p:cNvSpPr>
          <p:nvPr/>
        </p:nvSpPr>
        <p:spPr bwMode="auto">
          <a:xfrm flipV="1">
            <a:off x="4800600" y="1828800"/>
            <a:ext cx="0" cy="1219200"/>
          </a:xfrm>
          <a:prstGeom prst="line">
            <a:avLst/>
          </a:prstGeom>
          <a:noFill/>
          <a:ln w="28575">
            <a:solidFill>
              <a:srgbClr val="0000FF"/>
            </a:solidFill>
            <a:round/>
            <a:headEnd/>
            <a:tailEnd/>
          </a:ln>
        </p:spPr>
        <p:txBody>
          <a:bodyPr/>
          <a:lstStyle/>
          <a:p>
            <a:endParaRPr lang="en-US"/>
          </a:p>
        </p:txBody>
      </p:sp>
      <p:sp>
        <p:nvSpPr>
          <p:cNvPr id="115731" name="Line 19"/>
          <p:cNvSpPr>
            <a:spLocks noChangeShapeType="1"/>
          </p:cNvSpPr>
          <p:nvPr/>
        </p:nvSpPr>
        <p:spPr bwMode="auto">
          <a:xfrm flipV="1">
            <a:off x="5715000" y="1828800"/>
            <a:ext cx="0" cy="1219200"/>
          </a:xfrm>
          <a:prstGeom prst="line">
            <a:avLst/>
          </a:prstGeom>
          <a:noFill/>
          <a:ln w="28575">
            <a:solidFill>
              <a:srgbClr val="0000FF"/>
            </a:solidFill>
            <a:round/>
            <a:headEnd/>
            <a:tailEnd/>
          </a:ln>
        </p:spPr>
        <p:txBody>
          <a:bodyPr/>
          <a:lstStyle/>
          <a:p>
            <a:endParaRPr lang="en-US"/>
          </a:p>
        </p:txBody>
      </p:sp>
      <p:sp>
        <p:nvSpPr>
          <p:cNvPr id="115732" name="Line 20"/>
          <p:cNvSpPr>
            <a:spLocks noChangeShapeType="1"/>
          </p:cNvSpPr>
          <p:nvPr/>
        </p:nvSpPr>
        <p:spPr bwMode="auto">
          <a:xfrm flipV="1">
            <a:off x="4343400" y="228600"/>
            <a:ext cx="0" cy="1219200"/>
          </a:xfrm>
          <a:prstGeom prst="line">
            <a:avLst/>
          </a:prstGeom>
          <a:noFill/>
          <a:ln w="28575">
            <a:solidFill>
              <a:srgbClr val="0000FF"/>
            </a:solidFill>
            <a:round/>
            <a:headEnd/>
            <a:tailEnd/>
          </a:ln>
        </p:spPr>
        <p:txBody>
          <a:bodyPr/>
          <a:lstStyle/>
          <a:p>
            <a:endParaRPr lang="en-US"/>
          </a:p>
        </p:txBody>
      </p:sp>
      <p:sp>
        <p:nvSpPr>
          <p:cNvPr id="115733" name="Line 21"/>
          <p:cNvSpPr>
            <a:spLocks noChangeShapeType="1"/>
          </p:cNvSpPr>
          <p:nvPr/>
        </p:nvSpPr>
        <p:spPr bwMode="auto">
          <a:xfrm flipV="1">
            <a:off x="6172200" y="228600"/>
            <a:ext cx="0" cy="1219200"/>
          </a:xfrm>
          <a:prstGeom prst="line">
            <a:avLst/>
          </a:prstGeom>
          <a:noFill/>
          <a:ln w="28575">
            <a:solidFill>
              <a:srgbClr val="0000FF"/>
            </a:solidFill>
            <a:round/>
            <a:headEnd/>
            <a:tailEnd/>
          </a:ln>
        </p:spPr>
        <p:txBody>
          <a:bodyPr/>
          <a:lstStyle/>
          <a:p>
            <a:endParaRPr lang="en-US"/>
          </a:p>
        </p:txBody>
      </p:sp>
      <p:sp>
        <p:nvSpPr>
          <p:cNvPr id="18451" name="Text Box 22"/>
          <p:cNvSpPr txBox="1">
            <a:spLocks noChangeArrowheads="1"/>
          </p:cNvSpPr>
          <p:nvPr/>
        </p:nvSpPr>
        <p:spPr bwMode="auto">
          <a:xfrm>
            <a:off x="6705600" y="1484313"/>
            <a:ext cx="2218300" cy="1477328"/>
          </a:xfrm>
          <a:prstGeom prst="rect">
            <a:avLst/>
          </a:prstGeom>
          <a:noFill/>
          <a:ln w="9525">
            <a:noFill/>
            <a:miter lim="800000"/>
            <a:headEnd/>
            <a:tailEnd/>
          </a:ln>
        </p:spPr>
        <p:txBody>
          <a:bodyPr wrap="none">
            <a:spAutoFit/>
          </a:bodyPr>
          <a:lstStyle/>
          <a:p>
            <a:r>
              <a:rPr lang="en-US" dirty="0">
                <a:solidFill>
                  <a:srgbClr val="0307BF"/>
                </a:solidFill>
              </a:rPr>
              <a:t>High charge states</a:t>
            </a:r>
          </a:p>
          <a:p>
            <a:r>
              <a:rPr lang="en-US" dirty="0" smtClean="0">
                <a:solidFill>
                  <a:srgbClr val="0307BF"/>
                </a:solidFill>
              </a:rPr>
              <a:t>for </a:t>
            </a:r>
            <a:r>
              <a:rPr lang="en-US" dirty="0">
                <a:solidFill>
                  <a:srgbClr val="0307BF"/>
                </a:solidFill>
              </a:rPr>
              <a:t>disk-center events</a:t>
            </a:r>
          </a:p>
          <a:p>
            <a:endParaRPr lang="en-US" dirty="0"/>
          </a:p>
          <a:p>
            <a:r>
              <a:rPr lang="en-US" dirty="0"/>
              <a:t>Disk Center events</a:t>
            </a:r>
          </a:p>
          <a:p>
            <a:r>
              <a:rPr lang="en-US" dirty="0"/>
              <a:t>become MCs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7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57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57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57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57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57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57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7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57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nimBg="1"/>
      <p:bldP spid="115718" grpId="0" animBg="1"/>
      <p:bldP spid="115719" grpId="0" animBg="1"/>
      <p:bldP spid="115721" grpId="0"/>
      <p:bldP spid="115722" grpId="0" animBg="1"/>
      <p:bldP spid="115723" grpId="0" animBg="1"/>
      <p:bldP spid="115724" grpId="0" animBg="1"/>
      <p:bldP spid="115730" grpId="0" animBg="1"/>
      <p:bldP spid="115731" grpId="0" animBg="1"/>
      <p:bldP spid="115732" grpId="0" animBg="1"/>
      <p:bldP spid="1157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868362"/>
          </a:xfrm>
        </p:spPr>
        <p:txBody>
          <a:bodyPr>
            <a:normAutofit fontScale="90000"/>
          </a:bodyPr>
          <a:lstStyle/>
          <a:p>
            <a:r>
              <a:rPr lang="en-US" dirty="0" smtClean="0"/>
              <a:t>Central O</a:t>
            </a:r>
            <a:r>
              <a:rPr lang="en-US" baseline="30000" dirty="0" smtClean="0"/>
              <a:t>7+</a:t>
            </a:r>
            <a:r>
              <a:rPr lang="en-US" dirty="0" smtClean="0"/>
              <a:t>/O</a:t>
            </a:r>
            <a:r>
              <a:rPr lang="en-US" baseline="30000" dirty="0" smtClean="0"/>
              <a:t>6+ </a:t>
            </a:r>
            <a:r>
              <a:rPr lang="en-US" dirty="0"/>
              <a:t>c</a:t>
            </a:r>
            <a:r>
              <a:rPr lang="en-US" dirty="0" smtClean="0"/>
              <a:t>ompared with all events</a:t>
            </a:r>
            <a:endParaRPr lang="en-US" dirty="0"/>
          </a:p>
        </p:txBody>
      </p:sp>
      <p:pic>
        <p:nvPicPr>
          <p:cNvPr id="4" name="Picture 14"/>
          <p:cNvPicPr>
            <a:picLocks noGrp="1" noChangeAspect="1" noChangeArrowheads="1"/>
          </p:cNvPicPr>
          <p:nvPr>
            <p:ph idx="1"/>
          </p:nvPr>
        </p:nvPicPr>
        <p:blipFill>
          <a:blip r:embed="rId2" cstate="print"/>
          <a:srcRect/>
          <a:stretch>
            <a:fillRect/>
          </a:stretch>
        </p:blipFill>
        <p:spPr bwMode="auto">
          <a:xfrm>
            <a:off x="3160453" y="1524001"/>
            <a:ext cx="5983547" cy="5257799"/>
          </a:xfrm>
          <a:prstGeom prst="rect">
            <a:avLst/>
          </a:prstGeom>
          <a:noFill/>
          <a:ln w="9525">
            <a:noFill/>
            <a:miter lim="800000"/>
            <a:headEnd/>
            <a:tailEnd/>
          </a:ln>
        </p:spPr>
      </p:pic>
      <p:cxnSp>
        <p:nvCxnSpPr>
          <p:cNvPr id="8" name="Straight Connector 7"/>
          <p:cNvCxnSpPr/>
          <p:nvPr/>
        </p:nvCxnSpPr>
        <p:spPr>
          <a:xfrm>
            <a:off x="3657600" y="5532120"/>
            <a:ext cx="518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57600" y="5029200"/>
            <a:ext cx="5181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0" y="4648200"/>
            <a:ext cx="476412" cy="369332"/>
          </a:xfrm>
          <a:prstGeom prst="rect">
            <a:avLst/>
          </a:prstGeom>
          <a:noFill/>
        </p:spPr>
        <p:txBody>
          <a:bodyPr wrap="none" rtlCol="0">
            <a:spAutoFit/>
          </a:bodyPr>
          <a:lstStyle/>
          <a:p>
            <a:r>
              <a:rPr lang="en-US" dirty="0" smtClean="0">
                <a:solidFill>
                  <a:srgbClr val="1903BD"/>
                </a:solidFill>
              </a:rPr>
              <a:t>2.7</a:t>
            </a:r>
            <a:endParaRPr lang="en-US" dirty="0">
              <a:solidFill>
                <a:srgbClr val="1903BD"/>
              </a:solidFill>
            </a:endParaRPr>
          </a:p>
        </p:txBody>
      </p:sp>
      <p:sp>
        <p:nvSpPr>
          <p:cNvPr id="11" name="TextBox 10"/>
          <p:cNvSpPr txBox="1"/>
          <p:nvPr/>
        </p:nvSpPr>
        <p:spPr>
          <a:xfrm>
            <a:off x="7620000" y="5193268"/>
            <a:ext cx="476412" cy="369332"/>
          </a:xfrm>
          <a:prstGeom prst="rect">
            <a:avLst/>
          </a:prstGeom>
          <a:noFill/>
        </p:spPr>
        <p:txBody>
          <a:bodyPr wrap="none" rtlCol="0">
            <a:spAutoFit/>
          </a:bodyPr>
          <a:lstStyle/>
          <a:p>
            <a:r>
              <a:rPr lang="en-US" dirty="0">
                <a:solidFill>
                  <a:srgbClr val="FF0000"/>
                </a:solidFill>
              </a:rPr>
              <a:t>1</a:t>
            </a:r>
            <a:r>
              <a:rPr lang="en-US" dirty="0" smtClean="0">
                <a:solidFill>
                  <a:srgbClr val="FF0000"/>
                </a:solidFill>
              </a:rPr>
              <a:t>.7</a:t>
            </a:r>
            <a:endParaRPr lang="en-US" dirty="0">
              <a:solidFill>
                <a:srgbClr val="FF0000"/>
              </a:solidFill>
            </a:endParaRPr>
          </a:p>
        </p:txBody>
      </p:sp>
      <p:cxnSp>
        <p:nvCxnSpPr>
          <p:cNvPr id="13" name="Straight Connector 12"/>
          <p:cNvCxnSpPr/>
          <p:nvPr/>
        </p:nvCxnSpPr>
        <p:spPr>
          <a:xfrm rot="5400000">
            <a:off x="4785360" y="5372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654040" y="5372100"/>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2596277"/>
            <a:ext cx="2667000" cy="2585323"/>
          </a:xfrm>
          <a:prstGeom prst="rect">
            <a:avLst/>
          </a:prstGeom>
          <a:noFill/>
        </p:spPr>
        <p:txBody>
          <a:bodyPr wrap="square" rtlCol="0">
            <a:spAutoFit/>
          </a:bodyPr>
          <a:lstStyle/>
          <a:p>
            <a:r>
              <a:rPr lang="en-US" dirty="0" smtClean="0"/>
              <a:t>The Oxygen ratio is</a:t>
            </a:r>
          </a:p>
          <a:p>
            <a:r>
              <a:rPr lang="en-US" dirty="0" smtClean="0"/>
              <a:t>higher by ~60% for MCs</a:t>
            </a:r>
          </a:p>
          <a:p>
            <a:r>
              <a:rPr lang="en-US" dirty="0" smtClean="0"/>
              <a:t>compared to Ejecta</a:t>
            </a:r>
          </a:p>
          <a:p>
            <a:endParaRPr lang="en-US" dirty="0"/>
          </a:p>
          <a:p>
            <a:r>
              <a:rPr lang="en-US" dirty="0" smtClean="0"/>
              <a:t>The </a:t>
            </a:r>
            <a:r>
              <a:rPr lang="en-US" dirty="0"/>
              <a:t> </a:t>
            </a:r>
            <a:r>
              <a:rPr lang="en-US" dirty="0" smtClean="0"/>
              <a:t>ratio for CDAW events is higher than that for the general population </a:t>
            </a:r>
          </a:p>
          <a:p>
            <a:r>
              <a:rPr lang="en-US" dirty="0" smtClean="0"/>
              <a:t>(CDAW events are  from disk center)</a:t>
            </a:r>
            <a:endParaRPr lang="en-US" dirty="0"/>
          </a:p>
        </p:txBody>
      </p:sp>
      <p:sp>
        <p:nvSpPr>
          <p:cNvPr id="3" name="TextBox 2"/>
          <p:cNvSpPr txBox="1"/>
          <p:nvPr/>
        </p:nvSpPr>
        <p:spPr>
          <a:xfrm>
            <a:off x="3962400" y="4648200"/>
            <a:ext cx="505267" cy="369332"/>
          </a:xfrm>
          <a:prstGeom prst="rect">
            <a:avLst/>
          </a:prstGeom>
          <a:noFill/>
        </p:spPr>
        <p:txBody>
          <a:bodyPr wrap="none" rtlCol="0">
            <a:spAutoFit/>
          </a:bodyPr>
          <a:lstStyle/>
          <a:p>
            <a:r>
              <a:rPr lang="en-US" dirty="0" smtClean="0">
                <a:solidFill>
                  <a:srgbClr val="0307BF"/>
                </a:solidFill>
              </a:rPr>
              <a:t>MC</a:t>
            </a:r>
            <a:endParaRPr lang="en-US" dirty="0">
              <a:solidFill>
                <a:srgbClr val="0307BF"/>
              </a:solidFill>
            </a:endParaRPr>
          </a:p>
        </p:txBody>
      </p:sp>
      <p:sp>
        <p:nvSpPr>
          <p:cNvPr id="5" name="TextBox 4"/>
          <p:cNvSpPr txBox="1"/>
          <p:nvPr/>
        </p:nvSpPr>
        <p:spPr>
          <a:xfrm>
            <a:off x="3962400" y="5193268"/>
            <a:ext cx="370614" cy="369332"/>
          </a:xfrm>
          <a:prstGeom prst="rect">
            <a:avLst/>
          </a:prstGeom>
          <a:noFill/>
        </p:spPr>
        <p:txBody>
          <a:bodyPr wrap="none" rtlCol="0">
            <a:spAutoFit/>
          </a:bodyPr>
          <a:lstStyle/>
          <a:p>
            <a:r>
              <a:rPr lang="en-US" dirty="0" smtClean="0">
                <a:solidFill>
                  <a:srgbClr val="FF0000"/>
                </a:solidFill>
              </a:rPr>
              <a:t>EJ</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229600" cy="762000"/>
          </a:xfrm>
        </p:spPr>
        <p:txBody>
          <a:bodyPr>
            <a:normAutofit fontScale="90000"/>
          </a:bodyPr>
          <a:lstStyle/>
          <a:p>
            <a:pPr eaLnBrk="1" hangingPunct="1"/>
            <a:r>
              <a:rPr lang="en-US" dirty="0" smtClean="0"/>
              <a:t>Central </a:t>
            </a:r>
            <a:r>
              <a:rPr lang="en-US" dirty="0" err="1" smtClean="0"/>
              <a:t>QFe</a:t>
            </a:r>
            <a:r>
              <a:rPr lang="en-US" dirty="0" smtClean="0"/>
              <a:t> Compared with all Events</a:t>
            </a:r>
          </a:p>
        </p:txBody>
      </p:sp>
      <p:grpSp>
        <p:nvGrpSpPr>
          <p:cNvPr id="2" name="Group 3"/>
          <p:cNvGrpSpPr>
            <a:grpSpLocks/>
          </p:cNvGrpSpPr>
          <p:nvPr/>
        </p:nvGrpSpPr>
        <p:grpSpPr bwMode="auto">
          <a:xfrm>
            <a:off x="76200" y="1524000"/>
            <a:ext cx="4572000" cy="5029200"/>
            <a:chOff x="1074" y="960"/>
            <a:chExt cx="3612" cy="3168"/>
          </a:xfrm>
        </p:grpSpPr>
        <p:pic>
          <p:nvPicPr>
            <p:cNvPr id="19483" name="Picture 4"/>
            <p:cNvPicPr>
              <a:picLocks noChangeAspect="1" noChangeArrowheads="1"/>
            </p:cNvPicPr>
            <p:nvPr/>
          </p:nvPicPr>
          <p:blipFill>
            <a:blip r:embed="rId3" cstate="print"/>
            <a:srcRect/>
            <a:stretch>
              <a:fillRect/>
            </a:stretch>
          </p:blipFill>
          <p:spPr bwMode="auto">
            <a:xfrm>
              <a:off x="1083" y="960"/>
              <a:ext cx="3595" cy="1578"/>
            </a:xfrm>
            <a:prstGeom prst="rect">
              <a:avLst/>
            </a:prstGeom>
            <a:noFill/>
            <a:ln w="9525">
              <a:noFill/>
              <a:miter lim="800000"/>
              <a:headEnd/>
              <a:tailEnd/>
            </a:ln>
          </p:spPr>
        </p:pic>
        <p:pic>
          <p:nvPicPr>
            <p:cNvPr id="19484" name="Picture 5"/>
            <p:cNvPicPr>
              <a:picLocks noChangeAspect="1" noChangeArrowheads="1"/>
            </p:cNvPicPr>
            <p:nvPr/>
          </p:nvPicPr>
          <p:blipFill>
            <a:blip r:embed="rId4" cstate="print"/>
            <a:srcRect/>
            <a:stretch>
              <a:fillRect/>
            </a:stretch>
          </p:blipFill>
          <p:spPr bwMode="auto">
            <a:xfrm>
              <a:off x="1074" y="2604"/>
              <a:ext cx="3612" cy="1524"/>
            </a:xfrm>
            <a:prstGeom prst="rect">
              <a:avLst/>
            </a:prstGeom>
            <a:noFill/>
            <a:ln w="9525">
              <a:noFill/>
              <a:miter lim="800000"/>
              <a:headEnd/>
              <a:tailEnd/>
            </a:ln>
          </p:spPr>
        </p:pic>
        <p:sp>
          <p:nvSpPr>
            <p:cNvPr id="19485" name="Text Box 6"/>
            <p:cNvSpPr txBox="1">
              <a:spLocks noChangeArrowheads="1"/>
            </p:cNvSpPr>
            <p:nvPr/>
          </p:nvSpPr>
          <p:spPr bwMode="auto">
            <a:xfrm>
              <a:off x="3398" y="1031"/>
              <a:ext cx="836" cy="231"/>
            </a:xfrm>
            <a:prstGeom prst="rect">
              <a:avLst/>
            </a:prstGeom>
            <a:noFill/>
            <a:ln w="9525">
              <a:noFill/>
              <a:miter lim="800000"/>
              <a:headEnd/>
              <a:tailEnd/>
            </a:ln>
          </p:spPr>
          <p:txBody>
            <a:bodyPr wrap="none">
              <a:spAutoFit/>
            </a:bodyPr>
            <a:lstStyle/>
            <a:p>
              <a:r>
                <a:rPr lang="en-US">
                  <a:solidFill>
                    <a:srgbClr val="FF3300"/>
                  </a:solidFill>
                </a:rPr>
                <a:t>MC Sheath</a:t>
              </a:r>
            </a:p>
          </p:txBody>
        </p:sp>
        <p:sp>
          <p:nvSpPr>
            <p:cNvPr id="19486" name="Text Box 7"/>
            <p:cNvSpPr txBox="1">
              <a:spLocks noChangeArrowheads="1"/>
            </p:cNvSpPr>
            <p:nvPr/>
          </p:nvSpPr>
          <p:spPr bwMode="auto">
            <a:xfrm>
              <a:off x="1857" y="2697"/>
              <a:ext cx="756" cy="231"/>
            </a:xfrm>
            <a:prstGeom prst="rect">
              <a:avLst/>
            </a:prstGeom>
            <a:noFill/>
            <a:ln w="9525">
              <a:noFill/>
              <a:miter lim="800000"/>
              <a:headEnd/>
              <a:tailEnd/>
            </a:ln>
          </p:spPr>
          <p:txBody>
            <a:bodyPr wrap="none">
              <a:spAutoFit/>
            </a:bodyPr>
            <a:lstStyle/>
            <a:p>
              <a:r>
                <a:rPr lang="en-US">
                  <a:solidFill>
                    <a:srgbClr val="FF3300"/>
                  </a:solidFill>
                </a:rPr>
                <a:t>Cloud-like</a:t>
              </a:r>
            </a:p>
          </p:txBody>
        </p:sp>
        <p:sp>
          <p:nvSpPr>
            <p:cNvPr id="19487" name="Text Box 8"/>
            <p:cNvSpPr txBox="1">
              <a:spLocks noChangeArrowheads="1"/>
            </p:cNvSpPr>
            <p:nvPr/>
          </p:nvSpPr>
          <p:spPr bwMode="auto">
            <a:xfrm>
              <a:off x="3350" y="2711"/>
              <a:ext cx="876" cy="233"/>
            </a:xfrm>
            <a:prstGeom prst="rect">
              <a:avLst/>
            </a:prstGeom>
            <a:noFill/>
            <a:ln w="9525">
              <a:noFill/>
              <a:miter lim="800000"/>
              <a:headEnd/>
              <a:tailEnd/>
            </a:ln>
          </p:spPr>
          <p:txBody>
            <a:bodyPr wrap="none">
              <a:spAutoFit/>
            </a:bodyPr>
            <a:lstStyle/>
            <a:p>
              <a:r>
                <a:rPr lang="en-US" dirty="0">
                  <a:solidFill>
                    <a:srgbClr val="FF3300"/>
                  </a:solidFill>
                </a:rPr>
                <a:t>CL </a:t>
              </a:r>
              <a:r>
                <a:rPr lang="en-US" dirty="0" smtClean="0">
                  <a:solidFill>
                    <a:srgbClr val="FF3300"/>
                  </a:solidFill>
                </a:rPr>
                <a:t>Sheath</a:t>
              </a:r>
              <a:endParaRPr lang="en-US" dirty="0">
                <a:solidFill>
                  <a:srgbClr val="FF3300"/>
                </a:solidFill>
              </a:endParaRPr>
            </a:p>
          </p:txBody>
        </p:sp>
        <p:sp>
          <p:nvSpPr>
            <p:cNvPr id="19488" name="Text Box 9"/>
            <p:cNvSpPr txBox="1">
              <a:spLocks noChangeArrowheads="1"/>
            </p:cNvSpPr>
            <p:nvPr/>
          </p:nvSpPr>
          <p:spPr bwMode="auto">
            <a:xfrm>
              <a:off x="1435" y="1079"/>
              <a:ext cx="1116" cy="231"/>
            </a:xfrm>
            <a:prstGeom prst="rect">
              <a:avLst/>
            </a:prstGeom>
            <a:noFill/>
            <a:ln w="9525">
              <a:noFill/>
              <a:miter lim="800000"/>
              <a:headEnd/>
              <a:tailEnd/>
            </a:ln>
          </p:spPr>
          <p:txBody>
            <a:bodyPr wrap="none">
              <a:spAutoFit/>
            </a:bodyPr>
            <a:lstStyle/>
            <a:p>
              <a:r>
                <a:rPr lang="en-US">
                  <a:solidFill>
                    <a:srgbClr val="0000FF"/>
                  </a:solidFill>
                </a:rPr>
                <a:t>Magnetic Cloud</a:t>
              </a:r>
            </a:p>
          </p:txBody>
        </p:sp>
      </p:grpSp>
      <p:sp>
        <p:nvSpPr>
          <p:cNvPr id="19460" name="Text Box 10"/>
          <p:cNvSpPr txBox="1">
            <a:spLocks noChangeArrowheads="1"/>
          </p:cNvSpPr>
          <p:nvPr/>
        </p:nvSpPr>
        <p:spPr bwMode="auto">
          <a:xfrm>
            <a:off x="1219200" y="6488113"/>
            <a:ext cx="2095500" cy="369887"/>
          </a:xfrm>
          <a:prstGeom prst="rect">
            <a:avLst/>
          </a:prstGeom>
          <a:noFill/>
          <a:ln w="9525">
            <a:noFill/>
            <a:miter lim="800000"/>
            <a:headEnd/>
            <a:tailEnd/>
          </a:ln>
        </p:spPr>
        <p:txBody>
          <a:bodyPr wrap="none">
            <a:spAutoFit/>
          </a:bodyPr>
          <a:lstStyle/>
          <a:p>
            <a:r>
              <a:rPr lang="en-US"/>
              <a:t>Gopalswamy 2006</a:t>
            </a:r>
          </a:p>
        </p:txBody>
      </p:sp>
      <p:sp>
        <p:nvSpPr>
          <p:cNvPr id="19461" name="Text Box 11"/>
          <p:cNvSpPr txBox="1">
            <a:spLocks noChangeArrowheads="1"/>
          </p:cNvSpPr>
          <p:nvPr/>
        </p:nvSpPr>
        <p:spPr bwMode="auto">
          <a:xfrm>
            <a:off x="669925" y="7046913"/>
            <a:ext cx="184150" cy="366712"/>
          </a:xfrm>
          <a:prstGeom prst="rect">
            <a:avLst/>
          </a:prstGeom>
          <a:noFill/>
          <a:ln w="9525">
            <a:noFill/>
            <a:miter lim="800000"/>
            <a:headEnd/>
            <a:tailEnd/>
          </a:ln>
        </p:spPr>
        <p:txBody>
          <a:bodyPr wrap="none">
            <a:spAutoFit/>
          </a:bodyPr>
          <a:lstStyle/>
          <a:p>
            <a:endParaRPr lang="en-US"/>
          </a:p>
        </p:txBody>
      </p:sp>
      <p:sp>
        <p:nvSpPr>
          <p:cNvPr id="33" name="TextBox 32"/>
          <p:cNvSpPr txBox="1"/>
          <p:nvPr/>
        </p:nvSpPr>
        <p:spPr>
          <a:xfrm>
            <a:off x="457200" y="1295400"/>
            <a:ext cx="1353640" cy="369332"/>
          </a:xfrm>
          <a:prstGeom prst="rect">
            <a:avLst/>
          </a:prstGeom>
          <a:noFill/>
        </p:spPr>
        <p:txBody>
          <a:bodyPr wrap="none" rtlCol="0">
            <a:spAutoFit/>
          </a:bodyPr>
          <a:lstStyle/>
          <a:p>
            <a:r>
              <a:rPr lang="en-US" dirty="0" smtClean="0"/>
              <a:t>CDAW: 15.4 </a:t>
            </a:r>
            <a:endParaRPr lang="en-US" dirty="0"/>
          </a:p>
        </p:txBody>
      </p:sp>
      <p:sp>
        <p:nvSpPr>
          <p:cNvPr id="34" name="TextBox 33"/>
          <p:cNvSpPr txBox="1"/>
          <p:nvPr/>
        </p:nvSpPr>
        <p:spPr>
          <a:xfrm>
            <a:off x="533400" y="3897868"/>
            <a:ext cx="1353640" cy="369332"/>
          </a:xfrm>
          <a:prstGeom prst="rect">
            <a:avLst/>
          </a:prstGeom>
          <a:noFill/>
        </p:spPr>
        <p:txBody>
          <a:bodyPr wrap="none" rtlCol="0">
            <a:spAutoFit/>
          </a:bodyPr>
          <a:lstStyle/>
          <a:p>
            <a:r>
              <a:rPr lang="en-US" dirty="0" smtClean="0"/>
              <a:t>CDAW: 14.4 </a:t>
            </a:r>
            <a:endParaRPr lang="en-US" dirty="0"/>
          </a:p>
        </p:txBody>
      </p:sp>
      <p:sp>
        <p:nvSpPr>
          <p:cNvPr id="35" name="TextBox 34"/>
          <p:cNvSpPr txBox="1"/>
          <p:nvPr/>
        </p:nvSpPr>
        <p:spPr>
          <a:xfrm>
            <a:off x="4724400" y="2512874"/>
            <a:ext cx="4362092" cy="2585323"/>
          </a:xfrm>
          <a:prstGeom prst="rect">
            <a:avLst/>
          </a:prstGeom>
          <a:noFill/>
        </p:spPr>
        <p:txBody>
          <a:bodyPr wrap="none" rtlCol="0">
            <a:spAutoFit/>
          </a:bodyPr>
          <a:lstStyle/>
          <a:p>
            <a:r>
              <a:rPr lang="en-US" dirty="0" smtClean="0">
                <a:solidFill>
                  <a:srgbClr val="1903BD"/>
                </a:solidFill>
              </a:rPr>
              <a:t>MC values consistent with the</a:t>
            </a:r>
          </a:p>
          <a:p>
            <a:r>
              <a:rPr lang="en-US" dirty="0">
                <a:solidFill>
                  <a:srgbClr val="1903BD"/>
                </a:solidFill>
              </a:rPr>
              <a:t>p</a:t>
            </a:r>
            <a:r>
              <a:rPr lang="en-US" dirty="0" smtClean="0">
                <a:solidFill>
                  <a:srgbClr val="1903BD"/>
                </a:solidFill>
              </a:rPr>
              <a:t>revious events</a:t>
            </a:r>
          </a:p>
          <a:p>
            <a:endParaRPr lang="en-US" dirty="0"/>
          </a:p>
          <a:p>
            <a:r>
              <a:rPr lang="en-US" dirty="0" smtClean="0"/>
              <a:t>Ejecta  values slightly higher probably</a:t>
            </a:r>
          </a:p>
          <a:p>
            <a:r>
              <a:rPr lang="en-US" dirty="0"/>
              <a:t>b</a:t>
            </a:r>
            <a:r>
              <a:rPr lang="en-US" dirty="0" smtClean="0"/>
              <a:t>ecause we consider only disk-center events</a:t>
            </a:r>
          </a:p>
          <a:p>
            <a:endParaRPr lang="en-US" dirty="0"/>
          </a:p>
          <a:p>
            <a:r>
              <a:rPr lang="en-US" dirty="0" smtClean="0"/>
              <a:t>Question: </a:t>
            </a:r>
            <a:r>
              <a:rPr lang="en-US" dirty="0" smtClean="0">
                <a:solidFill>
                  <a:srgbClr val="FF0000"/>
                </a:solidFill>
              </a:rPr>
              <a:t>High </a:t>
            </a:r>
            <a:r>
              <a:rPr lang="en-US" dirty="0" err="1" smtClean="0">
                <a:solidFill>
                  <a:srgbClr val="FF0000"/>
                </a:solidFill>
              </a:rPr>
              <a:t>QFe</a:t>
            </a:r>
            <a:r>
              <a:rPr lang="en-US" dirty="0" smtClean="0">
                <a:solidFill>
                  <a:srgbClr val="FF0000"/>
                </a:solidFill>
              </a:rPr>
              <a:t> Ejecta magnetic clouds</a:t>
            </a:r>
          </a:p>
          <a:p>
            <a:r>
              <a:rPr lang="en-US" dirty="0">
                <a:solidFill>
                  <a:srgbClr val="FF0000"/>
                </a:solidFill>
              </a:rPr>
              <a:t> </a:t>
            </a:r>
            <a:r>
              <a:rPr lang="en-US" dirty="0" smtClean="0">
                <a:solidFill>
                  <a:srgbClr val="FF0000"/>
                </a:solidFill>
              </a:rPr>
              <a:t>                  classified mistakenly?</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State Analysis</a:t>
            </a:r>
            <a:endParaRPr lang="en-US" dirty="0"/>
          </a:p>
        </p:txBody>
      </p:sp>
      <p:sp>
        <p:nvSpPr>
          <p:cNvPr id="3" name="Content Placeholder 2"/>
          <p:cNvSpPr>
            <a:spLocks noGrp="1"/>
          </p:cNvSpPr>
          <p:nvPr>
            <p:ph idx="1"/>
          </p:nvPr>
        </p:nvSpPr>
        <p:spPr/>
        <p:txBody>
          <a:bodyPr/>
          <a:lstStyle/>
          <a:p>
            <a:r>
              <a:rPr lang="en-US" dirty="0" smtClean="0"/>
              <a:t>Nearly all MCs have high O7+/O6+ ratio (&gt; 0.8) and average Fe charge state (&lt;</a:t>
            </a:r>
            <a:r>
              <a:rPr lang="en-US" dirty="0" err="1" smtClean="0"/>
              <a:t>QFe</a:t>
            </a:r>
            <a:r>
              <a:rPr lang="en-US" dirty="0" smtClean="0"/>
              <a:t>&gt; &gt; 12)</a:t>
            </a:r>
          </a:p>
          <a:p>
            <a:r>
              <a:rPr lang="en-US" dirty="0" smtClean="0"/>
              <a:t>Only ~half of non-MCs have high O7+/O6+ and </a:t>
            </a:r>
            <a:r>
              <a:rPr lang="en-US" dirty="0" err="1" smtClean="0"/>
              <a:t>QFe</a:t>
            </a:r>
            <a:endParaRPr lang="en-US" dirty="0" smtClean="0"/>
          </a:p>
          <a:p>
            <a:r>
              <a:rPr lang="en-US" dirty="0" smtClean="0"/>
              <a:t>&lt;</a:t>
            </a:r>
            <a:r>
              <a:rPr lang="en-US" dirty="0" err="1" smtClean="0"/>
              <a:t>QFe</a:t>
            </a:r>
            <a:r>
              <a:rPr lang="en-US" dirty="0" smtClean="0"/>
              <a:t>&gt;</a:t>
            </a:r>
            <a:r>
              <a:rPr lang="en-US" baseline="-25000" dirty="0" smtClean="0"/>
              <a:t> MC</a:t>
            </a:r>
            <a:r>
              <a:rPr lang="en-US" dirty="0" smtClean="0"/>
              <a:t> ~ 1.07 &lt;</a:t>
            </a:r>
            <a:r>
              <a:rPr lang="en-US" dirty="0" err="1" smtClean="0"/>
              <a:t>QFe</a:t>
            </a:r>
            <a:r>
              <a:rPr lang="en-US" dirty="0" smtClean="0"/>
              <a:t>&gt;</a:t>
            </a:r>
            <a:r>
              <a:rPr lang="en-US" baseline="-25000" dirty="0" smtClean="0"/>
              <a:t>EJ</a:t>
            </a:r>
            <a:r>
              <a:rPr lang="en-US" dirty="0" smtClean="0"/>
              <a:t> </a:t>
            </a:r>
          </a:p>
          <a:p>
            <a:r>
              <a:rPr lang="en-US" dirty="0" smtClean="0"/>
              <a:t>&lt; O7+/O6+&gt;</a:t>
            </a:r>
            <a:r>
              <a:rPr lang="en-US" baseline="-25000" dirty="0" smtClean="0"/>
              <a:t>MC</a:t>
            </a:r>
            <a:r>
              <a:rPr lang="en-US" dirty="0" smtClean="0"/>
              <a:t> ~ 1.6 &lt; O7+/O6+&gt;</a:t>
            </a:r>
            <a:r>
              <a:rPr lang="en-US" baseline="-25000" dirty="0" smtClean="0"/>
              <a:t> EJ</a:t>
            </a:r>
            <a:endParaRPr lang="en-US" dirty="0" smtClean="0"/>
          </a:p>
          <a:p>
            <a:r>
              <a:rPr lang="en-US" dirty="0" smtClean="0"/>
              <a:t>Comparison with the general population (including non-DC events)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smtClean="0"/>
              <a:t>Are all CMEs are Flux ropes?</a:t>
            </a:r>
          </a:p>
        </p:txBody>
      </p:sp>
      <p:sp>
        <p:nvSpPr>
          <p:cNvPr id="3" name="Content Placeholder 2"/>
          <p:cNvSpPr>
            <a:spLocks noGrp="1"/>
          </p:cNvSpPr>
          <p:nvPr>
            <p:ph idx="1"/>
          </p:nvPr>
        </p:nvSpPr>
        <p:spPr>
          <a:xfrm>
            <a:off x="457200" y="1798638"/>
            <a:ext cx="8229600" cy="4525962"/>
          </a:xfrm>
        </p:spPr>
        <p:txBody>
          <a:bodyPr rtlCol="0">
            <a:normAutofit fontScale="70000" lnSpcReduction="20000"/>
          </a:bodyPr>
          <a:lstStyle/>
          <a:p>
            <a:pPr fontAlgn="auto">
              <a:spcAft>
                <a:spcPts val="0"/>
              </a:spcAft>
              <a:buFont typeface="Arial" pitchFamily="34" charset="0"/>
              <a:buChar char="•"/>
              <a:defRPr/>
            </a:pPr>
            <a:r>
              <a:rPr lang="en-US" dirty="0" smtClean="0"/>
              <a:t>Consider Central Sources (CMD ≤ 15</a:t>
            </a:r>
            <a:r>
              <a:rPr lang="en-US" baseline="30000" dirty="0" smtClean="0"/>
              <a:t>o</a:t>
            </a:r>
            <a:r>
              <a:rPr lang="en-US" dirty="0" smtClean="0"/>
              <a:t>) 24 MCs, 35 non-MCs. Why so many central ICMEs are not MCs?</a:t>
            </a:r>
          </a:p>
          <a:p>
            <a:pPr fontAlgn="auto">
              <a:spcAft>
                <a:spcPts val="0"/>
              </a:spcAft>
              <a:buFont typeface="Arial" pitchFamily="34" charset="0"/>
              <a:buChar char="•"/>
              <a:defRPr/>
            </a:pPr>
            <a:r>
              <a:rPr lang="en-US" dirty="0" smtClean="0"/>
              <a:t>Flux ropes can be fit for 31/35 non-MC events if different boundaries and multiple flux ropes are used</a:t>
            </a:r>
          </a:p>
          <a:p>
            <a:pPr fontAlgn="auto">
              <a:spcAft>
                <a:spcPts val="0"/>
              </a:spcAft>
              <a:buFont typeface="Arial" pitchFamily="34" charset="0"/>
              <a:buChar char="•"/>
              <a:defRPr/>
            </a:pPr>
            <a:r>
              <a:rPr lang="en-US" dirty="0" smtClean="0"/>
              <a:t>The four events without flux rope structure seem to be poor events (short duration, poor magnetic and plasma signatures)</a:t>
            </a:r>
          </a:p>
          <a:p>
            <a:pPr fontAlgn="auto">
              <a:spcAft>
                <a:spcPts val="0"/>
              </a:spcAft>
              <a:buFont typeface="Arial" pitchFamily="34" charset="0"/>
              <a:buChar char="•"/>
              <a:defRPr/>
            </a:pPr>
            <a:r>
              <a:rPr lang="en-US" dirty="0" smtClean="0"/>
              <a:t>Coronal flux rope fitting suggests (at least for a subset) non-MC events become non-central during propagation</a:t>
            </a:r>
          </a:p>
          <a:p>
            <a:pPr fontAlgn="auto">
              <a:spcAft>
                <a:spcPts val="0"/>
              </a:spcAft>
              <a:buFont typeface="Arial" pitchFamily="34" charset="0"/>
              <a:buChar char="•"/>
              <a:defRPr/>
            </a:pPr>
            <a:r>
              <a:rPr lang="en-US" dirty="0" smtClean="0"/>
              <a:t>All MCs have high charge states; half of non-MC events have high charge states</a:t>
            </a:r>
          </a:p>
          <a:p>
            <a:pPr fontAlgn="auto">
              <a:spcAft>
                <a:spcPts val="0"/>
              </a:spcAft>
              <a:buFont typeface="Arial" pitchFamily="34" charset="0"/>
              <a:buChar char="•"/>
              <a:defRPr/>
            </a:pPr>
            <a:r>
              <a:rPr lang="en-US" dirty="0" smtClean="0"/>
              <a:t>Direction parameter seems to be high for MCs. Need to be recomputed excluding the shock</a:t>
            </a:r>
          </a:p>
          <a:p>
            <a:pPr fontAlgn="auto">
              <a:spcAft>
                <a:spcPts val="0"/>
              </a:spcAft>
              <a:buFont typeface="Arial" pitchFamily="34" charset="0"/>
              <a:buChar char="•"/>
              <a:defRPr/>
            </a:pPr>
            <a:r>
              <a:rPr lang="en-US" dirty="0" smtClean="0"/>
              <a:t>There is increasing evidence that all ICMEs may be flux ropes</a:t>
            </a:r>
            <a:endParaRPr lang="en-US" dirty="0"/>
          </a:p>
        </p:txBody>
      </p:sp>
      <p:sp>
        <p:nvSpPr>
          <p:cNvPr id="2052" name="TextBox 3"/>
          <p:cNvSpPr txBox="1">
            <a:spLocks noChangeArrowheads="1"/>
          </p:cNvSpPr>
          <p:nvPr/>
        </p:nvSpPr>
        <p:spPr bwMode="auto">
          <a:xfrm>
            <a:off x="1524000" y="6172200"/>
            <a:ext cx="5484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mtClean="0"/>
              <a:t>(Based on Flux </a:t>
            </a:r>
            <a:r>
              <a:rPr lang="en-US" dirty="0"/>
              <a:t>Rope CDAW, Sep 21 -25, San Diego</a:t>
            </a:r>
            <a:r>
              <a:rPr lang="en-US"/>
              <a:t>, </a:t>
            </a:r>
            <a:r>
              <a:rPr lang="en-US" smtClean="0"/>
              <a:t>2010)</a:t>
            </a:r>
            <a:endParaRPr lang="en-US" dirty="0"/>
          </a:p>
        </p:txBody>
      </p:sp>
    </p:spTree>
    <p:extLst>
      <p:ext uri="{BB962C8B-B14F-4D97-AF65-F5344CB8AC3E}">
        <p14:creationId xmlns:p14="http://schemas.microsoft.com/office/powerpoint/2010/main" val="3301315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3505200"/>
            <a:ext cx="4800600" cy="3308350"/>
            <a:chOff x="1680" y="1440"/>
            <a:chExt cx="3744" cy="2498"/>
          </a:xfrm>
        </p:grpSpPr>
        <p:pic>
          <p:nvPicPr>
            <p:cNvPr id="5145" name="Picture 3" descr="frp"/>
            <p:cNvPicPr>
              <a:picLocks noChangeAspect="1" noChangeArrowheads="1"/>
            </p:cNvPicPr>
            <p:nvPr/>
          </p:nvPicPr>
          <p:blipFill>
            <a:blip r:embed="rId3" cstate="print"/>
            <a:srcRect/>
            <a:stretch>
              <a:fillRect/>
            </a:stretch>
          </p:blipFill>
          <p:spPr bwMode="auto">
            <a:xfrm>
              <a:off x="1680" y="1440"/>
              <a:ext cx="3744" cy="2413"/>
            </a:xfrm>
            <a:prstGeom prst="rect">
              <a:avLst/>
            </a:prstGeom>
            <a:noFill/>
            <a:ln w="9525">
              <a:noFill/>
              <a:miter lim="800000"/>
              <a:headEnd/>
              <a:tailEnd/>
            </a:ln>
          </p:spPr>
        </p:pic>
        <p:sp>
          <p:nvSpPr>
            <p:cNvPr id="5146" name="Text Box 4"/>
            <p:cNvSpPr txBox="1">
              <a:spLocks noChangeArrowheads="1"/>
            </p:cNvSpPr>
            <p:nvPr/>
          </p:nvSpPr>
          <p:spPr bwMode="auto">
            <a:xfrm>
              <a:off x="2066" y="3661"/>
              <a:ext cx="798" cy="277"/>
            </a:xfrm>
            <a:prstGeom prst="rect">
              <a:avLst/>
            </a:prstGeom>
            <a:solidFill>
              <a:srgbClr val="FFFFFF"/>
            </a:solidFill>
            <a:ln w="28575">
              <a:noFill/>
              <a:miter lim="800000"/>
              <a:headEnd/>
              <a:tailEnd/>
            </a:ln>
          </p:spPr>
          <p:txBody>
            <a:bodyPr wrap="none" anchor="ctr">
              <a:spAutoFit/>
            </a:bodyPr>
            <a:lstStyle/>
            <a:p>
              <a:pPr algn="ctr"/>
              <a:r>
                <a:rPr lang="en-US" b="1">
                  <a:solidFill>
                    <a:schemeClr val="tx2"/>
                  </a:solidFill>
                </a:rPr>
                <a:t>ribbons</a:t>
              </a:r>
              <a:endParaRPr lang="en-US" sz="2400" b="1">
                <a:solidFill>
                  <a:schemeClr val="tx2"/>
                </a:solidFill>
              </a:endParaRPr>
            </a:p>
          </p:txBody>
        </p:sp>
        <p:grpSp>
          <p:nvGrpSpPr>
            <p:cNvPr id="3" name="Group 5"/>
            <p:cNvGrpSpPr>
              <a:grpSpLocks/>
            </p:cNvGrpSpPr>
            <p:nvPr/>
          </p:nvGrpSpPr>
          <p:grpSpPr bwMode="auto">
            <a:xfrm rot="-287259">
              <a:off x="3120" y="1440"/>
              <a:ext cx="1680" cy="1097"/>
              <a:chOff x="3216" y="1680"/>
              <a:chExt cx="1680" cy="1097"/>
            </a:xfrm>
          </p:grpSpPr>
          <p:sp>
            <p:nvSpPr>
              <p:cNvPr id="5157" name="AutoShape 6"/>
              <p:cNvSpPr>
                <a:spLocks noChangeArrowheads="1"/>
              </p:cNvSpPr>
              <p:nvPr/>
            </p:nvSpPr>
            <p:spPr bwMode="auto">
              <a:xfrm rot="1001122">
                <a:off x="3361" y="1680"/>
                <a:ext cx="1391" cy="1097"/>
              </a:xfrm>
              <a:prstGeom prst="parallelogram">
                <a:avLst>
                  <a:gd name="adj" fmla="val 106659"/>
                </a:avLst>
              </a:prstGeom>
              <a:noFill/>
              <a:ln w="57150" cap="rnd">
                <a:solidFill>
                  <a:schemeClr val="accent2"/>
                </a:solidFill>
                <a:prstDash val="sysDot"/>
                <a:miter lim="800000"/>
                <a:headEnd/>
                <a:tailEnd/>
              </a:ln>
            </p:spPr>
            <p:txBody>
              <a:bodyPr wrap="none" anchor="ctr"/>
              <a:lstStyle/>
              <a:p>
                <a:endParaRPr lang="en-US"/>
              </a:p>
            </p:txBody>
          </p:sp>
          <p:grpSp>
            <p:nvGrpSpPr>
              <p:cNvPr id="4" name="Group 7"/>
              <p:cNvGrpSpPr>
                <a:grpSpLocks/>
              </p:cNvGrpSpPr>
              <p:nvPr/>
            </p:nvGrpSpPr>
            <p:grpSpPr bwMode="auto">
              <a:xfrm>
                <a:off x="3216" y="1824"/>
                <a:ext cx="1680" cy="816"/>
                <a:chOff x="3216" y="1824"/>
                <a:chExt cx="1680" cy="816"/>
              </a:xfrm>
            </p:grpSpPr>
            <p:sp>
              <p:nvSpPr>
                <p:cNvPr id="5159" name="Line 8"/>
                <p:cNvSpPr>
                  <a:spLocks noChangeShapeType="1"/>
                </p:cNvSpPr>
                <p:nvPr/>
              </p:nvSpPr>
              <p:spPr bwMode="auto">
                <a:xfrm flipV="1">
                  <a:off x="3408" y="1920"/>
                  <a:ext cx="1440" cy="720"/>
                </a:xfrm>
                <a:prstGeom prst="line">
                  <a:avLst/>
                </a:prstGeom>
                <a:noFill/>
                <a:ln w="76200">
                  <a:solidFill>
                    <a:schemeClr val="accent2"/>
                  </a:solidFill>
                  <a:round/>
                  <a:headEnd/>
                  <a:tailEnd/>
                </a:ln>
              </p:spPr>
              <p:txBody>
                <a:bodyPr wrap="none" anchor="ctr"/>
                <a:lstStyle/>
                <a:p>
                  <a:endParaRPr lang="en-US"/>
                </a:p>
              </p:txBody>
            </p:sp>
            <p:sp>
              <p:nvSpPr>
                <p:cNvPr id="5160" name="Line 9"/>
                <p:cNvSpPr>
                  <a:spLocks noChangeShapeType="1"/>
                </p:cNvSpPr>
                <p:nvPr/>
              </p:nvSpPr>
              <p:spPr bwMode="auto">
                <a:xfrm>
                  <a:off x="4656" y="1824"/>
                  <a:ext cx="240" cy="96"/>
                </a:xfrm>
                <a:prstGeom prst="line">
                  <a:avLst/>
                </a:prstGeom>
                <a:noFill/>
                <a:ln w="76200">
                  <a:solidFill>
                    <a:schemeClr val="accent2"/>
                  </a:solidFill>
                  <a:round/>
                  <a:headEnd/>
                  <a:tailEnd/>
                </a:ln>
              </p:spPr>
              <p:txBody>
                <a:bodyPr wrap="none" anchor="ctr"/>
                <a:lstStyle/>
                <a:p>
                  <a:endParaRPr lang="en-US"/>
                </a:p>
              </p:txBody>
            </p:sp>
            <p:sp>
              <p:nvSpPr>
                <p:cNvPr id="5161" name="Line 10"/>
                <p:cNvSpPr>
                  <a:spLocks noChangeShapeType="1"/>
                </p:cNvSpPr>
                <p:nvPr/>
              </p:nvSpPr>
              <p:spPr bwMode="auto">
                <a:xfrm>
                  <a:off x="3216" y="2544"/>
                  <a:ext cx="240" cy="96"/>
                </a:xfrm>
                <a:prstGeom prst="line">
                  <a:avLst/>
                </a:prstGeom>
                <a:noFill/>
                <a:ln w="76200">
                  <a:solidFill>
                    <a:schemeClr val="accent2"/>
                  </a:solidFill>
                  <a:round/>
                  <a:headEnd/>
                  <a:tailEnd/>
                </a:ln>
              </p:spPr>
              <p:txBody>
                <a:bodyPr wrap="none" anchor="ctr"/>
                <a:lstStyle/>
                <a:p>
                  <a:endParaRPr lang="en-US"/>
                </a:p>
              </p:txBody>
            </p:sp>
          </p:grpSp>
        </p:grpSp>
        <p:grpSp>
          <p:nvGrpSpPr>
            <p:cNvPr id="5" name="Group 11"/>
            <p:cNvGrpSpPr>
              <a:grpSpLocks/>
            </p:cNvGrpSpPr>
            <p:nvPr/>
          </p:nvGrpSpPr>
          <p:grpSpPr bwMode="auto">
            <a:xfrm rot="-332607">
              <a:off x="3019" y="2408"/>
              <a:ext cx="1536" cy="952"/>
              <a:chOff x="3216" y="1680"/>
              <a:chExt cx="1680" cy="1097"/>
            </a:xfrm>
          </p:grpSpPr>
          <p:sp>
            <p:nvSpPr>
              <p:cNvPr id="5152" name="AutoShape 12"/>
              <p:cNvSpPr>
                <a:spLocks noChangeArrowheads="1"/>
              </p:cNvSpPr>
              <p:nvPr/>
            </p:nvSpPr>
            <p:spPr bwMode="auto">
              <a:xfrm rot="1001122">
                <a:off x="3361" y="1680"/>
                <a:ext cx="1391" cy="1097"/>
              </a:xfrm>
              <a:prstGeom prst="parallelogram">
                <a:avLst>
                  <a:gd name="adj" fmla="val 106659"/>
                </a:avLst>
              </a:prstGeom>
              <a:noFill/>
              <a:ln w="57150" cap="rnd">
                <a:solidFill>
                  <a:srgbClr val="FF8000"/>
                </a:solidFill>
                <a:prstDash val="sysDot"/>
                <a:miter lim="800000"/>
                <a:headEnd/>
                <a:tailEnd/>
              </a:ln>
            </p:spPr>
            <p:txBody>
              <a:bodyPr wrap="none" anchor="ctr"/>
              <a:lstStyle/>
              <a:p>
                <a:endParaRPr lang="en-US"/>
              </a:p>
            </p:txBody>
          </p:sp>
          <p:grpSp>
            <p:nvGrpSpPr>
              <p:cNvPr id="6" name="Group 13"/>
              <p:cNvGrpSpPr>
                <a:grpSpLocks/>
              </p:cNvGrpSpPr>
              <p:nvPr/>
            </p:nvGrpSpPr>
            <p:grpSpPr bwMode="auto">
              <a:xfrm>
                <a:off x="3216" y="1824"/>
                <a:ext cx="1680" cy="816"/>
                <a:chOff x="3216" y="1824"/>
                <a:chExt cx="1680" cy="816"/>
              </a:xfrm>
            </p:grpSpPr>
            <p:sp>
              <p:nvSpPr>
                <p:cNvPr id="5154" name="Line 14"/>
                <p:cNvSpPr>
                  <a:spLocks noChangeShapeType="1"/>
                </p:cNvSpPr>
                <p:nvPr/>
              </p:nvSpPr>
              <p:spPr bwMode="auto">
                <a:xfrm flipV="1">
                  <a:off x="3408" y="1920"/>
                  <a:ext cx="1440" cy="720"/>
                </a:xfrm>
                <a:prstGeom prst="line">
                  <a:avLst/>
                </a:prstGeom>
                <a:noFill/>
                <a:ln w="76200">
                  <a:solidFill>
                    <a:srgbClr val="FF8000"/>
                  </a:solidFill>
                  <a:round/>
                  <a:headEnd/>
                  <a:tailEnd/>
                </a:ln>
              </p:spPr>
              <p:txBody>
                <a:bodyPr wrap="none" anchor="ctr"/>
                <a:lstStyle/>
                <a:p>
                  <a:endParaRPr lang="en-US"/>
                </a:p>
              </p:txBody>
            </p:sp>
            <p:sp>
              <p:nvSpPr>
                <p:cNvPr id="5155" name="Line 15"/>
                <p:cNvSpPr>
                  <a:spLocks noChangeShapeType="1"/>
                </p:cNvSpPr>
                <p:nvPr/>
              </p:nvSpPr>
              <p:spPr bwMode="auto">
                <a:xfrm>
                  <a:off x="4656" y="1824"/>
                  <a:ext cx="240" cy="96"/>
                </a:xfrm>
                <a:prstGeom prst="line">
                  <a:avLst/>
                </a:prstGeom>
                <a:noFill/>
                <a:ln w="76200">
                  <a:solidFill>
                    <a:srgbClr val="FF8000"/>
                  </a:solidFill>
                  <a:round/>
                  <a:headEnd/>
                  <a:tailEnd/>
                </a:ln>
              </p:spPr>
              <p:txBody>
                <a:bodyPr wrap="none" anchor="ctr"/>
                <a:lstStyle/>
                <a:p>
                  <a:endParaRPr lang="en-US"/>
                </a:p>
              </p:txBody>
            </p:sp>
            <p:sp>
              <p:nvSpPr>
                <p:cNvPr id="5156" name="Line 16"/>
                <p:cNvSpPr>
                  <a:spLocks noChangeShapeType="1"/>
                </p:cNvSpPr>
                <p:nvPr/>
              </p:nvSpPr>
              <p:spPr bwMode="auto">
                <a:xfrm>
                  <a:off x="3216" y="2544"/>
                  <a:ext cx="240" cy="96"/>
                </a:xfrm>
                <a:prstGeom prst="line">
                  <a:avLst/>
                </a:prstGeom>
                <a:noFill/>
                <a:ln w="76200">
                  <a:solidFill>
                    <a:srgbClr val="FF8000"/>
                  </a:solidFill>
                  <a:round/>
                  <a:headEnd/>
                  <a:tailEnd/>
                </a:ln>
              </p:spPr>
              <p:txBody>
                <a:bodyPr wrap="none" anchor="ctr"/>
                <a:lstStyle/>
                <a:p>
                  <a:endParaRPr lang="en-US"/>
                </a:p>
              </p:txBody>
            </p:sp>
          </p:grpSp>
        </p:grpSp>
        <p:sp>
          <p:nvSpPr>
            <p:cNvPr id="5149" name="Rectangle 17"/>
            <p:cNvSpPr>
              <a:spLocks noChangeArrowheads="1"/>
            </p:cNvSpPr>
            <p:nvPr/>
          </p:nvSpPr>
          <p:spPr bwMode="auto">
            <a:xfrm>
              <a:off x="1776" y="3648"/>
              <a:ext cx="240" cy="240"/>
            </a:xfrm>
            <a:prstGeom prst="rect">
              <a:avLst/>
            </a:prstGeom>
            <a:solidFill>
              <a:srgbClr val="FFFFFF"/>
            </a:solidFill>
            <a:ln w="28575">
              <a:noFill/>
              <a:miter lim="800000"/>
              <a:headEnd/>
              <a:tailEnd/>
            </a:ln>
          </p:spPr>
          <p:txBody>
            <a:bodyPr wrap="none" anchor="ctr"/>
            <a:lstStyle/>
            <a:p>
              <a:endParaRPr lang="en-US"/>
            </a:p>
          </p:txBody>
        </p:sp>
        <p:sp>
          <p:nvSpPr>
            <p:cNvPr id="5150" name="Rectangle 18"/>
            <p:cNvSpPr>
              <a:spLocks noChangeArrowheads="1"/>
            </p:cNvSpPr>
            <p:nvPr/>
          </p:nvSpPr>
          <p:spPr bwMode="auto">
            <a:xfrm>
              <a:off x="3656" y="3040"/>
              <a:ext cx="418" cy="392"/>
            </a:xfrm>
            <a:prstGeom prst="rect">
              <a:avLst/>
            </a:prstGeom>
            <a:noFill/>
            <a:ln w="28575">
              <a:noFill/>
              <a:miter lim="800000"/>
              <a:headEnd/>
              <a:tailEnd/>
            </a:ln>
          </p:spPr>
          <p:txBody>
            <a:bodyPr wrap="none" anchor="ctr">
              <a:spAutoFit/>
            </a:bodyPr>
            <a:lstStyle/>
            <a:p>
              <a:pPr algn="ctr"/>
              <a:r>
                <a:rPr lang="en-US" sz="2800">
                  <a:solidFill>
                    <a:srgbClr val="FF6600"/>
                  </a:solidFill>
                  <a:latin typeface="Symbol" pitchFamily="18" charset="2"/>
                  <a:sym typeface="Symbol" pitchFamily="18" charset="2"/>
                </a:rPr>
                <a:t></a:t>
              </a:r>
              <a:r>
                <a:rPr lang="en-US" sz="2800" baseline="-25000">
                  <a:solidFill>
                    <a:srgbClr val="FF6600"/>
                  </a:solidFill>
                </a:rPr>
                <a:t>r</a:t>
              </a:r>
            </a:p>
          </p:txBody>
        </p:sp>
        <p:sp>
          <p:nvSpPr>
            <p:cNvPr id="5151" name="Rectangle 19"/>
            <p:cNvSpPr>
              <a:spLocks noChangeArrowheads="1"/>
            </p:cNvSpPr>
            <p:nvPr/>
          </p:nvSpPr>
          <p:spPr bwMode="auto">
            <a:xfrm>
              <a:off x="2591" y="1840"/>
              <a:ext cx="481" cy="392"/>
            </a:xfrm>
            <a:prstGeom prst="rect">
              <a:avLst/>
            </a:prstGeom>
            <a:noFill/>
            <a:ln w="28575">
              <a:noFill/>
              <a:miter lim="800000"/>
              <a:headEnd/>
              <a:tailEnd/>
            </a:ln>
          </p:spPr>
          <p:txBody>
            <a:bodyPr wrap="none" anchor="ctr">
              <a:spAutoFit/>
            </a:bodyPr>
            <a:lstStyle/>
            <a:p>
              <a:pPr algn="ctr"/>
              <a:r>
                <a:rPr lang="en-US" sz="2800">
                  <a:solidFill>
                    <a:srgbClr val="003399"/>
                  </a:solidFill>
                  <a:latin typeface="Symbol" pitchFamily="18" charset="2"/>
                  <a:sym typeface="Symbol" pitchFamily="18" charset="2"/>
                </a:rPr>
                <a:t></a:t>
              </a:r>
              <a:r>
                <a:rPr lang="en-US" sz="2800" baseline="-25000">
                  <a:solidFill>
                    <a:srgbClr val="003399"/>
                  </a:solidFill>
                </a:rPr>
                <a:t>P</a:t>
              </a:r>
            </a:p>
          </p:txBody>
        </p:sp>
      </p:grpSp>
      <p:sp>
        <p:nvSpPr>
          <p:cNvPr id="27668" name="Rectangle 20"/>
          <p:cNvSpPr>
            <a:spLocks noChangeArrowheads="1"/>
          </p:cNvSpPr>
          <p:nvPr/>
        </p:nvSpPr>
        <p:spPr bwMode="auto">
          <a:xfrm>
            <a:off x="2209800" y="6324600"/>
            <a:ext cx="2492375" cy="369888"/>
          </a:xfrm>
          <a:prstGeom prst="rect">
            <a:avLst/>
          </a:prstGeom>
          <a:noFill/>
          <a:ln w="28575">
            <a:noFill/>
            <a:miter lim="800000"/>
            <a:headEnd/>
            <a:tailEnd/>
          </a:ln>
        </p:spPr>
        <p:txBody>
          <a:bodyPr wrap="none" anchor="ctr">
            <a:spAutoFit/>
          </a:bodyPr>
          <a:lstStyle/>
          <a:p>
            <a:pPr algn="ctr"/>
            <a:r>
              <a:rPr lang="en-US" dirty="0"/>
              <a:t>Longcope et al. (2007)</a:t>
            </a:r>
          </a:p>
        </p:txBody>
      </p:sp>
      <p:grpSp>
        <p:nvGrpSpPr>
          <p:cNvPr id="7" name="Group 21"/>
          <p:cNvGrpSpPr>
            <a:grpSpLocks/>
          </p:cNvGrpSpPr>
          <p:nvPr/>
        </p:nvGrpSpPr>
        <p:grpSpPr bwMode="auto">
          <a:xfrm>
            <a:off x="457200" y="-1143000"/>
            <a:ext cx="3932238" cy="4152900"/>
            <a:chOff x="566" y="398"/>
            <a:chExt cx="2477" cy="2616"/>
          </a:xfrm>
        </p:grpSpPr>
        <p:pic>
          <p:nvPicPr>
            <p:cNvPr id="5136" name="Picture 22" descr="Marubashi"/>
            <p:cNvPicPr>
              <a:picLocks noChangeAspect="1" noChangeArrowheads="1"/>
            </p:cNvPicPr>
            <p:nvPr/>
          </p:nvPicPr>
          <p:blipFill>
            <a:blip r:embed="rId4" cstate="print"/>
            <a:srcRect/>
            <a:stretch>
              <a:fillRect/>
            </a:stretch>
          </p:blipFill>
          <p:spPr bwMode="auto">
            <a:xfrm rot="7381667">
              <a:off x="768" y="739"/>
              <a:ext cx="2102" cy="2448"/>
            </a:xfrm>
            <a:prstGeom prst="rect">
              <a:avLst/>
            </a:prstGeom>
            <a:noFill/>
            <a:ln w="9525">
              <a:noFill/>
              <a:miter lim="800000"/>
              <a:headEnd/>
              <a:tailEnd/>
            </a:ln>
          </p:spPr>
        </p:pic>
        <p:sp>
          <p:nvSpPr>
            <p:cNvPr id="5137" name="Rectangle 23"/>
            <p:cNvSpPr>
              <a:spLocks noChangeArrowheads="1"/>
            </p:cNvSpPr>
            <p:nvPr/>
          </p:nvSpPr>
          <p:spPr bwMode="auto">
            <a:xfrm rot="1947644">
              <a:off x="624" y="398"/>
              <a:ext cx="432" cy="1872"/>
            </a:xfrm>
            <a:prstGeom prst="rect">
              <a:avLst/>
            </a:prstGeom>
            <a:solidFill>
              <a:schemeClr val="bg1"/>
            </a:solidFill>
            <a:ln w="9525">
              <a:noFill/>
              <a:miter lim="800000"/>
              <a:headEnd/>
              <a:tailEnd/>
            </a:ln>
          </p:spPr>
          <p:txBody>
            <a:bodyPr wrap="none" anchor="ctr"/>
            <a:lstStyle/>
            <a:p>
              <a:endParaRPr lang="en-US"/>
            </a:p>
          </p:txBody>
        </p:sp>
        <p:sp>
          <p:nvSpPr>
            <p:cNvPr id="5138" name="Rectangle 24"/>
            <p:cNvSpPr>
              <a:spLocks noChangeArrowheads="1"/>
            </p:cNvSpPr>
            <p:nvPr/>
          </p:nvSpPr>
          <p:spPr bwMode="auto">
            <a:xfrm rot="1315226">
              <a:off x="1632" y="1632"/>
              <a:ext cx="240" cy="384"/>
            </a:xfrm>
            <a:prstGeom prst="rect">
              <a:avLst/>
            </a:prstGeom>
            <a:solidFill>
              <a:schemeClr val="bg1"/>
            </a:solidFill>
            <a:ln w="9525">
              <a:noFill/>
              <a:miter lim="800000"/>
              <a:headEnd/>
              <a:tailEnd/>
            </a:ln>
          </p:spPr>
          <p:txBody>
            <a:bodyPr wrap="none" anchor="ctr"/>
            <a:lstStyle/>
            <a:p>
              <a:endParaRPr lang="en-US"/>
            </a:p>
          </p:txBody>
        </p:sp>
        <p:sp>
          <p:nvSpPr>
            <p:cNvPr id="5139" name="Rectangle 25"/>
            <p:cNvSpPr>
              <a:spLocks noChangeArrowheads="1"/>
            </p:cNvSpPr>
            <p:nvPr/>
          </p:nvSpPr>
          <p:spPr bwMode="auto">
            <a:xfrm>
              <a:off x="864" y="1968"/>
              <a:ext cx="192" cy="480"/>
            </a:xfrm>
            <a:prstGeom prst="rect">
              <a:avLst/>
            </a:prstGeom>
            <a:solidFill>
              <a:schemeClr val="bg1"/>
            </a:solidFill>
            <a:ln w="9525">
              <a:noFill/>
              <a:miter lim="800000"/>
              <a:headEnd/>
              <a:tailEnd/>
            </a:ln>
          </p:spPr>
          <p:txBody>
            <a:bodyPr wrap="none" anchor="ctr"/>
            <a:lstStyle/>
            <a:p>
              <a:endParaRPr lang="en-US"/>
            </a:p>
          </p:txBody>
        </p:sp>
        <p:sp>
          <p:nvSpPr>
            <p:cNvPr id="5140" name="Text Box 26"/>
            <p:cNvSpPr txBox="1">
              <a:spLocks noChangeArrowheads="1"/>
            </p:cNvSpPr>
            <p:nvPr/>
          </p:nvSpPr>
          <p:spPr bwMode="auto">
            <a:xfrm>
              <a:off x="1430" y="1751"/>
              <a:ext cx="340" cy="231"/>
            </a:xfrm>
            <a:prstGeom prst="rect">
              <a:avLst/>
            </a:prstGeom>
            <a:noFill/>
            <a:ln w="9525">
              <a:noFill/>
              <a:miter lim="800000"/>
              <a:headEnd/>
              <a:tailEnd/>
            </a:ln>
          </p:spPr>
          <p:txBody>
            <a:bodyPr wrap="none">
              <a:spAutoFit/>
            </a:bodyPr>
            <a:lstStyle/>
            <a:p>
              <a:r>
                <a:rPr lang="en-US"/>
                <a:t>MC</a:t>
              </a:r>
            </a:p>
          </p:txBody>
        </p:sp>
        <p:sp>
          <p:nvSpPr>
            <p:cNvPr id="5141" name="Line 27"/>
            <p:cNvSpPr>
              <a:spLocks noChangeShapeType="1"/>
            </p:cNvSpPr>
            <p:nvPr/>
          </p:nvSpPr>
          <p:spPr bwMode="auto">
            <a:xfrm flipV="1">
              <a:off x="720" y="1968"/>
              <a:ext cx="384" cy="240"/>
            </a:xfrm>
            <a:prstGeom prst="line">
              <a:avLst/>
            </a:prstGeom>
            <a:noFill/>
            <a:ln w="9525">
              <a:solidFill>
                <a:schemeClr val="tx1"/>
              </a:solidFill>
              <a:round/>
              <a:headEnd/>
              <a:tailEnd type="triangle" w="med" len="med"/>
            </a:ln>
          </p:spPr>
          <p:txBody>
            <a:bodyPr/>
            <a:lstStyle/>
            <a:p>
              <a:endParaRPr lang="en-US"/>
            </a:p>
          </p:txBody>
        </p:sp>
        <p:sp>
          <p:nvSpPr>
            <p:cNvPr id="5142" name="Text Box 28"/>
            <p:cNvSpPr txBox="1">
              <a:spLocks noChangeArrowheads="1"/>
            </p:cNvSpPr>
            <p:nvPr/>
          </p:nvSpPr>
          <p:spPr bwMode="auto">
            <a:xfrm>
              <a:off x="566" y="2231"/>
              <a:ext cx="460" cy="461"/>
            </a:xfrm>
            <a:prstGeom prst="rect">
              <a:avLst/>
            </a:prstGeom>
            <a:noFill/>
            <a:ln w="9525">
              <a:noFill/>
              <a:miter lim="800000"/>
              <a:headEnd/>
              <a:tailEnd/>
            </a:ln>
          </p:spPr>
          <p:txBody>
            <a:bodyPr wrap="none">
              <a:spAutoFit/>
            </a:bodyPr>
            <a:lstStyle/>
            <a:p>
              <a:r>
                <a:rPr lang="en-US"/>
                <a:t>Earth</a:t>
              </a:r>
            </a:p>
            <a:p>
              <a:r>
                <a:rPr lang="en-US" sz="2400">
                  <a:latin typeface="Symbol" pitchFamily="18" charset="2"/>
                  <a:sym typeface="Symbol" pitchFamily="18" charset="2"/>
                </a:rPr>
                <a:t></a:t>
              </a:r>
              <a:r>
                <a:rPr lang="en-US" sz="2400" baseline="-25000"/>
                <a:t>P</a:t>
              </a:r>
            </a:p>
          </p:txBody>
        </p:sp>
        <p:sp>
          <p:nvSpPr>
            <p:cNvPr id="5143" name="Rectangle 29"/>
            <p:cNvSpPr>
              <a:spLocks noChangeArrowheads="1"/>
            </p:cNvSpPr>
            <p:nvPr/>
          </p:nvSpPr>
          <p:spPr bwMode="auto">
            <a:xfrm>
              <a:off x="2496" y="2112"/>
              <a:ext cx="240" cy="240"/>
            </a:xfrm>
            <a:prstGeom prst="rect">
              <a:avLst/>
            </a:prstGeom>
            <a:solidFill>
              <a:schemeClr val="bg1"/>
            </a:solidFill>
            <a:ln w="9525">
              <a:noFill/>
              <a:miter lim="800000"/>
              <a:headEnd/>
              <a:tailEnd/>
            </a:ln>
          </p:spPr>
          <p:txBody>
            <a:bodyPr wrap="none" anchor="ctr"/>
            <a:lstStyle/>
            <a:p>
              <a:pPr algn="ctr"/>
              <a:r>
                <a:rPr lang="en-US"/>
                <a:t>CME</a:t>
              </a:r>
            </a:p>
          </p:txBody>
        </p:sp>
        <p:sp>
          <p:nvSpPr>
            <p:cNvPr id="5144" name="Rectangle 30"/>
            <p:cNvSpPr>
              <a:spLocks noChangeArrowheads="1"/>
            </p:cNvSpPr>
            <p:nvPr/>
          </p:nvSpPr>
          <p:spPr bwMode="auto">
            <a:xfrm>
              <a:off x="2544" y="2592"/>
              <a:ext cx="192" cy="192"/>
            </a:xfrm>
            <a:prstGeom prst="rect">
              <a:avLst/>
            </a:prstGeom>
            <a:solidFill>
              <a:schemeClr val="bg1"/>
            </a:solidFill>
            <a:ln w="9525">
              <a:noFill/>
              <a:miter lim="800000"/>
              <a:headEnd/>
              <a:tailEnd/>
            </a:ln>
          </p:spPr>
          <p:txBody>
            <a:bodyPr wrap="none" anchor="ctr"/>
            <a:lstStyle/>
            <a:p>
              <a:endParaRPr lang="en-US"/>
            </a:p>
          </p:txBody>
        </p:sp>
      </p:grpSp>
      <p:sp>
        <p:nvSpPr>
          <p:cNvPr id="27679" name="AutoShape 31"/>
          <p:cNvSpPr>
            <a:spLocks noChangeArrowheads="1"/>
          </p:cNvSpPr>
          <p:nvPr/>
        </p:nvSpPr>
        <p:spPr bwMode="auto">
          <a:xfrm>
            <a:off x="3733800" y="2366963"/>
            <a:ext cx="733425" cy="1214437"/>
          </a:xfrm>
          <a:prstGeom prst="curvedLeftArrow">
            <a:avLst>
              <a:gd name="adj1" fmla="val 33117"/>
              <a:gd name="adj2" fmla="val 66234"/>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7680" name="Text Box 32"/>
          <p:cNvSpPr txBox="1">
            <a:spLocks noChangeArrowheads="1"/>
          </p:cNvSpPr>
          <p:nvPr/>
        </p:nvSpPr>
        <p:spPr bwMode="auto">
          <a:xfrm>
            <a:off x="6003925" y="4419600"/>
            <a:ext cx="1670050" cy="366713"/>
          </a:xfrm>
          <a:prstGeom prst="rect">
            <a:avLst/>
          </a:prstGeom>
          <a:noFill/>
          <a:ln w="9525">
            <a:noFill/>
            <a:miter lim="800000"/>
            <a:headEnd/>
            <a:tailEnd/>
          </a:ln>
        </p:spPr>
        <p:txBody>
          <a:bodyPr wrap="none">
            <a:spAutoFit/>
          </a:bodyPr>
          <a:lstStyle/>
          <a:p>
            <a:r>
              <a:rPr lang="en-US" dirty="0" err="1"/>
              <a:t>Qiu</a:t>
            </a:r>
            <a:r>
              <a:rPr lang="en-US" dirty="0"/>
              <a:t> et al. 2007</a:t>
            </a:r>
          </a:p>
        </p:txBody>
      </p:sp>
      <p:grpSp>
        <p:nvGrpSpPr>
          <p:cNvPr id="8" name="Group 33"/>
          <p:cNvGrpSpPr>
            <a:grpSpLocks/>
          </p:cNvGrpSpPr>
          <p:nvPr/>
        </p:nvGrpSpPr>
        <p:grpSpPr bwMode="auto">
          <a:xfrm>
            <a:off x="4648200" y="228600"/>
            <a:ext cx="4495800" cy="4267200"/>
            <a:chOff x="240" y="720"/>
            <a:chExt cx="3192" cy="3456"/>
          </a:xfrm>
        </p:grpSpPr>
        <p:pic>
          <p:nvPicPr>
            <p:cNvPr id="5130" name="Picture 34" descr="flux"/>
            <p:cNvPicPr>
              <a:picLocks noChangeAspect="1" noChangeArrowheads="1"/>
            </p:cNvPicPr>
            <p:nvPr/>
          </p:nvPicPr>
          <p:blipFill>
            <a:blip r:embed="rId5" cstate="print"/>
            <a:srcRect/>
            <a:stretch>
              <a:fillRect/>
            </a:stretch>
          </p:blipFill>
          <p:spPr bwMode="auto">
            <a:xfrm>
              <a:off x="240" y="720"/>
              <a:ext cx="3192" cy="3456"/>
            </a:xfrm>
            <a:prstGeom prst="rect">
              <a:avLst/>
            </a:prstGeom>
            <a:noFill/>
            <a:ln w="9525">
              <a:noFill/>
              <a:miter lim="800000"/>
              <a:headEnd/>
              <a:tailEnd/>
            </a:ln>
          </p:spPr>
        </p:pic>
        <p:grpSp>
          <p:nvGrpSpPr>
            <p:cNvPr id="9" name="Group 35"/>
            <p:cNvGrpSpPr>
              <a:grpSpLocks/>
            </p:cNvGrpSpPr>
            <p:nvPr/>
          </p:nvGrpSpPr>
          <p:grpSpPr bwMode="auto">
            <a:xfrm>
              <a:off x="2175" y="3041"/>
              <a:ext cx="1255" cy="639"/>
              <a:chOff x="1732" y="2349"/>
              <a:chExt cx="1255" cy="639"/>
            </a:xfrm>
          </p:grpSpPr>
          <p:sp>
            <p:nvSpPr>
              <p:cNvPr id="5133" name="Rectangle 36"/>
              <p:cNvSpPr>
                <a:spLocks noChangeArrowheads="1"/>
              </p:cNvSpPr>
              <p:nvPr/>
            </p:nvSpPr>
            <p:spPr bwMode="auto">
              <a:xfrm>
                <a:off x="2059" y="2349"/>
                <a:ext cx="869" cy="273"/>
              </a:xfrm>
              <a:prstGeom prst="rect">
                <a:avLst/>
              </a:prstGeom>
              <a:noFill/>
              <a:ln w="28575">
                <a:noFill/>
                <a:miter lim="800000"/>
                <a:headEnd/>
                <a:tailEnd/>
              </a:ln>
            </p:spPr>
            <p:txBody>
              <a:bodyPr wrap="none" anchor="ctr">
                <a:spAutoFit/>
              </a:bodyPr>
              <a:lstStyle/>
              <a:p>
                <a:pPr algn="ctr"/>
                <a:r>
                  <a:rPr lang="en-US" sz="1600">
                    <a:solidFill>
                      <a:srgbClr val="FF0000"/>
                    </a:solidFill>
                  </a:rPr>
                  <a:t>Hu et al. 02</a:t>
                </a:r>
              </a:p>
            </p:txBody>
          </p:sp>
          <p:sp>
            <p:nvSpPr>
              <p:cNvPr id="5134" name="Rectangle 37"/>
              <p:cNvSpPr>
                <a:spLocks noChangeArrowheads="1"/>
              </p:cNvSpPr>
              <p:nvPr/>
            </p:nvSpPr>
            <p:spPr bwMode="auto">
              <a:xfrm>
                <a:off x="1732" y="2532"/>
                <a:ext cx="1255" cy="273"/>
              </a:xfrm>
              <a:prstGeom prst="rect">
                <a:avLst/>
              </a:prstGeom>
              <a:noFill/>
              <a:ln w="28575">
                <a:noFill/>
                <a:miter lim="800000"/>
                <a:headEnd/>
                <a:tailEnd/>
              </a:ln>
            </p:spPr>
            <p:txBody>
              <a:bodyPr anchor="ctr">
                <a:spAutoFit/>
              </a:bodyPr>
              <a:lstStyle/>
              <a:p>
                <a:pPr algn="ctr"/>
                <a:r>
                  <a:rPr lang="en-US" sz="1600">
                    <a:solidFill>
                      <a:srgbClr val="6666FF"/>
                    </a:solidFill>
                  </a:rPr>
                  <a:t>Leamon et al. 04</a:t>
                </a:r>
                <a:endParaRPr lang="en-US" sz="1600">
                  <a:solidFill>
                    <a:srgbClr val="0080FF"/>
                  </a:solidFill>
                </a:endParaRPr>
              </a:p>
            </p:txBody>
          </p:sp>
          <p:sp>
            <p:nvSpPr>
              <p:cNvPr id="5135" name="Rectangle 38"/>
              <p:cNvSpPr>
                <a:spLocks noChangeArrowheads="1"/>
              </p:cNvSpPr>
              <p:nvPr/>
            </p:nvSpPr>
            <p:spPr bwMode="auto">
              <a:xfrm>
                <a:off x="1906" y="2715"/>
                <a:ext cx="1070" cy="273"/>
              </a:xfrm>
              <a:prstGeom prst="rect">
                <a:avLst/>
              </a:prstGeom>
              <a:noFill/>
              <a:ln w="28575">
                <a:noFill/>
                <a:miter lim="800000"/>
                <a:headEnd/>
                <a:tailEnd/>
              </a:ln>
            </p:spPr>
            <p:txBody>
              <a:bodyPr wrap="none" anchor="ctr">
                <a:spAutoFit/>
              </a:bodyPr>
              <a:lstStyle/>
              <a:p>
                <a:pPr algn="ctr"/>
                <a:r>
                  <a:rPr lang="en-US" sz="1600">
                    <a:solidFill>
                      <a:schemeClr val="accent1"/>
                    </a:solidFill>
                  </a:rPr>
                  <a:t>Lynch et al. 05</a:t>
                </a:r>
                <a:endParaRPr lang="en-US"/>
              </a:p>
            </p:txBody>
          </p:sp>
        </p:grpSp>
        <p:sp>
          <p:nvSpPr>
            <p:cNvPr id="5132" name="Rectangle 39"/>
            <p:cNvSpPr>
              <a:spLocks noChangeArrowheads="1"/>
            </p:cNvSpPr>
            <p:nvPr/>
          </p:nvSpPr>
          <p:spPr bwMode="auto">
            <a:xfrm>
              <a:off x="816" y="912"/>
              <a:ext cx="336" cy="336"/>
            </a:xfrm>
            <a:prstGeom prst="rect">
              <a:avLst/>
            </a:prstGeom>
            <a:solidFill>
              <a:srgbClr val="FFFFFF"/>
            </a:solidFill>
            <a:ln w="28575">
              <a:noFill/>
              <a:miter lim="800000"/>
              <a:headEnd/>
              <a:tailEnd/>
            </a:ln>
          </p:spPr>
          <p:txBody>
            <a:bodyPr wrap="none" anchor="ctr"/>
            <a:lstStyle/>
            <a:p>
              <a:endParaRPr lang="en-US"/>
            </a:p>
          </p:txBody>
        </p:sp>
      </p:grpSp>
      <p:sp>
        <p:nvSpPr>
          <p:cNvPr id="5128" name="TextBox 39"/>
          <p:cNvSpPr txBox="1">
            <a:spLocks noChangeArrowheads="1"/>
          </p:cNvSpPr>
          <p:nvPr/>
        </p:nvSpPr>
        <p:spPr bwMode="auto">
          <a:xfrm>
            <a:off x="1371600" y="2590800"/>
            <a:ext cx="1903413" cy="369888"/>
          </a:xfrm>
          <a:prstGeom prst="rect">
            <a:avLst/>
          </a:prstGeom>
          <a:noFill/>
          <a:ln w="9525">
            <a:noFill/>
            <a:miter lim="800000"/>
            <a:headEnd/>
            <a:tailEnd/>
          </a:ln>
        </p:spPr>
        <p:txBody>
          <a:bodyPr wrap="none">
            <a:spAutoFit/>
          </a:bodyPr>
          <a:lstStyle/>
          <a:p>
            <a:r>
              <a:rPr lang="en-US"/>
              <a:t>Marubashi, 1997</a:t>
            </a:r>
          </a:p>
        </p:txBody>
      </p:sp>
      <p:sp>
        <p:nvSpPr>
          <p:cNvPr id="5129" name="TextBox 40"/>
          <p:cNvSpPr txBox="1">
            <a:spLocks noChangeArrowheads="1"/>
          </p:cNvSpPr>
          <p:nvPr/>
        </p:nvSpPr>
        <p:spPr bwMode="auto">
          <a:xfrm>
            <a:off x="4724400" y="5200471"/>
            <a:ext cx="4361066" cy="1200329"/>
          </a:xfrm>
          <a:prstGeom prst="rect">
            <a:avLst/>
          </a:prstGeom>
          <a:noFill/>
          <a:ln w="9525">
            <a:noFill/>
            <a:miter lim="800000"/>
            <a:headEnd/>
            <a:tailEnd/>
          </a:ln>
        </p:spPr>
        <p:txBody>
          <a:bodyPr wrap="none">
            <a:spAutoFit/>
          </a:bodyPr>
          <a:lstStyle/>
          <a:p>
            <a:r>
              <a:rPr lang="en-US" dirty="0">
                <a:solidFill>
                  <a:srgbClr val="1903BD"/>
                </a:solidFill>
              </a:rPr>
              <a:t>Post-eruption arcade with every </a:t>
            </a:r>
            <a:r>
              <a:rPr lang="en-US" dirty="0" smtClean="0">
                <a:solidFill>
                  <a:srgbClr val="1903BD"/>
                </a:solidFill>
              </a:rPr>
              <a:t>ICME</a:t>
            </a:r>
          </a:p>
          <a:p>
            <a:r>
              <a:rPr lang="en-US" dirty="0" smtClean="0">
                <a:solidFill>
                  <a:srgbClr val="FF0000"/>
                </a:solidFill>
              </a:rPr>
              <a:t>Reconnection creates flux ropes and flare</a:t>
            </a:r>
          </a:p>
          <a:p>
            <a:r>
              <a:rPr lang="en-US" dirty="0" smtClean="0">
                <a:solidFill>
                  <a:srgbClr val="FF0000"/>
                </a:solidFill>
              </a:rPr>
              <a:t>arcades </a:t>
            </a:r>
          </a:p>
          <a:p>
            <a:r>
              <a:rPr lang="en-US" dirty="0" smtClean="0">
                <a:solidFill>
                  <a:srgbClr val="1903BD"/>
                </a:solidFill>
              </a:rPr>
              <a:t>No difference between MCs and EJ expected</a:t>
            </a:r>
            <a:endParaRPr lang="en-US" dirty="0">
              <a:solidFill>
                <a:srgbClr val="1903BD"/>
              </a:solidFill>
            </a:endParaRPr>
          </a:p>
        </p:txBody>
      </p:sp>
      <p:sp>
        <p:nvSpPr>
          <p:cNvPr id="10" name="TextBox 9"/>
          <p:cNvSpPr txBox="1"/>
          <p:nvPr/>
        </p:nvSpPr>
        <p:spPr>
          <a:xfrm>
            <a:off x="5932714" y="6400800"/>
            <a:ext cx="1458476" cy="369332"/>
          </a:xfrm>
          <a:prstGeom prst="rect">
            <a:avLst/>
          </a:prstGeom>
          <a:noFill/>
        </p:spPr>
        <p:txBody>
          <a:bodyPr wrap="none" rtlCol="0">
            <a:spAutoFit/>
          </a:bodyPr>
          <a:lstStyle/>
          <a:p>
            <a:r>
              <a:rPr lang="en-US" dirty="0" smtClean="0">
                <a:solidFill>
                  <a:srgbClr val="1903BD"/>
                </a:solidFill>
              </a:rPr>
              <a:t>Yashiro, Hong</a:t>
            </a:r>
            <a:endParaRPr lang="en-US" dirty="0">
              <a:solidFill>
                <a:srgbClr val="1903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p:bldP spid="27679" grpId="0" animBg="1"/>
      <p:bldP spid="276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274638"/>
            <a:ext cx="5257800" cy="868362"/>
          </a:xfrm>
        </p:spPr>
        <p:txBody>
          <a:bodyPr>
            <a:normAutofit fontScale="90000"/>
          </a:bodyPr>
          <a:lstStyle/>
          <a:p>
            <a:pPr eaLnBrk="1" hangingPunct="1"/>
            <a:r>
              <a:rPr lang="en-US" smtClean="0"/>
              <a:t>Chromospheric Change</a:t>
            </a:r>
          </a:p>
        </p:txBody>
      </p:sp>
      <p:pic>
        <p:nvPicPr>
          <p:cNvPr id="6147" name="Picture 2"/>
          <p:cNvPicPr>
            <a:picLocks noGrp="1" noChangeAspect="1" noChangeArrowheads="1"/>
          </p:cNvPicPr>
          <p:nvPr>
            <p:ph idx="1"/>
          </p:nvPr>
        </p:nvPicPr>
        <p:blipFill>
          <a:blip r:embed="rId5" cstate="print"/>
          <a:srcRect/>
          <a:stretch>
            <a:fillRect/>
          </a:stretch>
        </p:blipFill>
        <p:spPr>
          <a:xfrm>
            <a:off x="960438" y="1600200"/>
            <a:ext cx="3482975" cy="4572000"/>
          </a:xfrm>
          <a:noFill/>
        </p:spPr>
      </p:pic>
      <p:pic>
        <p:nvPicPr>
          <p:cNvPr id="6148" name="Picture 3"/>
          <p:cNvPicPr>
            <a:picLocks noChangeAspect="1" noChangeArrowheads="1"/>
          </p:cNvPicPr>
          <p:nvPr/>
        </p:nvPicPr>
        <p:blipFill>
          <a:blip r:embed="rId6" cstate="print"/>
          <a:srcRect/>
          <a:stretch>
            <a:fillRect/>
          </a:stretch>
        </p:blipFill>
        <p:spPr bwMode="auto">
          <a:xfrm>
            <a:off x="4443413" y="1600200"/>
            <a:ext cx="3481387" cy="4572000"/>
          </a:xfrm>
          <a:prstGeom prst="rect">
            <a:avLst/>
          </a:prstGeom>
          <a:noFill/>
          <a:ln w="9525">
            <a:noFill/>
            <a:miter lim="800000"/>
            <a:headEnd/>
            <a:tailEnd/>
          </a:ln>
        </p:spPr>
      </p:pic>
      <p:sp>
        <p:nvSpPr>
          <p:cNvPr id="6149" name="TextBox 5"/>
          <p:cNvSpPr txBox="1">
            <a:spLocks noChangeArrowheads="1"/>
          </p:cNvSpPr>
          <p:nvPr/>
        </p:nvSpPr>
        <p:spPr bwMode="auto">
          <a:xfrm>
            <a:off x="3279775" y="1676400"/>
            <a:ext cx="1101725" cy="400050"/>
          </a:xfrm>
          <a:prstGeom prst="rect">
            <a:avLst/>
          </a:prstGeom>
          <a:noFill/>
          <a:ln w="9525">
            <a:noFill/>
            <a:miter lim="800000"/>
            <a:headEnd/>
            <a:tailEnd/>
          </a:ln>
        </p:spPr>
        <p:txBody>
          <a:bodyPr wrap="none">
            <a:spAutoFit/>
          </a:bodyPr>
          <a:lstStyle/>
          <a:p>
            <a:r>
              <a:rPr lang="en-US" sz="2000">
                <a:solidFill>
                  <a:schemeClr val="bg1"/>
                </a:solidFill>
                <a:latin typeface="Calibri" pitchFamily="34" charset="0"/>
              </a:rPr>
              <a:t>15:43:10</a:t>
            </a:r>
          </a:p>
        </p:txBody>
      </p:sp>
      <p:sp>
        <p:nvSpPr>
          <p:cNvPr id="6150" name="TextBox 6"/>
          <p:cNvSpPr txBox="1">
            <a:spLocks noChangeArrowheads="1"/>
          </p:cNvSpPr>
          <p:nvPr/>
        </p:nvSpPr>
        <p:spPr bwMode="auto">
          <a:xfrm>
            <a:off x="6770688" y="1676400"/>
            <a:ext cx="1101725" cy="400050"/>
          </a:xfrm>
          <a:prstGeom prst="rect">
            <a:avLst/>
          </a:prstGeom>
          <a:noFill/>
          <a:ln w="9525">
            <a:noFill/>
            <a:miter lim="800000"/>
            <a:headEnd/>
            <a:tailEnd/>
          </a:ln>
        </p:spPr>
        <p:txBody>
          <a:bodyPr wrap="none">
            <a:spAutoFit/>
          </a:bodyPr>
          <a:lstStyle/>
          <a:p>
            <a:r>
              <a:rPr lang="en-US" sz="2000">
                <a:solidFill>
                  <a:schemeClr val="bg1"/>
                </a:solidFill>
                <a:latin typeface="Calibri" pitchFamily="34" charset="0"/>
              </a:rPr>
              <a:t>18:01:31</a:t>
            </a:r>
          </a:p>
        </p:txBody>
      </p:sp>
      <p:sp>
        <p:nvSpPr>
          <p:cNvPr id="6151" name="TextBox 7"/>
          <p:cNvSpPr txBox="1">
            <a:spLocks noChangeArrowheads="1"/>
          </p:cNvSpPr>
          <p:nvPr/>
        </p:nvSpPr>
        <p:spPr bwMode="auto">
          <a:xfrm>
            <a:off x="2309813" y="2133600"/>
            <a:ext cx="303212" cy="400050"/>
          </a:xfrm>
          <a:prstGeom prst="rect">
            <a:avLst/>
          </a:prstGeom>
          <a:noFill/>
          <a:ln w="9525">
            <a:noFill/>
            <a:miter lim="800000"/>
            <a:headEnd/>
            <a:tailEnd/>
          </a:ln>
        </p:spPr>
        <p:txBody>
          <a:bodyPr wrap="none">
            <a:spAutoFit/>
          </a:bodyPr>
          <a:lstStyle/>
          <a:p>
            <a:r>
              <a:rPr lang="en-US" sz="2000">
                <a:solidFill>
                  <a:schemeClr val="bg1"/>
                </a:solidFill>
                <a:latin typeface="Calibri" pitchFamily="34" charset="0"/>
              </a:rPr>
              <a:t>F</a:t>
            </a:r>
          </a:p>
        </p:txBody>
      </p:sp>
      <p:sp>
        <p:nvSpPr>
          <p:cNvPr id="6152" name="TextBox 8"/>
          <p:cNvSpPr txBox="1">
            <a:spLocks noChangeArrowheads="1"/>
          </p:cNvSpPr>
          <p:nvPr/>
        </p:nvSpPr>
        <p:spPr bwMode="auto">
          <a:xfrm>
            <a:off x="4900613" y="2819400"/>
            <a:ext cx="454025" cy="400050"/>
          </a:xfrm>
          <a:prstGeom prst="rect">
            <a:avLst/>
          </a:prstGeom>
          <a:noFill/>
          <a:ln w="9525">
            <a:noFill/>
            <a:miter lim="800000"/>
            <a:headEnd/>
            <a:tailEnd/>
          </a:ln>
        </p:spPr>
        <p:txBody>
          <a:bodyPr wrap="none">
            <a:spAutoFit/>
          </a:bodyPr>
          <a:lstStyle/>
          <a:p>
            <a:r>
              <a:rPr lang="en-US" sz="2000">
                <a:latin typeface="Calibri" pitchFamily="34" charset="0"/>
              </a:rPr>
              <a:t>R1</a:t>
            </a:r>
            <a:endParaRPr lang="en-US">
              <a:latin typeface="Calibri" pitchFamily="34" charset="0"/>
            </a:endParaRPr>
          </a:p>
        </p:txBody>
      </p:sp>
      <p:sp>
        <p:nvSpPr>
          <p:cNvPr id="6153" name="TextBox 9"/>
          <p:cNvSpPr txBox="1">
            <a:spLocks noChangeArrowheads="1"/>
          </p:cNvSpPr>
          <p:nvPr/>
        </p:nvSpPr>
        <p:spPr bwMode="auto">
          <a:xfrm>
            <a:off x="5967413" y="2419350"/>
            <a:ext cx="454025" cy="400050"/>
          </a:xfrm>
          <a:prstGeom prst="rect">
            <a:avLst/>
          </a:prstGeom>
          <a:noFill/>
          <a:ln w="9525">
            <a:noFill/>
            <a:miter lim="800000"/>
            <a:headEnd/>
            <a:tailEnd/>
          </a:ln>
        </p:spPr>
        <p:txBody>
          <a:bodyPr wrap="none">
            <a:spAutoFit/>
          </a:bodyPr>
          <a:lstStyle/>
          <a:p>
            <a:r>
              <a:rPr lang="en-US" sz="2000">
                <a:solidFill>
                  <a:schemeClr val="bg1"/>
                </a:solidFill>
                <a:latin typeface="Calibri" pitchFamily="34" charset="0"/>
              </a:rPr>
              <a:t>R2</a:t>
            </a:r>
            <a:endParaRPr lang="en-US">
              <a:solidFill>
                <a:schemeClr val="bg1"/>
              </a:solidFill>
              <a:latin typeface="Calibri" pitchFamily="34" charset="0"/>
            </a:endParaRPr>
          </a:p>
        </p:txBody>
      </p:sp>
      <p:cxnSp>
        <p:nvCxnSpPr>
          <p:cNvPr id="12" name="Straight Arrow Connector 11"/>
          <p:cNvCxnSpPr/>
          <p:nvPr/>
        </p:nvCxnSpPr>
        <p:spPr>
          <a:xfrm rot="5400000">
            <a:off x="5938044" y="2924969"/>
            <a:ext cx="438150" cy="7461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2005may13_ha06_gifs.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7"/>
          <a:srcRect/>
          <a:stretch>
            <a:fillRect/>
          </a:stretch>
        </p:blipFill>
        <p:spPr bwMode="auto">
          <a:xfrm>
            <a:off x="990600" y="1600200"/>
            <a:ext cx="3429000" cy="4800600"/>
          </a:xfrm>
          <a:prstGeom prst="rect">
            <a:avLst/>
          </a:prstGeom>
          <a:noFill/>
          <a:ln w="9525">
            <a:noFill/>
            <a:miter lim="800000"/>
            <a:headEnd/>
            <a:tailEnd/>
          </a:ln>
        </p:spPr>
      </p:pic>
      <p:sp>
        <p:nvSpPr>
          <p:cNvPr id="6156" name="TextBox 12"/>
          <p:cNvSpPr txBox="1">
            <a:spLocks noChangeArrowheads="1"/>
          </p:cNvSpPr>
          <p:nvPr/>
        </p:nvSpPr>
        <p:spPr bwMode="auto">
          <a:xfrm>
            <a:off x="685800" y="6477000"/>
            <a:ext cx="2527300" cy="369888"/>
          </a:xfrm>
          <a:prstGeom prst="rect">
            <a:avLst/>
          </a:prstGeom>
          <a:noFill/>
          <a:ln w="9525">
            <a:noFill/>
            <a:miter lim="800000"/>
            <a:headEnd/>
            <a:tailEnd/>
          </a:ln>
        </p:spPr>
        <p:txBody>
          <a:bodyPr wrap="none">
            <a:spAutoFit/>
          </a:bodyPr>
          <a:lstStyle/>
          <a:p>
            <a:r>
              <a:rPr lang="en-US"/>
              <a:t>Courtesy:. YurchyShyn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6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smtClean="0"/>
              <a:t>Eruption Geometry is also common to all ICME sources</a:t>
            </a:r>
          </a:p>
        </p:txBody>
      </p:sp>
      <p:pic>
        <p:nvPicPr>
          <p:cNvPr id="7171" name="Picture 3"/>
          <p:cNvPicPr>
            <a:picLocks noChangeAspect="1" noChangeArrowheads="1"/>
          </p:cNvPicPr>
          <p:nvPr/>
        </p:nvPicPr>
        <p:blipFill>
          <a:blip r:embed="rId2" cstate="print"/>
          <a:srcRect/>
          <a:stretch>
            <a:fillRect/>
          </a:stretch>
        </p:blipFill>
        <p:spPr bwMode="auto">
          <a:xfrm>
            <a:off x="404813" y="1600200"/>
            <a:ext cx="3481387" cy="4572000"/>
          </a:xfrm>
          <a:prstGeom prst="rect">
            <a:avLst/>
          </a:prstGeom>
          <a:noFill/>
          <a:ln w="9525">
            <a:noFill/>
            <a:miter lim="800000"/>
            <a:headEnd/>
            <a:tailEnd/>
          </a:ln>
        </p:spPr>
      </p:pic>
      <p:cxnSp>
        <p:nvCxnSpPr>
          <p:cNvPr id="5" name="Straight Connector 4"/>
          <p:cNvCxnSpPr/>
          <p:nvPr/>
        </p:nvCxnSpPr>
        <p:spPr>
          <a:xfrm rot="5400000">
            <a:off x="4899026" y="3886200"/>
            <a:ext cx="27432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432425" y="2743200"/>
            <a:ext cx="228600" cy="2133600"/>
          </a:xfrm>
          <a:prstGeom prst="rect">
            <a:avLst/>
          </a:prstGeom>
          <a:solidFill>
            <a:srgbClr val="2704BC"/>
          </a:solidFill>
          <a:ln>
            <a:solidFill>
              <a:srgbClr val="2704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880225" y="2743200"/>
            <a:ext cx="228600" cy="2133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4746625" y="1600200"/>
            <a:ext cx="914400" cy="914400"/>
          </a:xfrm>
          <a:prstGeom prst="ellipse">
            <a:avLst/>
          </a:prstGeom>
          <a:solidFill>
            <a:srgbClr val="2704BC"/>
          </a:solidFill>
          <a:ln>
            <a:solidFill>
              <a:srgbClr val="2704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a:off x="6804025" y="5105400"/>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Arc 9"/>
          <p:cNvSpPr/>
          <p:nvPr/>
        </p:nvSpPr>
        <p:spPr>
          <a:xfrm rot="253471">
            <a:off x="4899025" y="3005138"/>
            <a:ext cx="3276600" cy="838200"/>
          </a:xfrm>
          <a:prstGeom prst="arc">
            <a:avLst>
              <a:gd name="adj1" fmla="val 11852884"/>
              <a:gd name="adj2" fmla="val 1917731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Arc 10"/>
          <p:cNvSpPr/>
          <p:nvPr/>
        </p:nvSpPr>
        <p:spPr>
          <a:xfrm rot="253471">
            <a:off x="4926013" y="3233738"/>
            <a:ext cx="3276600" cy="838200"/>
          </a:xfrm>
          <a:prstGeom prst="arc">
            <a:avLst>
              <a:gd name="adj1" fmla="val 11852884"/>
              <a:gd name="adj2" fmla="val 1917731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Arc 11"/>
          <p:cNvSpPr/>
          <p:nvPr/>
        </p:nvSpPr>
        <p:spPr>
          <a:xfrm rot="253471">
            <a:off x="4872038" y="3538538"/>
            <a:ext cx="3276600" cy="838200"/>
          </a:xfrm>
          <a:prstGeom prst="arc">
            <a:avLst>
              <a:gd name="adj1" fmla="val 11852884"/>
              <a:gd name="adj2" fmla="val 1917731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 name="Arc 12"/>
          <p:cNvSpPr/>
          <p:nvPr/>
        </p:nvSpPr>
        <p:spPr>
          <a:xfrm rot="253471">
            <a:off x="4926013" y="3843338"/>
            <a:ext cx="3276600" cy="838200"/>
          </a:xfrm>
          <a:prstGeom prst="arc">
            <a:avLst>
              <a:gd name="adj1" fmla="val 11852884"/>
              <a:gd name="adj2" fmla="val 1917731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4" name="Arc 13"/>
          <p:cNvSpPr/>
          <p:nvPr/>
        </p:nvSpPr>
        <p:spPr>
          <a:xfrm rot="253471">
            <a:off x="4926013" y="4148138"/>
            <a:ext cx="3276600" cy="838200"/>
          </a:xfrm>
          <a:prstGeom prst="arc">
            <a:avLst>
              <a:gd name="adj1" fmla="val 11852884"/>
              <a:gd name="adj2" fmla="val 1917731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 name="Arc 14"/>
          <p:cNvSpPr/>
          <p:nvPr/>
        </p:nvSpPr>
        <p:spPr>
          <a:xfrm rot="253471">
            <a:off x="4926013" y="4452938"/>
            <a:ext cx="3276600" cy="838200"/>
          </a:xfrm>
          <a:prstGeom prst="arc">
            <a:avLst>
              <a:gd name="adj1" fmla="val 11852884"/>
              <a:gd name="adj2" fmla="val 1917731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 name="Oval 15"/>
          <p:cNvSpPr/>
          <p:nvPr/>
        </p:nvSpPr>
        <p:spPr>
          <a:xfrm>
            <a:off x="5356225" y="36576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a:xfrm>
            <a:off x="6727825" y="3657600"/>
            <a:ext cx="457200" cy="457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5588000" y="1951038"/>
            <a:ext cx="1309688" cy="3814762"/>
          </a:xfrm>
          <a:custGeom>
            <a:avLst/>
            <a:gdLst>
              <a:gd name="connsiteX0" fmla="*/ 0 w 1310185"/>
              <a:gd name="connsiteY0" fmla="*/ 40943 h 3814549"/>
              <a:gd name="connsiteX1" fmla="*/ 204716 w 1310185"/>
              <a:gd name="connsiteY1" fmla="*/ 0 h 3814549"/>
              <a:gd name="connsiteX2" fmla="*/ 204716 w 1310185"/>
              <a:gd name="connsiteY2" fmla="*/ 0 h 3814549"/>
              <a:gd name="connsiteX3" fmla="*/ 436728 w 1310185"/>
              <a:gd name="connsiteY3" fmla="*/ 40943 h 3814549"/>
              <a:gd name="connsiteX4" fmla="*/ 614149 w 1310185"/>
              <a:gd name="connsiteY4" fmla="*/ 122830 h 3814549"/>
              <a:gd name="connsiteX5" fmla="*/ 696036 w 1310185"/>
              <a:gd name="connsiteY5" fmla="*/ 409433 h 3814549"/>
              <a:gd name="connsiteX6" fmla="*/ 696036 w 1310185"/>
              <a:gd name="connsiteY6" fmla="*/ 614149 h 3814549"/>
              <a:gd name="connsiteX7" fmla="*/ 682388 w 1310185"/>
              <a:gd name="connsiteY7" fmla="*/ 3289110 h 3814549"/>
              <a:gd name="connsiteX8" fmla="*/ 1310185 w 1310185"/>
              <a:gd name="connsiteY8" fmla="*/ 3766782 h 38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85" h="3814549">
                <a:moveTo>
                  <a:pt x="0" y="40943"/>
                </a:moveTo>
                <a:lnTo>
                  <a:pt x="204716" y="0"/>
                </a:lnTo>
                <a:lnTo>
                  <a:pt x="204716" y="0"/>
                </a:lnTo>
                <a:cubicBezTo>
                  <a:pt x="243385" y="6824"/>
                  <a:pt x="368489" y="20471"/>
                  <a:pt x="436728" y="40943"/>
                </a:cubicBezTo>
                <a:cubicBezTo>
                  <a:pt x="504967" y="61415"/>
                  <a:pt x="570931" y="61415"/>
                  <a:pt x="614149" y="122830"/>
                </a:cubicBezTo>
                <a:cubicBezTo>
                  <a:pt x="657367" y="184245"/>
                  <a:pt x="682388" y="327547"/>
                  <a:pt x="696036" y="409433"/>
                </a:cubicBezTo>
                <a:cubicBezTo>
                  <a:pt x="709684" y="491319"/>
                  <a:pt x="698311" y="134203"/>
                  <a:pt x="696036" y="614149"/>
                </a:cubicBezTo>
                <a:cubicBezTo>
                  <a:pt x="693761" y="1094095"/>
                  <a:pt x="580030" y="2763671"/>
                  <a:pt x="682388" y="3289110"/>
                </a:cubicBezTo>
                <a:cubicBezTo>
                  <a:pt x="784746" y="3814549"/>
                  <a:pt x="1047465" y="3790665"/>
                  <a:pt x="1310185" y="3766782"/>
                </a:cubicBezTo>
              </a:path>
            </a:pathLst>
          </a:custGeom>
          <a:ln w="1301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9" name="Straight Connector 18"/>
          <p:cNvCxnSpPr/>
          <p:nvPr/>
        </p:nvCxnSpPr>
        <p:spPr>
          <a:xfrm rot="5400000">
            <a:off x="4213226" y="3886200"/>
            <a:ext cx="41148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87" name="TextBox 34"/>
          <p:cNvSpPr txBox="1">
            <a:spLocks noChangeArrowheads="1"/>
          </p:cNvSpPr>
          <p:nvPr/>
        </p:nvSpPr>
        <p:spPr bwMode="auto">
          <a:xfrm>
            <a:off x="7180263" y="3101975"/>
            <a:ext cx="439737" cy="708025"/>
          </a:xfrm>
          <a:prstGeom prst="rect">
            <a:avLst/>
          </a:prstGeom>
          <a:noFill/>
          <a:ln w="9525">
            <a:noFill/>
            <a:miter lim="800000"/>
            <a:headEnd/>
            <a:tailEnd/>
          </a:ln>
        </p:spPr>
        <p:txBody>
          <a:bodyPr wrap="none">
            <a:spAutoFit/>
          </a:bodyPr>
          <a:lstStyle/>
          <a:p>
            <a:r>
              <a:rPr lang="en-US" sz="4000" b="1">
                <a:solidFill>
                  <a:srgbClr val="FF0000"/>
                </a:solidFill>
                <a:latin typeface="Calibri" pitchFamily="34" charset="0"/>
              </a:rPr>
              <a:t>+</a:t>
            </a:r>
          </a:p>
        </p:txBody>
      </p:sp>
      <p:sp>
        <p:nvSpPr>
          <p:cNvPr id="7188" name="TextBox 35"/>
          <p:cNvSpPr txBox="1">
            <a:spLocks noChangeArrowheads="1"/>
          </p:cNvSpPr>
          <p:nvPr/>
        </p:nvSpPr>
        <p:spPr bwMode="auto">
          <a:xfrm>
            <a:off x="4826000" y="2895600"/>
            <a:ext cx="530225" cy="769938"/>
          </a:xfrm>
          <a:prstGeom prst="rect">
            <a:avLst/>
          </a:prstGeom>
          <a:noFill/>
          <a:ln w="9525">
            <a:noFill/>
            <a:miter lim="800000"/>
            <a:headEnd/>
            <a:tailEnd/>
          </a:ln>
        </p:spPr>
        <p:txBody>
          <a:bodyPr>
            <a:spAutoFit/>
          </a:bodyPr>
          <a:lstStyle/>
          <a:p>
            <a:r>
              <a:rPr lang="en-US" sz="4400" b="1">
                <a:latin typeface="Arial Black" pitchFamily="34" charset="0"/>
                <a:cs typeface="Aharoni" pitchFamily="2" charset="-79"/>
              </a:rPr>
              <a:t>-</a:t>
            </a:r>
            <a:endParaRPr lang="en-US" sz="4000" b="1">
              <a:latin typeface="Arial Black" pitchFamily="34" charset="0"/>
              <a:cs typeface="Aharoni" pitchFamily="2" charset="-79"/>
            </a:endParaRPr>
          </a:p>
        </p:txBody>
      </p:sp>
      <p:sp>
        <p:nvSpPr>
          <p:cNvPr id="7189" name="TextBox 36"/>
          <p:cNvSpPr txBox="1">
            <a:spLocks noChangeArrowheads="1"/>
          </p:cNvSpPr>
          <p:nvPr/>
        </p:nvSpPr>
        <p:spPr bwMode="auto">
          <a:xfrm>
            <a:off x="4441825" y="3733800"/>
            <a:ext cx="1019175" cy="461963"/>
          </a:xfrm>
          <a:prstGeom prst="rect">
            <a:avLst/>
          </a:prstGeom>
          <a:noFill/>
          <a:ln w="9525">
            <a:noFill/>
            <a:miter lim="800000"/>
            <a:headEnd/>
            <a:tailEnd/>
          </a:ln>
        </p:spPr>
        <p:txBody>
          <a:bodyPr wrap="none">
            <a:spAutoFit/>
          </a:bodyPr>
          <a:lstStyle/>
          <a:p>
            <a:r>
              <a:rPr lang="en-US" sz="2400">
                <a:latin typeface="Calibri" pitchFamily="34" charset="0"/>
              </a:rPr>
              <a:t>HXR, </a:t>
            </a:r>
            <a:r>
              <a:rPr lang="el-GR" sz="2400">
                <a:latin typeface="Calibri" pitchFamily="34" charset="0"/>
              </a:rPr>
              <a:t>μ</a:t>
            </a:r>
            <a:endParaRPr lang="en-US" sz="2400">
              <a:latin typeface="Calibri" pitchFamily="34" charset="0"/>
            </a:endParaRPr>
          </a:p>
        </p:txBody>
      </p:sp>
      <p:sp>
        <p:nvSpPr>
          <p:cNvPr id="7190" name="TextBox 37"/>
          <p:cNvSpPr txBox="1">
            <a:spLocks noChangeArrowheads="1"/>
          </p:cNvSpPr>
          <p:nvPr/>
        </p:nvSpPr>
        <p:spPr bwMode="auto">
          <a:xfrm>
            <a:off x="7135813" y="3733800"/>
            <a:ext cx="1019175" cy="461963"/>
          </a:xfrm>
          <a:prstGeom prst="rect">
            <a:avLst/>
          </a:prstGeom>
          <a:noFill/>
          <a:ln w="9525">
            <a:noFill/>
            <a:miter lim="800000"/>
            <a:headEnd/>
            <a:tailEnd/>
          </a:ln>
        </p:spPr>
        <p:txBody>
          <a:bodyPr wrap="none">
            <a:spAutoFit/>
          </a:bodyPr>
          <a:lstStyle/>
          <a:p>
            <a:r>
              <a:rPr lang="en-US" sz="2400">
                <a:latin typeface="Calibri" pitchFamily="34" charset="0"/>
              </a:rPr>
              <a:t>HXR, </a:t>
            </a:r>
            <a:r>
              <a:rPr lang="el-GR" sz="2400">
                <a:latin typeface="Calibri" pitchFamily="34" charset="0"/>
              </a:rPr>
              <a:t>μ</a:t>
            </a:r>
            <a:endParaRPr lang="en-US" sz="2400">
              <a:latin typeface="Calibri" pitchFamily="34" charset="0"/>
            </a:endParaRPr>
          </a:p>
        </p:txBody>
      </p:sp>
      <p:sp>
        <p:nvSpPr>
          <p:cNvPr id="7191" name="TextBox 38"/>
          <p:cNvSpPr txBox="1">
            <a:spLocks noChangeArrowheads="1"/>
          </p:cNvSpPr>
          <p:nvPr/>
        </p:nvSpPr>
        <p:spPr bwMode="auto">
          <a:xfrm>
            <a:off x="4975225" y="4495800"/>
            <a:ext cx="506413" cy="461963"/>
          </a:xfrm>
          <a:prstGeom prst="rect">
            <a:avLst/>
          </a:prstGeom>
          <a:noFill/>
          <a:ln w="9525">
            <a:noFill/>
            <a:miter lim="800000"/>
            <a:headEnd/>
            <a:tailEnd/>
          </a:ln>
        </p:spPr>
        <p:txBody>
          <a:bodyPr wrap="none">
            <a:spAutoFit/>
          </a:bodyPr>
          <a:lstStyle/>
          <a:p>
            <a:r>
              <a:rPr lang="en-US" sz="2400">
                <a:latin typeface="Calibri" pitchFamily="34" charset="0"/>
              </a:rPr>
              <a:t>R2</a:t>
            </a:r>
          </a:p>
        </p:txBody>
      </p:sp>
      <p:sp>
        <p:nvSpPr>
          <p:cNvPr id="7192" name="TextBox 39"/>
          <p:cNvSpPr txBox="1">
            <a:spLocks noChangeArrowheads="1"/>
          </p:cNvSpPr>
          <p:nvPr/>
        </p:nvSpPr>
        <p:spPr bwMode="auto">
          <a:xfrm>
            <a:off x="7032625" y="4495800"/>
            <a:ext cx="506413" cy="461963"/>
          </a:xfrm>
          <a:prstGeom prst="rect">
            <a:avLst/>
          </a:prstGeom>
          <a:noFill/>
          <a:ln w="9525">
            <a:noFill/>
            <a:miter lim="800000"/>
            <a:headEnd/>
            <a:tailEnd/>
          </a:ln>
        </p:spPr>
        <p:txBody>
          <a:bodyPr wrap="none">
            <a:spAutoFit/>
          </a:bodyPr>
          <a:lstStyle/>
          <a:p>
            <a:r>
              <a:rPr lang="en-US" sz="2400">
                <a:latin typeface="Calibri" pitchFamily="34" charset="0"/>
              </a:rPr>
              <a:t>R1</a:t>
            </a:r>
          </a:p>
        </p:txBody>
      </p:sp>
      <p:sp>
        <p:nvSpPr>
          <p:cNvPr id="7193" name="TextBox 40"/>
          <p:cNvSpPr txBox="1">
            <a:spLocks noChangeArrowheads="1"/>
          </p:cNvSpPr>
          <p:nvPr/>
        </p:nvSpPr>
        <p:spPr bwMode="auto">
          <a:xfrm>
            <a:off x="7261225" y="5938838"/>
            <a:ext cx="528638" cy="461962"/>
          </a:xfrm>
          <a:prstGeom prst="rect">
            <a:avLst/>
          </a:prstGeom>
          <a:noFill/>
          <a:ln w="9525">
            <a:noFill/>
            <a:miter lim="800000"/>
            <a:headEnd/>
            <a:tailEnd/>
          </a:ln>
        </p:spPr>
        <p:txBody>
          <a:bodyPr wrap="none">
            <a:spAutoFit/>
          </a:bodyPr>
          <a:lstStyle/>
          <a:p>
            <a:r>
              <a:rPr lang="en-US" sz="2400">
                <a:latin typeface="Calibri" pitchFamily="34" charset="0"/>
              </a:rPr>
              <a:t>D1</a:t>
            </a:r>
          </a:p>
        </p:txBody>
      </p:sp>
      <p:sp>
        <p:nvSpPr>
          <p:cNvPr id="7194" name="TextBox 41"/>
          <p:cNvSpPr txBox="1">
            <a:spLocks noChangeArrowheads="1"/>
          </p:cNvSpPr>
          <p:nvPr/>
        </p:nvSpPr>
        <p:spPr bwMode="auto">
          <a:xfrm>
            <a:off x="4746625" y="2433638"/>
            <a:ext cx="528638" cy="461962"/>
          </a:xfrm>
          <a:prstGeom prst="rect">
            <a:avLst/>
          </a:prstGeom>
          <a:noFill/>
          <a:ln w="9525">
            <a:noFill/>
            <a:miter lim="800000"/>
            <a:headEnd/>
            <a:tailEnd/>
          </a:ln>
        </p:spPr>
        <p:txBody>
          <a:bodyPr wrap="none">
            <a:spAutoFit/>
          </a:bodyPr>
          <a:lstStyle/>
          <a:p>
            <a:r>
              <a:rPr lang="en-US" sz="2400">
                <a:latin typeface="Calibri" pitchFamily="34" charset="0"/>
              </a:rPr>
              <a:t>D2</a:t>
            </a:r>
          </a:p>
        </p:txBody>
      </p:sp>
      <p:sp>
        <p:nvSpPr>
          <p:cNvPr id="7195" name="TextBox 42"/>
          <p:cNvSpPr txBox="1">
            <a:spLocks noChangeArrowheads="1"/>
          </p:cNvSpPr>
          <p:nvPr/>
        </p:nvSpPr>
        <p:spPr bwMode="auto">
          <a:xfrm>
            <a:off x="4960938" y="5257800"/>
            <a:ext cx="623887" cy="461963"/>
          </a:xfrm>
          <a:prstGeom prst="rect">
            <a:avLst/>
          </a:prstGeom>
          <a:noFill/>
          <a:ln w="9525">
            <a:noFill/>
            <a:miter lim="800000"/>
            <a:headEnd/>
            <a:tailEnd/>
          </a:ln>
        </p:spPr>
        <p:txBody>
          <a:bodyPr wrap="none">
            <a:spAutoFit/>
          </a:bodyPr>
          <a:lstStyle/>
          <a:p>
            <a:r>
              <a:rPr lang="en-US" sz="2400">
                <a:latin typeface="Calibri" pitchFamily="34" charset="0"/>
              </a:rPr>
              <a:t>PEL</a:t>
            </a:r>
          </a:p>
        </p:txBody>
      </p:sp>
      <p:cxnSp>
        <p:nvCxnSpPr>
          <p:cNvPr id="29" name="Straight Arrow Connector 28"/>
          <p:cNvCxnSpPr/>
          <p:nvPr/>
        </p:nvCxnSpPr>
        <p:spPr>
          <a:xfrm rot="5400000" flipH="1" flipV="1">
            <a:off x="5318125" y="4762500"/>
            <a:ext cx="8382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97" name="TextBox 45"/>
          <p:cNvSpPr txBox="1">
            <a:spLocks noChangeArrowheads="1"/>
          </p:cNvSpPr>
          <p:nvPr/>
        </p:nvSpPr>
        <p:spPr bwMode="auto">
          <a:xfrm>
            <a:off x="5951538" y="1447800"/>
            <a:ext cx="550862" cy="461963"/>
          </a:xfrm>
          <a:prstGeom prst="rect">
            <a:avLst/>
          </a:prstGeom>
          <a:noFill/>
          <a:ln w="9525">
            <a:noFill/>
            <a:miter lim="800000"/>
            <a:headEnd/>
            <a:tailEnd/>
          </a:ln>
        </p:spPr>
        <p:txBody>
          <a:bodyPr wrap="none">
            <a:spAutoFit/>
          </a:bodyPr>
          <a:lstStyle/>
          <a:p>
            <a:r>
              <a:rPr lang="en-US" sz="2400">
                <a:latin typeface="Calibri" pitchFamily="34" charset="0"/>
              </a:rPr>
              <a:t>PIL</a:t>
            </a:r>
          </a:p>
        </p:txBody>
      </p:sp>
      <p:sp>
        <p:nvSpPr>
          <p:cNvPr id="7198" name="TextBox 46"/>
          <p:cNvSpPr txBox="1">
            <a:spLocks noChangeArrowheads="1"/>
          </p:cNvSpPr>
          <p:nvPr/>
        </p:nvSpPr>
        <p:spPr bwMode="auto">
          <a:xfrm>
            <a:off x="6311900" y="6015038"/>
            <a:ext cx="492125" cy="461962"/>
          </a:xfrm>
          <a:prstGeom prst="rect">
            <a:avLst/>
          </a:prstGeom>
          <a:noFill/>
          <a:ln w="9525">
            <a:noFill/>
            <a:miter lim="800000"/>
            <a:headEnd/>
            <a:tailEnd/>
          </a:ln>
        </p:spPr>
        <p:txBody>
          <a:bodyPr wrap="none">
            <a:spAutoFit/>
          </a:bodyPr>
          <a:lstStyle/>
          <a:p>
            <a:r>
              <a:rPr lang="en-US" sz="2400">
                <a:latin typeface="Calibri" pitchFamily="34" charset="0"/>
              </a:rPr>
              <a:t>FR</a:t>
            </a:r>
          </a:p>
        </p:txBody>
      </p:sp>
      <p:cxnSp>
        <p:nvCxnSpPr>
          <p:cNvPr id="32" name="Straight Arrow Connector 31"/>
          <p:cNvCxnSpPr/>
          <p:nvPr/>
        </p:nvCxnSpPr>
        <p:spPr>
          <a:xfrm rot="5400000" flipH="1" flipV="1">
            <a:off x="6384925" y="5905500"/>
            <a:ext cx="3048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Flux-rope &amp; Non-flux-rope Structures</a:t>
            </a:r>
            <a:endParaRPr lang="en-US" dirty="0"/>
          </a:p>
        </p:txBody>
      </p:sp>
      <p:sp>
        <p:nvSpPr>
          <p:cNvPr id="3" name="Content Placeholder 2"/>
          <p:cNvSpPr>
            <a:spLocks noGrp="1"/>
          </p:cNvSpPr>
          <p:nvPr>
            <p:ph idx="1"/>
          </p:nvPr>
        </p:nvSpPr>
        <p:spPr>
          <a:xfrm>
            <a:off x="4191000" y="1600200"/>
            <a:ext cx="4495800" cy="4525963"/>
          </a:xfrm>
        </p:spPr>
        <p:txBody>
          <a:bodyPr>
            <a:normAutofit fontScale="92500"/>
          </a:bodyPr>
          <a:lstStyle/>
          <a:p>
            <a:r>
              <a:rPr lang="en-US" dirty="0"/>
              <a:t>The flux rope structure is formed by the reconnection of sheared loops at the Sun during the eruption. </a:t>
            </a:r>
            <a:endParaRPr lang="en-US" dirty="0" smtClean="0"/>
          </a:p>
          <a:p>
            <a:r>
              <a:rPr lang="en-US" dirty="0" smtClean="0">
                <a:solidFill>
                  <a:srgbClr val="FF0000"/>
                </a:solidFill>
              </a:rPr>
              <a:t>How are the non-flux-rope structures formed? Do they have different flare geometry? By = 0?</a:t>
            </a:r>
            <a:endParaRPr lang="en-US" dirty="0">
              <a:solidFill>
                <a:srgbClr val="FF0000"/>
              </a:solidFill>
            </a:endParaRPr>
          </a:p>
        </p:txBody>
      </p:sp>
      <p:pic>
        <p:nvPicPr>
          <p:cNvPr id="1026" name="Picture 2" descr="gosling_sketch"/>
          <p:cNvPicPr>
            <a:picLocks noChangeAspect="1" noChangeArrowheads="1"/>
          </p:cNvPicPr>
          <p:nvPr/>
        </p:nvPicPr>
        <p:blipFill>
          <a:blip r:embed="rId2" cstate="print"/>
          <a:srcRect/>
          <a:stretch>
            <a:fillRect/>
          </a:stretch>
        </p:blipFill>
        <p:spPr bwMode="auto">
          <a:xfrm>
            <a:off x="448171" y="1600200"/>
            <a:ext cx="3336187" cy="4724400"/>
          </a:xfrm>
          <a:prstGeom prst="rect">
            <a:avLst/>
          </a:prstGeom>
          <a:noFill/>
          <a:ln w="9525">
            <a:noFill/>
            <a:miter lim="800000"/>
            <a:headEnd/>
            <a:tailEnd/>
          </a:ln>
        </p:spPr>
      </p:pic>
      <p:sp>
        <p:nvSpPr>
          <p:cNvPr id="5" name="Rectangle 4"/>
          <p:cNvSpPr/>
          <p:nvPr/>
        </p:nvSpPr>
        <p:spPr>
          <a:xfrm>
            <a:off x="1371600" y="6336268"/>
            <a:ext cx="1399742" cy="369332"/>
          </a:xfrm>
          <a:prstGeom prst="rect">
            <a:avLst/>
          </a:prstGeom>
        </p:spPr>
        <p:txBody>
          <a:bodyPr wrap="none">
            <a:spAutoFit/>
          </a:bodyPr>
          <a:lstStyle/>
          <a:p>
            <a:r>
              <a:rPr lang="en-US" dirty="0" smtClean="0"/>
              <a:t>Gosling 1990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all ICMEs are Flux Ropes…</a:t>
            </a:r>
            <a:endParaRPr lang="en-US" dirty="0"/>
          </a:p>
        </p:txBody>
      </p:sp>
      <p:sp>
        <p:nvSpPr>
          <p:cNvPr id="3" name="Content Placeholder 2"/>
          <p:cNvSpPr>
            <a:spLocks noGrp="1"/>
          </p:cNvSpPr>
          <p:nvPr>
            <p:ph idx="1"/>
          </p:nvPr>
        </p:nvSpPr>
        <p:spPr/>
        <p:txBody>
          <a:bodyPr/>
          <a:lstStyle/>
          <a:p>
            <a:r>
              <a:rPr lang="en-US" dirty="0" smtClean="0"/>
              <a:t>Geometry is key</a:t>
            </a:r>
          </a:p>
          <a:p>
            <a:r>
              <a:rPr lang="en-US" dirty="0" smtClean="0"/>
              <a:t>MCs must be coming from the disk center</a:t>
            </a:r>
          </a:p>
          <a:p>
            <a:r>
              <a:rPr lang="en-US" dirty="0" smtClean="0"/>
              <a:t>Non-MCs at intermediate angles</a:t>
            </a:r>
          </a:p>
          <a:p>
            <a:r>
              <a:rPr lang="en-US" dirty="0" smtClean="0"/>
              <a:t>“Driverless” shocks at large angles from the Sun-Earth line – due to limb CMEs (Gopalswamy et al., 2001, 2009 JGR)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0"/>
            <a:ext cx="4953000" cy="838200"/>
          </a:xfrm>
        </p:spPr>
        <p:txBody>
          <a:bodyPr/>
          <a:lstStyle/>
          <a:p>
            <a:pPr eaLnBrk="1" hangingPunct="1"/>
            <a:r>
              <a:rPr lang="en-US" dirty="0" smtClean="0"/>
              <a:t>Solar Sources</a:t>
            </a:r>
          </a:p>
        </p:txBody>
      </p:sp>
      <p:pic>
        <p:nvPicPr>
          <p:cNvPr id="8195" name="Picture 3"/>
          <p:cNvPicPr>
            <a:picLocks noChangeAspect="1" noChangeArrowheads="1"/>
          </p:cNvPicPr>
          <p:nvPr/>
        </p:nvPicPr>
        <p:blipFill>
          <a:blip r:embed="rId3" cstate="print"/>
          <a:srcRect/>
          <a:stretch>
            <a:fillRect/>
          </a:stretch>
        </p:blipFill>
        <p:spPr bwMode="auto">
          <a:xfrm>
            <a:off x="87313" y="1123950"/>
            <a:ext cx="5475287" cy="5505450"/>
          </a:xfrm>
          <a:prstGeom prst="rect">
            <a:avLst/>
          </a:prstGeom>
          <a:noFill/>
          <a:ln w="9525">
            <a:noFill/>
            <a:miter lim="800000"/>
            <a:headEnd/>
            <a:tailEnd/>
          </a:ln>
        </p:spPr>
      </p:pic>
      <p:pic>
        <p:nvPicPr>
          <p:cNvPr id="134148" name="Picture 4"/>
          <p:cNvPicPr>
            <a:picLocks noChangeAspect="1" noChangeArrowheads="1"/>
          </p:cNvPicPr>
          <p:nvPr/>
        </p:nvPicPr>
        <p:blipFill>
          <a:blip r:embed="rId4" cstate="print"/>
          <a:srcRect/>
          <a:stretch>
            <a:fillRect/>
          </a:stretch>
        </p:blipFill>
        <p:spPr bwMode="auto">
          <a:xfrm>
            <a:off x="84138" y="1123950"/>
            <a:ext cx="5475287" cy="5505450"/>
          </a:xfrm>
          <a:prstGeom prst="rect">
            <a:avLst/>
          </a:prstGeom>
          <a:noFill/>
          <a:ln w="9525">
            <a:noFill/>
            <a:miter lim="800000"/>
            <a:headEnd/>
            <a:tailEnd/>
          </a:ln>
        </p:spPr>
      </p:pic>
      <p:pic>
        <p:nvPicPr>
          <p:cNvPr id="134149" name="Picture 5"/>
          <p:cNvPicPr>
            <a:picLocks noChangeAspect="1" noChangeArrowheads="1"/>
          </p:cNvPicPr>
          <p:nvPr/>
        </p:nvPicPr>
        <p:blipFill>
          <a:blip r:embed="rId5" cstate="print"/>
          <a:srcRect/>
          <a:stretch>
            <a:fillRect/>
          </a:stretch>
        </p:blipFill>
        <p:spPr bwMode="auto">
          <a:xfrm>
            <a:off x="84138" y="1123950"/>
            <a:ext cx="5475287" cy="5505450"/>
          </a:xfrm>
          <a:prstGeom prst="rect">
            <a:avLst/>
          </a:prstGeom>
          <a:noFill/>
          <a:ln w="9525">
            <a:noFill/>
            <a:miter lim="800000"/>
            <a:headEnd/>
            <a:tailEnd/>
          </a:ln>
        </p:spPr>
      </p:pic>
      <p:sp>
        <p:nvSpPr>
          <p:cNvPr id="134150" name="Rectangle 6"/>
          <p:cNvSpPr>
            <a:spLocks noChangeArrowheads="1"/>
          </p:cNvSpPr>
          <p:nvPr/>
        </p:nvSpPr>
        <p:spPr bwMode="auto">
          <a:xfrm>
            <a:off x="76200" y="1676400"/>
            <a:ext cx="762000" cy="228600"/>
          </a:xfrm>
          <a:prstGeom prst="rect">
            <a:avLst/>
          </a:prstGeom>
          <a:solidFill>
            <a:schemeClr val="bg1"/>
          </a:solidFill>
          <a:ln w="9525">
            <a:noFill/>
            <a:miter lim="800000"/>
            <a:headEnd/>
            <a:tailEnd/>
          </a:ln>
        </p:spPr>
        <p:txBody>
          <a:bodyPr wrap="none" anchor="ctr"/>
          <a:lstStyle/>
          <a:p>
            <a:endParaRPr lang="en-US"/>
          </a:p>
        </p:txBody>
      </p:sp>
      <p:sp>
        <p:nvSpPr>
          <p:cNvPr id="134151" name="Rectangle 7"/>
          <p:cNvSpPr>
            <a:spLocks noChangeArrowheads="1"/>
          </p:cNvSpPr>
          <p:nvPr/>
        </p:nvSpPr>
        <p:spPr bwMode="auto">
          <a:xfrm>
            <a:off x="76200" y="1905000"/>
            <a:ext cx="762000" cy="228600"/>
          </a:xfrm>
          <a:prstGeom prst="rect">
            <a:avLst/>
          </a:prstGeom>
          <a:solidFill>
            <a:schemeClr val="bg1"/>
          </a:solidFill>
          <a:ln w="9525">
            <a:noFill/>
            <a:miter lim="800000"/>
            <a:headEnd/>
            <a:tailEnd/>
          </a:ln>
        </p:spPr>
        <p:txBody>
          <a:bodyPr wrap="none" anchor="ctr"/>
          <a:lstStyle/>
          <a:p>
            <a:endParaRPr lang="en-US"/>
          </a:p>
        </p:txBody>
      </p:sp>
      <p:sp>
        <p:nvSpPr>
          <p:cNvPr id="134154" name="Rectangle 10"/>
          <p:cNvSpPr>
            <a:spLocks noChangeArrowheads="1"/>
          </p:cNvSpPr>
          <p:nvPr/>
        </p:nvSpPr>
        <p:spPr bwMode="auto">
          <a:xfrm>
            <a:off x="5257800" y="609600"/>
            <a:ext cx="3810000" cy="6309420"/>
          </a:xfrm>
          <a:prstGeom prst="rect">
            <a:avLst/>
          </a:prstGeom>
          <a:noFill/>
          <a:ln w="9525">
            <a:noFill/>
            <a:miter lim="800000"/>
            <a:headEnd/>
            <a:tailEnd/>
          </a:ln>
        </p:spPr>
        <p:txBody>
          <a:bodyPr wrap="square">
            <a:spAutoFit/>
          </a:bodyPr>
          <a:lstStyle/>
          <a:p>
            <a:pPr>
              <a:defRPr/>
            </a:pPr>
            <a:r>
              <a:rPr lang="en-US" sz="2800" dirty="0" smtClean="0">
                <a:solidFill>
                  <a:srgbClr val="FF0000"/>
                </a:solidFill>
              </a:rPr>
              <a:t>MCs</a:t>
            </a:r>
            <a:endParaRPr lang="en-US" sz="2800" dirty="0">
              <a:solidFill>
                <a:srgbClr val="FF0000"/>
              </a:solidFill>
            </a:endParaRPr>
          </a:p>
          <a:p>
            <a:pPr>
              <a:defRPr/>
            </a:pPr>
            <a:r>
              <a:rPr lang="en-US" sz="2400" dirty="0" smtClean="0">
                <a:solidFill>
                  <a:srgbClr val="FF0000"/>
                </a:solidFill>
              </a:rPr>
              <a:t>Only a few sources outside</a:t>
            </a:r>
          </a:p>
          <a:p>
            <a:pPr>
              <a:defRPr/>
            </a:pPr>
            <a:r>
              <a:rPr lang="en-US" sz="2400" dirty="0" smtClean="0">
                <a:solidFill>
                  <a:srgbClr val="FF0000"/>
                </a:solidFill>
                <a:sym typeface="Wingdings" pitchFamily="2" charset="2"/>
              </a:rPr>
              <a:t>CMD ≤ 30</a:t>
            </a:r>
            <a:r>
              <a:rPr lang="en-US" sz="2400" baseline="42000" dirty="0" smtClean="0">
                <a:solidFill>
                  <a:srgbClr val="FF0000"/>
                </a:solidFill>
                <a:sym typeface="Wingdings" pitchFamily="2" charset="2"/>
              </a:rPr>
              <a:t>o</a:t>
            </a:r>
            <a:endParaRPr lang="en-US" sz="2400" dirty="0" smtClean="0">
              <a:solidFill>
                <a:srgbClr val="FF0000"/>
              </a:solidFill>
              <a:sym typeface="Wingdings" pitchFamily="2" charset="2"/>
            </a:endParaRPr>
          </a:p>
          <a:p>
            <a:pPr>
              <a:defRPr/>
            </a:pPr>
            <a:endParaRPr lang="en-US" sz="2000" dirty="0">
              <a:solidFill>
                <a:schemeClr val="tx2">
                  <a:lumMod val="40000"/>
                  <a:lumOff val="60000"/>
                </a:schemeClr>
              </a:solidFill>
            </a:endParaRPr>
          </a:p>
          <a:p>
            <a:pPr>
              <a:defRPr/>
            </a:pPr>
            <a:r>
              <a:rPr lang="en-US" sz="2400" dirty="0" smtClean="0">
                <a:solidFill>
                  <a:srgbClr val="09A70D"/>
                </a:solidFill>
              </a:rPr>
              <a:t>Non-MCs (NCs)</a:t>
            </a:r>
          </a:p>
          <a:p>
            <a:pPr>
              <a:defRPr/>
            </a:pPr>
            <a:r>
              <a:rPr lang="en-US" sz="2400" dirty="0" smtClean="0">
                <a:solidFill>
                  <a:srgbClr val="09A70D"/>
                </a:solidFill>
                <a:sym typeface="Wingdings" pitchFamily="2" charset="2"/>
              </a:rPr>
              <a:t>Solar sources widely distributed.  Most sources at CMD &gt; 15</a:t>
            </a:r>
            <a:r>
              <a:rPr lang="en-US" sz="2400" baseline="42000" dirty="0">
                <a:solidFill>
                  <a:srgbClr val="09A70D"/>
                </a:solidFill>
                <a:sym typeface="Wingdings" pitchFamily="2" charset="2"/>
              </a:rPr>
              <a:t>o</a:t>
            </a:r>
            <a:r>
              <a:rPr lang="en-US" sz="2400" dirty="0" smtClean="0">
                <a:solidFill>
                  <a:srgbClr val="09A70D"/>
                </a:solidFill>
                <a:sym typeface="Wingdings" pitchFamily="2" charset="2"/>
              </a:rPr>
              <a:t>.  Many exceptions</a:t>
            </a:r>
          </a:p>
          <a:p>
            <a:pPr>
              <a:defRPr/>
            </a:pPr>
            <a:endParaRPr lang="en-US" sz="2000" dirty="0" smtClean="0">
              <a:solidFill>
                <a:schemeClr val="accent6"/>
              </a:solidFill>
              <a:sym typeface="Wingdings" pitchFamily="2" charset="2"/>
            </a:endParaRPr>
          </a:p>
          <a:p>
            <a:pPr>
              <a:defRPr/>
            </a:pPr>
            <a:endParaRPr lang="en-US" sz="2000" dirty="0">
              <a:solidFill>
                <a:schemeClr val="accent6"/>
              </a:solidFill>
              <a:sym typeface="Wingdings" pitchFamily="2" charset="2"/>
            </a:endParaRPr>
          </a:p>
          <a:p>
            <a:pPr>
              <a:defRPr/>
            </a:pPr>
            <a:r>
              <a:rPr lang="en-US" sz="2400" dirty="0" smtClean="0">
                <a:solidFill>
                  <a:srgbClr val="0C1CB6"/>
                </a:solidFill>
                <a:sym typeface="Wingdings" pitchFamily="2" charset="2"/>
              </a:rPr>
              <a:t>“Driverless Shocks”</a:t>
            </a:r>
          </a:p>
          <a:p>
            <a:pPr>
              <a:defRPr/>
            </a:pPr>
            <a:r>
              <a:rPr lang="en-US" sz="2400" dirty="0" smtClean="0">
                <a:solidFill>
                  <a:srgbClr val="0C1CB6"/>
                </a:solidFill>
                <a:sym typeface="Wingdings" pitchFamily="2" charset="2"/>
              </a:rPr>
              <a:t>Shocks without an ICME behind them. All we see is a shock and some sheath. Solar sources generally have CMD &gt; </a:t>
            </a:r>
            <a:r>
              <a:rPr lang="en-US" sz="2400" dirty="0">
                <a:solidFill>
                  <a:srgbClr val="0C1CB6"/>
                </a:solidFill>
                <a:sym typeface="Wingdings" pitchFamily="2" charset="2"/>
              </a:rPr>
              <a:t>30</a:t>
            </a:r>
            <a:r>
              <a:rPr lang="en-US" sz="2400" baseline="42000" dirty="0">
                <a:solidFill>
                  <a:srgbClr val="0C1CB6"/>
                </a:solidFill>
                <a:sym typeface="Wingdings" pitchFamily="2" charset="2"/>
              </a:rPr>
              <a:t>o</a:t>
            </a:r>
            <a:r>
              <a:rPr lang="en-US" sz="2400" dirty="0">
                <a:solidFill>
                  <a:srgbClr val="0C1CB6"/>
                </a:solidFill>
                <a:sym typeface="Wingdings" pitchFamily="2" charset="2"/>
              </a:rPr>
              <a:t> </a:t>
            </a:r>
            <a:r>
              <a:rPr lang="en-US" sz="2400" dirty="0" smtClean="0">
                <a:solidFill>
                  <a:srgbClr val="0C1CB6"/>
                </a:solidFill>
                <a:sym typeface="Wingdings" pitchFamily="2" charset="2"/>
              </a:rPr>
              <a:t>(</a:t>
            </a:r>
            <a:r>
              <a:rPr lang="en-US" sz="2800" dirty="0" smtClean="0">
                <a:solidFill>
                  <a:srgbClr val="0C1CB6"/>
                </a:solidFill>
                <a:sym typeface="Wingdings" pitchFamily="2" charset="2"/>
              </a:rPr>
              <a:t>+</a:t>
            </a:r>
            <a:r>
              <a:rPr lang="en-US" sz="2400" dirty="0" smtClean="0">
                <a:solidFill>
                  <a:srgbClr val="0C1CB6"/>
                </a:solidFill>
                <a:sym typeface="Wingdings" pitchFamily="2" charset="2"/>
              </a:rPr>
              <a:t>) except for a few central events (X).</a:t>
            </a:r>
            <a:endParaRPr lang="en-US" sz="2400" dirty="0">
              <a:solidFill>
                <a:srgbClr val="0C1CB6"/>
              </a:solidFill>
              <a:sym typeface="Wingdings" pitchFamily="2" charset="2"/>
            </a:endParaRPr>
          </a:p>
        </p:txBody>
      </p:sp>
      <p:sp>
        <p:nvSpPr>
          <p:cNvPr id="9" name="TextBox 8"/>
          <p:cNvSpPr txBox="1"/>
          <p:nvPr/>
        </p:nvSpPr>
        <p:spPr>
          <a:xfrm>
            <a:off x="76200" y="6336268"/>
            <a:ext cx="2436693" cy="369332"/>
          </a:xfrm>
          <a:prstGeom prst="rect">
            <a:avLst/>
          </a:prstGeom>
          <a:noFill/>
        </p:spPr>
        <p:txBody>
          <a:bodyPr wrap="none" rtlCol="0">
            <a:spAutoFit/>
          </a:bodyPr>
          <a:lstStyle/>
          <a:p>
            <a:r>
              <a:rPr lang="en-US" dirty="0" smtClean="0"/>
              <a:t>Gopalswamy, 2006 </a:t>
            </a:r>
            <a:r>
              <a:rPr lang="en-US" dirty="0" err="1" smtClean="0"/>
              <a:t>SSRv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8"/>
                                        </p:tgtEl>
                                        <p:attrNameLst>
                                          <p:attrName>style.visibility</p:attrName>
                                        </p:attrNameLst>
                                      </p:cBhvr>
                                      <p:to>
                                        <p:strVal val="visible"/>
                                      </p:to>
                                    </p:set>
                                  </p:childTnLst>
                                </p:cTn>
                              </p:par>
                              <p:par>
                                <p:cTn id="7" presetID="3" presetClass="exit" presetSubtype="10" fill="hold" grpId="0" nodeType="withEffect">
                                  <p:stCondLst>
                                    <p:cond delay="0"/>
                                  </p:stCondLst>
                                  <p:childTnLst>
                                    <p:animEffect transition="out" filter="blinds(horizontal)">
                                      <p:cBhvr>
                                        <p:cTn id="8" dur="500"/>
                                        <p:tgtEl>
                                          <p:spTgt spid="134150"/>
                                        </p:tgtEl>
                                      </p:cBhvr>
                                    </p:animEffect>
                                    <p:set>
                                      <p:cBhvr>
                                        <p:cTn id="9" dur="1" fill="hold">
                                          <p:stCondLst>
                                            <p:cond delay="499"/>
                                          </p:stCondLst>
                                        </p:cTn>
                                        <p:tgtEl>
                                          <p:spTgt spid="13415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34154">
                                            <p:txEl>
                                              <p:pRg st="5" end="5"/>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415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4149"/>
                                        </p:tgtEl>
                                        <p:attrNameLst>
                                          <p:attrName>style.visibility</p:attrName>
                                        </p:attrNameLst>
                                      </p:cBhvr>
                                      <p:to>
                                        <p:strVal val="visible"/>
                                      </p:to>
                                    </p:set>
                                  </p:childTnLst>
                                </p:cTn>
                              </p:par>
                              <p:par>
                                <p:cTn id="18" presetID="3" presetClass="exit" presetSubtype="10" fill="hold" grpId="0" nodeType="withEffect">
                                  <p:stCondLst>
                                    <p:cond delay="0"/>
                                  </p:stCondLst>
                                  <p:childTnLst>
                                    <p:animEffect transition="out" filter="blinds(horizontal)">
                                      <p:cBhvr>
                                        <p:cTn id="19" dur="500"/>
                                        <p:tgtEl>
                                          <p:spTgt spid="134151"/>
                                        </p:tgtEl>
                                      </p:cBhvr>
                                    </p:animEffect>
                                    <p:set>
                                      <p:cBhvr>
                                        <p:cTn id="20" dur="1" fill="hold">
                                          <p:stCondLst>
                                            <p:cond delay="499"/>
                                          </p:stCondLst>
                                        </p:cTn>
                                        <p:tgtEl>
                                          <p:spTgt spid="13415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415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41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animBg="1"/>
      <p:bldP spid="1341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11644</TotalTime>
  <Words>1562</Words>
  <Application>Microsoft Office PowerPoint</Application>
  <PresentationFormat>On-screen Show (4:3)</PresentationFormat>
  <Paragraphs>306</Paragraphs>
  <Slides>37</Slides>
  <Notes>12</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Flux-Rope CDAW: Overview</vt:lpstr>
      <vt:lpstr>PowerPoint Presentation</vt:lpstr>
      <vt:lpstr>ICMEs: Variation due to Geometry</vt:lpstr>
      <vt:lpstr>PowerPoint Presentation</vt:lpstr>
      <vt:lpstr>Chromospheric Change</vt:lpstr>
      <vt:lpstr>Eruption Geometry is also common to all ICME sources</vt:lpstr>
      <vt:lpstr>Flux-rope &amp; Non-flux-rope Structures</vt:lpstr>
      <vt:lpstr>If all ICMEs are Flux Ropes…</vt:lpstr>
      <vt:lpstr>Solar Sources</vt:lpstr>
      <vt:lpstr>Higher MC Lat. in the Rise Phase</vt:lpstr>
      <vt:lpstr>Solar Sources of “driverless” IP shocks  (ICME not intercepted at Earth)</vt:lpstr>
      <vt:lpstr>At 1 AU: Just the Shock &amp; Sheath</vt:lpstr>
      <vt:lpstr>Some CMEs from Disk Center do not Reach Earth</vt:lpstr>
      <vt:lpstr>Possible Deviations</vt:lpstr>
      <vt:lpstr>Flux Rope Deflection vs CHIP</vt:lpstr>
      <vt:lpstr>Flux Rope Fitting Near the Sun</vt:lpstr>
      <vt:lpstr>How to make Progress?</vt:lpstr>
      <vt:lpstr>What can we compare?</vt:lpstr>
      <vt:lpstr>MCs and non-MCs have similar speeds</vt:lpstr>
      <vt:lpstr>Angular Width</vt:lpstr>
      <vt:lpstr>Charge States</vt:lpstr>
      <vt:lpstr>Solar Wind Signatures: 2000 July 10 EJ</vt:lpstr>
      <vt:lpstr>17 EJ: Solar Source</vt:lpstr>
      <vt:lpstr>39 MC: 2002 May 18 </vt:lpstr>
      <vt:lpstr>2002 May 18 MC: No O, QFe Signature</vt:lpstr>
      <vt:lpstr>30 MC: Solar Source</vt:lpstr>
      <vt:lpstr>Solar Source: magnetic Field</vt:lpstr>
      <vt:lpstr>Flare size</vt:lpstr>
      <vt:lpstr>Post-eruption arcades</vt:lpstr>
      <vt:lpstr>EJ: O7/O6 &amp; QFe</vt:lpstr>
      <vt:lpstr>PowerPoint Presentation</vt:lpstr>
      <vt:lpstr>Almost all of the MCs had enhanced O7+/O6+ and &lt;QFe&gt;</vt:lpstr>
      <vt:lpstr>O7+/O6+</vt:lpstr>
      <vt:lpstr>Central O7+/O6+ compared with all events</vt:lpstr>
      <vt:lpstr>Central QFe Compared with all Events</vt:lpstr>
      <vt:lpstr>Charge State Analysis</vt:lpstr>
      <vt:lpstr>Are all CMEs are Flux ropes?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Flux-Rope CDAW: Overview</dc:title>
  <dc:creator>Nat Gopalswamy</dc:creator>
  <cp:lastModifiedBy>gopalswamy</cp:lastModifiedBy>
  <cp:revision>209</cp:revision>
  <dcterms:created xsi:type="dcterms:W3CDTF">2010-09-18T16:45:27Z</dcterms:created>
  <dcterms:modified xsi:type="dcterms:W3CDTF">2011-09-12T21:11:26Z</dcterms:modified>
</cp:coreProperties>
</file>